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1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>
      <p:cViewPr varScale="1">
        <p:scale>
          <a:sx n="73" d="100"/>
          <a:sy n="73" d="100"/>
        </p:scale>
        <p:origin x="-130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Oval 8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1" y="2222623"/>
            <a:ext cx="5917679" cy="2554983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866441" y="4777380"/>
            <a:ext cx="5917679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7476937" y="1828799"/>
            <a:ext cx="990599" cy="228659"/>
          </a:xfrm>
        </p:spPr>
        <p:txBody>
          <a:bodyPr/>
          <a:lstStyle>
            <a:lvl1pPr algn="l">
              <a:defRPr b="0" i="0">
                <a:solidFill>
                  <a:schemeClr val="bg1"/>
                </a:solidFill>
              </a:defRPr>
            </a:lvl1pPr>
          </a:lstStyle>
          <a:p>
            <a:fld id="{1E700B27-DE4C-4B9E-BB11-B9027034A00F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6236210" y="3264407"/>
            <a:ext cx="3859795" cy="228659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494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51FCE-E4BB-4680-8E50-3C0E348D2609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97181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5687606">
              <a:off x="3320102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6200000">
              <a:off x="3105027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Rectangle 8"/>
            <p:cNvSpPr/>
            <p:nvPr/>
          </p:nvSpPr>
          <p:spPr bwMode="gray"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257588"/>
            <a:ext cx="3101765" cy="3020343"/>
          </a:xfrm>
        </p:spPr>
        <p:txBody>
          <a:bodyPr anchor="ctr"/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19261" y="2257587"/>
            <a:ext cx="3054653" cy="3020343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A073D-A903-47F8-8D16-77642FB0DF1F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7738039" y="7605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347653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66440" y="2489199"/>
            <a:ext cx="3636980" cy="3530604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0580" y="2489199"/>
            <a:ext cx="3636981" cy="353060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91FA40-626B-4CA1-85D0-7A9016E395BA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705492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0" y="2494298"/>
            <a:ext cx="3636980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66439" y="3253588"/>
            <a:ext cx="3636981" cy="2766213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0581" y="2489200"/>
            <a:ext cx="3636979" cy="75929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0581" y="3248490"/>
            <a:ext cx="3636980" cy="2771311"/>
          </a:xfrm>
        </p:spPr>
        <p:txBody>
          <a:bodyPr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425EA-B9DC-48A7-991E-9A82573B1B21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974368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B97F8-6CEB-469B-AFCC-889F2A2B1D5A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870631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A9179F-009E-4FA5-B091-7EBB82A185BD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68277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2769747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548536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0" y="1447800"/>
            <a:ext cx="2712589" cy="1495588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68927" y="1441182"/>
            <a:ext cx="3632850" cy="45720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0" y="3086845"/>
            <a:ext cx="2712589" cy="2938036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65CEB-0076-4E37-B880-BCEA9784DE0A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42479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15687606">
              <a:off x="3074559" y="145837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5283673" y="402165"/>
              <a:ext cx="3465769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 rot="16200000">
              <a:off x="2852610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1591" y="1340000"/>
            <a:ext cx="3001938" cy="161619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722909" y="1320800"/>
            <a:ext cx="2791102" cy="42164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51591" y="3086100"/>
            <a:ext cx="3001938" cy="24511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49E5E-3896-4118-99A7-7B85668F1C5E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212346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>
            <a:xfrm>
              <a:off x="421503" y="402165"/>
              <a:ext cx="8327939" cy="314113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204164">
              <a:off x="426788" y="456424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9"/>
            <p:cNvSpPr/>
            <p:nvPr/>
          </p:nvSpPr>
          <p:spPr bwMode="gray">
            <a:xfrm rot="10800000">
              <a:off x="485023" y="2670079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5" y="4961453"/>
            <a:ext cx="6422002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1" y="685800"/>
            <a:ext cx="6422004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866443" y="5528191"/>
            <a:ext cx="6422003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0F4739-9812-4A9F-890D-2AD6BA5F6EE8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430022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2780895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>
            <a:xfrm>
              <a:off x="485023" y="4343399"/>
              <a:ext cx="8182128" cy="21124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8"/>
            <p:cNvSpPr/>
            <p:nvPr/>
          </p:nvSpPr>
          <p:spPr bwMode="gray">
            <a:xfrm>
              <a:off x="485023" y="2854646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9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2004" cy="1692720"/>
          </a:xfrm>
        </p:spPr>
        <p:txBody>
          <a:bodyPr anchor="ctr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3488023"/>
            <a:ext cx="6422005" cy="2536858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845AC5-A3F8-44AA-BA8F-596CDCC976D3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6590679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21010068">
              <a:off x="6359946" y="4309201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2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3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12" name="TextBox 11"/>
          <p:cNvSpPr txBox="1"/>
          <p:nvPr/>
        </p:nvSpPr>
        <p:spPr bwMode="gray">
          <a:xfrm>
            <a:off x="7033422" y="2898648"/>
            <a:ext cx="66055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”</a:t>
            </a:r>
          </a:p>
        </p:txBody>
      </p:sp>
      <p:sp>
        <p:nvSpPr>
          <p:cNvPr id="11" name="TextBox 10"/>
          <p:cNvSpPr txBox="1"/>
          <p:nvPr/>
        </p:nvSpPr>
        <p:spPr bwMode="gray">
          <a:xfrm>
            <a:off x="651683" y="589767"/>
            <a:ext cx="60159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8000" dirty="0"/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8058" y="903421"/>
            <a:ext cx="6160385" cy="2895658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387279" y="3809278"/>
            <a:ext cx="5646142" cy="333113"/>
          </a:xfrm>
        </p:spPr>
        <p:txBody>
          <a:bodyPr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0" y="5000815"/>
            <a:ext cx="6422005" cy="1024065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73B183-A821-4095-A363-9EC968635539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843016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6359946" y="431124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7"/>
            <p:cNvSpPr/>
            <p:nvPr/>
          </p:nvSpPr>
          <p:spPr bwMode="gray">
            <a:xfrm>
              <a:off x="485023" y="4381500"/>
              <a:ext cx="8182128" cy="2130508"/>
            </a:xfrm>
            <a:custGeom>
              <a:avLst/>
              <a:gdLst/>
              <a:ahLst/>
              <a:cxnLst/>
              <a:rect l="l" t="t" r="r" b="b"/>
              <a:pathLst>
                <a:path w="10000" h="9621">
                  <a:moveTo>
                    <a:pt x="0" y="0"/>
                  </a:moveTo>
                  <a:lnTo>
                    <a:pt x="0" y="2411"/>
                  </a:lnTo>
                  <a:lnTo>
                    <a:pt x="0" y="9586"/>
                  </a:lnTo>
                  <a:lnTo>
                    <a:pt x="0" y="9621"/>
                  </a:lnTo>
                  <a:lnTo>
                    <a:pt x="10000" y="9585"/>
                  </a:lnTo>
                  <a:cubicBezTo>
                    <a:pt x="9997" y="8144"/>
                    <a:pt x="10003" y="9571"/>
                    <a:pt x="10000" y="9586"/>
                  </a:cubicBezTo>
                  <a:cubicBezTo>
                    <a:pt x="9997" y="7194"/>
                    <a:pt x="9993" y="4803"/>
                    <a:pt x="9990" y="2411"/>
                  </a:cubicBezTo>
                  <a:lnTo>
                    <a:pt x="9990" y="0"/>
                  </a:lnTo>
                  <a:lnTo>
                    <a:pt x="9990" y="0"/>
                  </a:lnTo>
                  <a:lnTo>
                    <a:pt x="9534" y="253"/>
                  </a:lnTo>
                  <a:lnTo>
                    <a:pt x="9084" y="477"/>
                  </a:lnTo>
                  <a:lnTo>
                    <a:pt x="8628" y="669"/>
                  </a:lnTo>
                  <a:lnTo>
                    <a:pt x="8177" y="847"/>
                  </a:lnTo>
                  <a:lnTo>
                    <a:pt x="7726" y="984"/>
                  </a:lnTo>
                  <a:lnTo>
                    <a:pt x="7279" y="1087"/>
                  </a:lnTo>
                  <a:lnTo>
                    <a:pt x="6832" y="1176"/>
                  </a:lnTo>
                  <a:lnTo>
                    <a:pt x="6393" y="1236"/>
                  </a:lnTo>
                  <a:lnTo>
                    <a:pt x="5962" y="1279"/>
                  </a:lnTo>
                  <a:lnTo>
                    <a:pt x="5534" y="1294"/>
                  </a:lnTo>
                  <a:lnTo>
                    <a:pt x="5120" y="1294"/>
                  </a:lnTo>
                  <a:lnTo>
                    <a:pt x="4709" y="1294"/>
                  </a:lnTo>
                  <a:lnTo>
                    <a:pt x="4311" y="1266"/>
                  </a:lnTo>
                  <a:lnTo>
                    <a:pt x="3923" y="1221"/>
                  </a:lnTo>
                  <a:lnTo>
                    <a:pt x="3548" y="1161"/>
                  </a:lnTo>
                  <a:lnTo>
                    <a:pt x="3187" y="1101"/>
                  </a:lnTo>
                  <a:lnTo>
                    <a:pt x="2840" y="1026"/>
                  </a:lnTo>
                  <a:lnTo>
                    <a:pt x="2505" y="954"/>
                  </a:lnTo>
                  <a:lnTo>
                    <a:pt x="2192" y="865"/>
                  </a:lnTo>
                  <a:lnTo>
                    <a:pt x="1889" y="775"/>
                  </a:lnTo>
                  <a:lnTo>
                    <a:pt x="1346" y="579"/>
                  </a:lnTo>
                  <a:lnTo>
                    <a:pt x="882" y="400"/>
                  </a:lnTo>
                  <a:lnTo>
                    <a:pt x="511" y="253"/>
                  </a:lnTo>
                  <a:lnTo>
                    <a:pt x="234" y="1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2057400"/>
            <a:ext cx="6422004" cy="2095500"/>
          </a:xfrm>
        </p:spPr>
        <p:txBody>
          <a:bodyPr anchor="b"/>
          <a:lstStyle>
            <a:lvl1pPr algn="l">
              <a:defRPr sz="36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5024908"/>
            <a:ext cx="6422004" cy="994891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4D01B4-0AA5-45E6-B2E6-5FA4078AEBCF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321553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2305"/>
            <a:ext cx="6423592" cy="71466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2313433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5"/>
          </p:nvPr>
        </p:nvSpPr>
        <p:spPr>
          <a:xfrm>
            <a:off x="866440" y="3147165"/>
            <a:ext cx="2313432" cy="2877714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8472" y="2489200"/>
            <a:ext cx="232675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6"/>
          </p:nvPr>
        </p:nvSpPr>
        <p:spPr>
          <a:xfrm>
            <a:off x="3408472" y="3147165"/>
            <a:ext cx="2326749" cy="2869878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0" y="2489201"/>
            <a:ext cx="231374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63821" y="3147164"/>
            <a:ext cx="2313740" cy="2888366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294530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47335C-0450-40D7-8612-B3203BED4F28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949142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927101"/>
            <a:ext cx="6423592" cy="709864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461" y="4180095"/>
            <a:ext cx="229904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12743" y="2486221"/>
            <a:ext cx="2021456" cy="1450321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1"/>
          </p:nvPr>
        </p:nvSpPr>
        <p:spPr>
          <a:xfrm>
            <a:off x="881461" y="4837558"/>
            <a:ext cx="2298410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04318" y="4179596"/>
            <a:ext cx="2317790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16"/>
          </p:nvPr>
        </p:nvSpPr>
        <p:spPr>
          <a:xfrm>
            <a:off x="3550622" y="2509453"/>
            <a:ext cx="2025182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404318" y="4837558"/>
            <a:ext cx="2330903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63821" y="4179595"/>
            <a:ext cx="2299492" cy="657962"/>
          </a:xfrm>
        </p:spPr>
        <p:txBody>
          <a:bodyPr anchor="b">
            <a:noAutofit/>
          </a:bodyPr>
          <a:lstStyle>
            <a:lvl1pPr marL="0" indent="0">
              <a:buNone/>
              <a:defRPr sz="20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17"/>
          </p:nvPr>
        </p:nvSpPr>
        <p:spPr>
          <a:xfrm>
            <a:off x="6104946" y="2509453"/>
            <a:ext cx="2018839" cy="1427089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63821" y="4837558"/>
            <a:ext cx="2299492" cy="1187321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290019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5849521" y="2489201"/>
            <a:ext cx="0" cy="3546328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6A105-2A1C-4284-B4EA-07CF89B1A393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9486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DBE609-F3F2-45E6-BD6A-E03A8C86C1AE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460872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/>
            <p:nvPr/>
          </p:nvSpPr>
          <p:spPr bwMode="gray">
            <a:xfrm rot="4966650">
              <a:off x="4673046" y="5107506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8"/>
            <p:cNvSpPr/>
            <p:nvPr/>
          </p:nvSpPr>
          <p:spPr bwMode="gray">
            <a:xfrm rot="5400000">
              <a:off x="1299309" y="1765596"/>
              <a:ext cx="5995993" cy="3326809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8" name="Rectangle 7"/>
            <p:cNvSpPr/>
            <p:nvPr/>
          </p:nvSpPr>
          <p:spPr bwMode="gray">
            <a:xfrm>
              <a:off x="414867" y="402165"/>
              <a:ext cx="46105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168970" y="1447799"/>
            <a:ext cx="1077347" cy="4571999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66440" y="1447799"/>
            <a:ext cx="4417234" cy="4572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24AD68-089C-4467-A8F3-EA2BBCA6B44E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66428" y="295730"/>
            <a:ext cx="628813" cy="767687"/>
          </a:xfrm>
          <a:prstGeom prst="rect">
            <a:avLst/>
          </a:prstGeo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70835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0" y="0"/>
            <a:ext cx="9144000" cy="6860799"/>
            <a:chOff x="0" y="0"/>
            <a:chExt cx="9144000" cy="6860799"/>
          </a:xfrm>
        </p:grpSpPr>
        <p:sp>
          <p:nvSpPr>
            <p:cNvPr id="25" name="Rectangle 24"/>
            <p:cNvSpPr/>
            <p:nvPr/>
          </p:nvSpPr>
          <p:spPr>
            <a:xfrm>
              <a:off x="0" y="0"/>
              <a:ext cx="9118832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2000"/>
                    <a:hueMod val="108000"/>
                    <a:satMod val="164000"/>
                    <a:lumMod val="69000"/>
                  </a:schemeClr>
                  <a:schemeClr val="dk2">
                    <a:tint val="96000"/>
                    <a:hueMod val="90000"/>
                    <a:satMod val="130000"/>
                    <a:lumMod val="134000"/>
                  </a:schemeClr>
                </a:duotone>
              </a:blip>
              <a:srcRect/>
              <a:stretch>
                <a:fillRect l="-16713" r="-1698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629943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5689832" y="0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73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6299432" y="5870199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bg2">
                    <a:lumMod val="40000"/>
                    <a:lumOff val="60000"/>
                    <a:alpha val="14000"/>
                  </a:schemeClr>
                </a:gs>
                <a:gs pos="66000">
                  <a:schemeClr val="bg2">
                    <a:lumMod val="40000"/>
                    <a:lumOff val="60000"/>
                    <a:alpha val="0"/>
                  </a:schemeClr>
                </a:gs>
                <a:gs pos="36000">
                  <a:schemeClr val="bg2">
                    <a:lumMod val="40000"/>
                    <a:lumOff val="60000"/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6359946" y="1790293"/>
              <a:ext cx="2377690" cy="317748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8"/>
            <p:cNvSpPr/>
            <p:nvPr/>
          </p:nvSpPr>
          <p:spPr bwMode="gray">
            <a:xfrm>
              <a:off x="485023" y="1856450"/>
              <a:ext cx="8173954" cy="4535226"/>
            </a:xfrm>
            <a:custGeom>
              <a:avLst/>
              <a:gdLst/>
              <a:ahLst/>
              <a:cxnLst/>
              <a:rect l="0" t="0" r="r" b="b"/>
              <a:pathLst>
                <a:path w="4960" h="2752">
                  <a:moveTo>
                    <a:pt x="0" y="0"/>
                  </a:moveTo>
                  <a:lnTo>
                    <a:pt x="0" y="324"/>
                  </a:lnTo>
                  <a:lnTo>
                    <a:pt x="0" y="1992"/>
                  </a:lnTo>
                  <a:lnTo>
                    <a:pt x="0" y="2752"/>
                  </a:lnTo>
                  <a:lnTo>
                    <a:pt x="4960" y="2752"/>
                  </a:lnTo>
                  <a:lnTo>
                    <a:pt x="4960" y="1992"/>
                  </a:lnTo>
                  <a:lnTo>
                    <a:pt x="4960" y="324"/>
                  </a:lnTo>
                  <a:lnTo>
                    <a:pt x="4960" y="0"/>
                  </a:lnTo>
                  <a:lnTo>
                    <a:pt x="4960" y="0"/>
                  </a:lnTo>
                  <a:lnTo>
                    <a:pt x="4734" y="34"/>
                  </a:lnTo>
                  <a:lnTo>
                    <a:pt x="4510" y="64"/>
                  </a:lnTo>
                  <a:lnTo>
                    <a:pt x="4284" y="90"/>
                  </a:lnTo>
                  <a:lnTo>
                    <a:pt x="4060" y="114"/>
                  </a:lnTo>
                  <a:lnTo>
                    <a:pt x="3836" y="132"/>
                  </a:lnTo>
                  <a:lnTo>
                    <a:pt x="3614" y="146"/>
                  </a:lnTo>
                  <a:lnTo>
                    <a:pt x="3392" y="158"/>
                  </a:lnTo>
                  <a:lnTo>
                    <a:pt x="3174" y="166"/>
                  </a:lnTo>
                  <a:lnTo>
                    <a:pt x="2960" y="172"/>
                  </a:lnTo>
                  <a:lnTo>
                    <a:pt x="2748" y="174"/>
                  </a:lnTo>
                  <a:lnTo>
                    <a:pt x="2542" y="174"/>
                  </a:lnTo>
                  <a:lnTo>
                    <a:pt x="2338" y="174"/>
                  </a:lnTo>
                  <a:lnTo>
                    <a:pt x="2140" y="170"/>
                  </a:lnTo>
                  <a:lnTo>
                    <a:pt x="1948" y="164"/>
                  </a:lnTo>
                  <a:lnTo>
                    <a:pt x="1762" y="156"/>
                  </a:lnTo>
                  <a:lnTo>
                    <a:pt x="1582" y="148"/>
                  </a:lnTo>
                  <a:lnTo>
                    <a:pt x="1410" y="138"/>
                  </a:lnTo>
                  <a:lnTo>
                    <a:pt x="1244" y="128"/>
                  </a:lnTo>
                  <a:lnTo>
                    <a:pt x="1088" y="116"/>
                  </a:lnTo>
                  <a:lnTo>
                    <a:pt x="938" y="104"/>
                  </a:lnTo>
                  <a:lnTo>
                    <a:pt x="668" y="78"/>
                  </a:lnTo>
                  <a:lnTo>
                    <a:pt x="438" y="54"/>
                  </a:lnTo>
                  <a:lnTo>
                    <a:pt x="254" y="34"/>
                  </a:lnTo>
                  <a:lnTo>
                    <a:pt x="116" y="1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0" name="Freeform 5"/>
            <p:cNvSpPr>
              <a:spLocks noEditPoints="1"/>
            </p:cNvSpPr>
            <p:nvPr/>
          </p:nvSpPr>
          <p:spPr bwMode="gray">
            <a:xfrm>
              <a:off x="0" y="0"/>
              <a:ext cx="9144000" cy="6858000"/>
            </a:xfrm>
            <a:custGeom>
              <a:avLst/>
              <a:gdLst/>
              <a:ahLst/>
              <a:cxnLst/>
              <a:rect l="0" t="0" r="r" b="b"/>
              <a:pathLst>
                <a:path w="5760" h="4320">
                  <a:moveTo>
                    <a:pt x="0" y="0"/>
                  </a:moveTo>
                  <a:lnTo>
                    <a:pt x="0" y="4320"/>
                  </a:lnTo>
                  <a:lnTo>
                    <a:pt x="5760" y="4320"/>
                  </a:lnTo>
                  <a:lnTo>
                    <a:pt x="5760" y="0"/>
                  </a:lnTo>
                  <a:lnTo>
                    <a:pt x="0" y="0"/>
                  </a:lnTo>
                  <a:close/>
                  <a:moveTo>
                    <a:pt x="5444" y="4004"/>
                  </a:moveTo>
                  <a:lnTo>
                    <a:pt x="324" y="4004"/>
                  </a:lnTo>
                  <a:lnTo>
                    <a:pt x="324" y="324"/>
                  </a:lnTo>
                  <a:lnTo>
                    <a:pt x="5444" y="324"/>
                  </a:lnTo>
                  <a:lnTo>
                    <a:pt x="5444" y="40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866440" y="927099"/>
            <a:ext cx="6343202" cy="70986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1" y="2489200"/>
            <a:ext cx="6343201" cy="35306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39638" y="6365499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 b="1" i="0">
                <a:solidFill>
                  <a:schemeClr val="accent1"/>
                </a:solidFill>
                <a:latin typeface="+mn-lt"/>
              </a:defRPr>
            </a:lvl1pPr>
          </a:lstStyle>
          <a:p>
            <a:fld id="{7E0D914D-B099-4142-A885-11F276715148}" type="datetimeFigureOut">
              <a:rPr lang="en-US" smtClean="0"/>
              <a:pPr/>
              <a:t>11/8/2018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90843" y="6365498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 b="1" i="0">
                <a:solidFill>
                  <a:schemeClr val="accent1"/>
                </a:solidFill>
              </a:defRPr>
            </a:lvl1pPr>
          </a:lstStyle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22" name="Rectangle 21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0" name="Slide Number Placeholder 5"/>
          <p:cNvSpPr>
            <a:spLocks noGrp="1"/>
          </p:cNvSpPr>
          <p:nvPr>
            <p:ph type="sldNum" sz="quarter" idx="4"/>
          </p:nvPr>
        </p:nvSpPr>
        <p:spPr bwMode="auto">
          <a:xfrm>
            <a:off x="7678616" y="295730"/>
            <a:ext cx="791308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222231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  <p:sldLayoutId id="2147483683" r:id="rId12"/>
    <p:sldLayoutId id="2147483684" r:id="rId13"/>
    <p:sldLayoutId id="2147483685" r:id="rId14"/>
    <p:sldLayoutId id="2147483686" r:id="rId15"/>
    <p:sldLayoutId id="2147483687" r:id="rId16"/>
    <p:sldLayoutId id="2147483688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2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85800" indent="-283464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3444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50876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8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0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5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22826CE-3500-4C4A-BFE2-FC0D6CC6EC0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r-Latn-CS" dirty="0"/>
              <a:t>Električna kola</a:t>
            </a:r>
            <a:endParaRPr lang="sr-Cyrl-M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F8FFBFF-72F1-4635-9703-EDCC9C01199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r-Cyrl-ME"/>
          </a:p>
        </p:txBody>
      </p:sp>
    </p:spTree>
    <p:extLst>
      <p:ext uri="{BB962C8B-B14F-4D97-AF65-F5344CB8AC3E}">
        <p14:creationId xmlns:p14="http://schemas.microsoft.com/office/powerpoint/2010/main" xmlns="" val="2686150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47A5FA5-6ECF-4CFB-A334-1C23BAFD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Једносмјерна струја	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22FE3E8E-3E88-499D-9F6F-CD54F6AB7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/>
              <a:t>Једносмјерна струја – </a:t>
            </a:r>
            <a:r>
              <a:rPr lang="sr-Latn-CS" dirty="0"/>
              <a:t>Direct Current (DC) </a:t>
            </a:r>
          </a:p>
          <a:p>
            <a:pPr lvl="1"/>
            <a:r>
              <a:rPr lang="sr-Latn-CS" dirty="0"/>
              <a:t>I - const</a:t>
            </a:r>
          </a:p>
          <a:p>
            <a:endParaRPr lang="sr-Latn-CS" dirty="0"/>
          </a:p>
          <a:p>
            <a:endParaRPr lang="sr-Latn-CS" dirty="0"/>
          </a:p>
          <a:p>
            <a:r>
              <a:rPr lang="sr-Cyrl-CS" dirty="0"/>
              <a:t>Наизмјенична струја – </a:t>
            </a:r>
            <a:r>
              <a:rPr lang="sr-Latn-CS" dirty="0"/>
              <a:t>Alternating Current (AC)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5E16ADBF-0FF8-4F69-B2EC-CC1308FCB8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25" y="2338932"/>
            <a:ext cx="1655309" cy="165530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31B2A007-CE54-41D9-93A0-1F5EA20670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7554" y="4595813"/>
            <a:ext cx="1881868" cy="1254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16015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BD4FE97-700D-41D5-99C8-4135E7A3CD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Електрично коло: елементи</a:t>
            </a:r>
            <a:endParaRPr lang="sr-Cyrl-M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D4C513A5-0A35-4BD1-831B-4B2992B338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sr-Cyrl-CS" dirty="0"/>
              <a:t>Проводници</a:t>
            </a:r>
          </a:p>
          <a:p>
            <a:r>
              <a:rPr lang="sr-Cyrl-CS" dirty="0"/>
              <a:t>Термогени потрошачи</a:t>
            </a:r>
          </a:p>
          <a:p>
            <a:r>
              <a:rPr lang="sr-Cyrl-CS" dirty="0"/>
              <a:t>Извори електричне струје (електромоторне силе)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xmlns="" val="2856135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540F004-295C-4A5B-9833-B58ABC93E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Потрошачи: отпорници</a:t>
            </a:r>
            <a:endParaRPr lang="sr-Cyrl-ME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B86E3727-A628-4FFA-A543-56A5F8530A3E}"/>
              </a:ext>
            </a:extLst>
          </p:cNvPr>
          <p:cNvGrpSpPr/>
          <p:nvPr/>
        </p:nvGrpSpPr>
        <p:grpSpPr>
          <a:xfrm>
            <a:off x="877020" y="2904226"/>
            <a:ext cx="3191772" cy="491706"/>
            <a:chOff x="724620" y="2475781"/>
            <a:chExt cx="3191772" cy="491706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962CBCAE-DEA8-48B9-BBD4-AA2921F3FC00}"/>
                </a:ext>
              </a:extLst>
            </p:cNvPr>
            <p:cNvSpPr/>
            <p:nvPr/>
          </p:nvSpPr>
          <p:spPr>
            <a:xfrm>
              <a:off x="1319842" y="2475781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6702D9E3-0F84-4371-B4F6-673074719FF6}"/>
                </a:ext>
              </a:extLst>
            </p:cNvPr>
            <p:cNvCxnSpPr>
              <a:stCxn id="10" idx="3"/>
            </p:cNvCxnSpPr>
            <p:nvPr/>
          </p:nvCxnSpPr>
          <p:spPr>
            <a:xfrm>
              <a:off x="3321170" y="272163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6F9E4673-6421-414C-81D1-D729894F6D7F}"/>
                </a:ext>
              </a:extLst>
            </p:cNvPr>
            <p:cNvCxnSpPr/>
            <p:nvPr/>
          </p:nvCxnSpPr>
          <p:spPr>
            <a:xfrm>
              <a:off x="724620" y="271947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6C3864A0-10B9-4200-A7F0-263F6C476707}"/>
              </a:ext>
            </a:extLst>
          </p:cNvPr>
          <p:cNvGrpSpPr/>
          <p:nvPr/>
        </p:nvGrpSpPr>
        <p:grpSpPr>
          <a:xfrm>
            <a:off x="4293957" y="3770306"/>
            <a:ext cx="4236341" cy="686310"/>
            <a:chOff x="3140016" y="3890513"/>
            <a:chExt cx="4236341" cy="686310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8CCE591C-1FDB-4709-83FF-CC4CCF7B79BA}"/>
                </a:ext>
              </a:extLst>
            </p:cNvPr>
            <p:cNvCxnSpPr/>
            <p:nvPr/>
          </p:nvCxnSpPr>
          <p:spPr>
            <a:xfrm>
              <a:off x="3140016" y="4249019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xmlns="" id="{4BCDB066-6FBA-4E76-A871-3B504B58BE3A}"/>
                </a:ext>
              </a:extLst>
            </p:cNvPr>
            <p:cNvCxnSpPr/>
            <p:nvPr/>
          </p:nvCxnSpPr>
          <p:spPr>
            <a:xfrm flipV="1">
              <a:off x="3864635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xmlns="" id="{DAAE0B1F-0045-4DCB-9D2B-14DC9013B4B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041091" y="3925019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>
              <a:extLst>
                <a:ext uri="{FF2B5EF4-FFF2-40B4-BE49-F238E27FC236}">
                  <a16:creationId xmlns:a16="http://schemas.microsoft.com/office/drawing/2014/main" xmlns="" id="{54133E1A-55DC-4A81-B34A-7BA85AFA03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213022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41B0F916-7DE3-4CC3-8BC7-9B72BBA433C6}"/>
                </a:ext>
              </a:extLst>
            </p:cNvPr>
            <p:cNvCxnSpPr/>
            <p:nvPr/>
          </p:nvCxnSpPr>
          <p:spPr>
            <a:xfrm flipV="1">
              <a:off x="4389479" y="425282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xmlns="" id="{C60E3318-48DA-4863-BC3E-DC955377148E}"/>
                </a:ext>
              </a:extLst>
            </p:cNvPr>
            <p:cNvCxnSpPr/>
            <p:nvPr/>
          </p:nvCxnSpPr>
          <p:spPr>
            <a:xfrm flipV="1">
              <a:off x="4565936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xmlns="" id="{DC2133C3-5FCB-450D-A986-4FA4978E0CCC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73786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26">
              <a:extLst>
                <a:ext uri="{FF2B5EF4-FFF2-40B4-BE49-F238E27FC236}">
                  <a16:creationId xmlns:a16="http://schemas.microsoft.com/office/drawing/2014/main" xmlns="" id="{D6A42DA3-4433-498B-9F1F-4778B3F8DE4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09798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xmlns="" id="{8B485D40-6D4B-4571-B1DF-89AC8558D888}"/>
                </a:ext>
              </a:extLst>
            </p:cNvPr>
            <p:cNvCxnSpPr/>
            <p:nvPr/>
          </p:nvCxnSpPr>
          <p:spPr>
            <a:xfrm flipV="1">
              <a:off x="5086255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xmlns="" id="{905A9207-508B-4FB4-89C0-3B52FB910FB1}"/>
                </a:ext>
              </a:extLst>
            </p:cNvPr>
            <p:cNvCxnSpPr/>
            <p:nvPr/>
          </p:nvCxnSpPr>
          <p:spPr>
            <a:xfrm flipV="1">
              <a:off x="5258187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xmlns="" id="{73B6FBE4-C7CA-4633-B4AD-EDC378CB440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34643" y="3907766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xmlns="" id="{F55197DB-7D7F-4E68-9F3F-C74810C19BA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606574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xmlns="" id="{5B911D5D-52FA-4BCA-A558-5403F1F37FC1}"/>
                </a:ext>
              </a:extLst>
            </p:cNvPr>
            <p:cNvCxnSpPr/>
            <p:nvPr/>
          </p:nvCxnSpPr>
          <p:spPr>
            <a:xfrm flipV="1">
              <a:off x="5783031" y="4235570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xmlns="" id="{FA9A52FC-9897-42C5-B5CF-51013FE768F9}"/>
                </a:ext>
              </a:extLst>
            </p:cNvPr>
            <p:cNvCxnSpPr/>
            <p:nvPr/>
          </p:nvCxnSpPr>
          <p:spPr>
            <a:xfrm flipV="1">
              <a:off x="5959488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xmlns="" id="{05A12B19-A4F9-4F82-BFD7-5C74AC094F0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31419" y="3890513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xmlns="" id="{89CA36FC-7691-435D-BACD-6928E714D3D2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303350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xmlns="" id="{6357C7C9-3DAF-4DD6-B6FD-2F7146D83C2A}"/>
                </a:ext>
              </a:extLst>
            </p:cNvPr>
            <p:cNvCxnSpPr/>
            <p:nvPr/>
          </p:nvCxnSpPr>
          <p:spPr>
            <a:xfrm flipV="1">
              <a:off x="6479807" y="4218317"/>
              <a:ext cx="171931" cy="3240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xmlns="" id="{FD80B50F-CF45-4C92-A727-09C09E94BBA1}"/>
                </a:ext>
              </a:extLst>
            </p:cNvPr>
            <p:cNvCxnSpPr/>
            <p:nvPr/>
          </p:nvCxnSpPr>
          <p:spPr>
            <a:xfrm>
              <a:off x="6651738" y="4214513"/>
              <a:ext cx="724619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xmlns="" id="{695DCBC7-0A6F-4D73-80AB-9CABF0C68A01}"/>
              </a:ext>
            </a:extLst>
          </p:cNvPr>
          <p:cNvGrpSpPr/>
          <p:nvPr/>
        </p:nvGrpSpPr>
        <p:grpSpPr>
          <a:xfrm>
            <a:off x="866440" y="5072527"/>
            <a:ext cx="4306094" cy="887505"/>
            <a:chOff x="866440" y="4818358"/>
            <a:chExt cx="4306094" cy="887505"/>
          </a:xfrm>
        </p:grpSpPr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xmlns="" id="{3633CA59-F558-4583-AE66-074BF7FF2366}"/>
                </a:ext>
              </a:extLst>
            </p:cNvPr>
            <p:cNvCxnSpPr/>
            <p:nvPr/>
          </p:nvCxnSpPr>
          <p:spPr>
            <a:xfrm>
              <a:off x="866440" y="5262113"/>
              <a:ext cx="60580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>
              <a:extLst>
                <a:ext uri="{FF2B5EF4-FFF2-40B4-BE49-F238E27FC236}">
                  <a16:creationId xmlns:a16="http://schemas.microsoft.com/office/drawing/2014/main" xmlns="" id="{D2BBA23A-6BEA-492D-A389-1F6F33C5A9FF}"/>
                </a:ext>
              </a:extLst>
            </p:cNvPr>
            <p:cNvCxnSpPr/>
            <p:nvPr/>
          </p:nvCxnSpPr>
          <p:spPr>
            <a:xfrm flipV="1">
              <a:off x="1472242" y="4818362"/>
              <a:ext cx="0" cy="4437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xmlns="" id="{B5728B67-4E74-4978-A324-327302B60B92}"/>
                </a:ext>
              </a:extLst>
            </p:cNvPr>
            <p:cNvCxnSpPr/>
            <p:nvPr/>
          </p:nvCxnSpPr>
          <p:spPr>
            <a:xfrm>
              <a:off x="1472242" y="4818362"/>
              <a:ext cx="511833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xmlns="" id="{36EFF436-8F2B-4C21-B71B-FBC73D9284BE}"/>
                </a:ext>
              </a:extLst>
            </p:cNvPr>
            <p:cNvCxnSpPr/>
            <p:nvPr/>
          </p:nvCxnSpPr>
          <p:spPr>
            <a:xfrm flipV="1">
              <a:off x="1984075" y="4818361"/>
              <a:ext cx="0" cy="443751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xmlns="" id="{984CB2B6-6327-4567-A17A-99F71BF611BA}"/>
                </a:ext>
              </a:extLst>
            </p:cNvPr>
            <p:cNvCxnSpPr/>
            <p:nvPr/>
          </p:nvCxnSpPr>
          <p:spPr>
            <a:xfrm>
              <a:off x="4566732" y="5262112"/>
              <a:ext cx="605802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xmlns="" id="{443DA379-B96A-4DE3-BC80-CB1A740E0E6C}"/>
                </a:ext>
              </a:extLst>
            </p:cNvPr>
            <p:cNvGrpSpPr/>
            <p:nvPr/>
          </p:nvGrpSpPr>
          <p:grpSpPr>
            <a:xfrm flipV="1">
              <a:off x="1982633" y="5262111"/>
              <a:ext cx="511833" cy="443752"/>
              <a:chOff x="1659147" y="5859282"/>
              <a:chExt cx="511833" cy="443752"/>
            </a:xfrm>
          </p:grpSpPr>
          <p:cxnSp>
            <p:nvCxnSpPr>
              <p:cNvPr id="60" name="Straight Connector 59">
                <a:extLst>
                  <a:ext uri="{FF2B5EF4-FFF2-40B4-BE49-F238E27FC236}">
                    <a16:creationId xmlns:a16="http://schemas.microsoft.com/office/drawing/2014/main" xmlns="" id="{4EC03E53-1103-4EDC-AB42-BBE106B7F86C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xmlns="" id="{6F6F67A2-EB3A-4E8B-A3EF-92B0E96F8734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Straight Connector 61">
                <a:extLst>
                  <a:ext uri="{FF2B5EF4-FFF2-40B4-BE49-F238E27FC236}">
                    <a16:creationId xmlns:a16="http://schemas.microsoft.com/office/drawing/2014/main" xmlns="" id="{8BB1E413-0EC4-4D02-9B7F-60F1CB47CB73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xmlns="" id="{E3D87E0E-2705-4183-BA46-44988E72B9E8}"/>
                </a:ext>
              </a:extLst>
            </p:cNvPr>
            <p:cNvGrpSpPr/>
            <p:nvPr/>
          </p:nvGrpSpPr>
          <p:grpSpPr>
            <a:xfrm>
              <a:off x="2490367" y="4818359"/>
              <a:ext cx="511833" cy="443752"/>
              <a:chOff x="1659147" y="5859282"/>
              <a:chExt cx="511833" cy="443752"/>
            </a:xfrm>
          </p:grpSpPr>
          <p:cxnSp>
            <p:nvCxnSpPr>
              <p:cNvPr id="65" name="Straight Connector 64">
                <a:extLst>
                  <a:ext uri="{FF2B5EF4-FFF2-40B4-BE49-F238E27FC236}">
                    <a16:creationId xmlns:a16="http://schemas.microsoft.com/office/drawing/2014/main" xmlns="" id="{D970B3BD-6E2A-4551-8A34-9D017D958408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" name="Straight Connector 65">
                <a:extLst>
                  <a:ext uri="{FF2B5EF4-FFF2-40B4-BE49-F238E27FC236}">
                    <a16:creationId xmlns:a16="http://schemas.microsoft.com/office/drawing/2014/main" xmlns="" id="{E80EEFF4-BBDB-46B3-9688-AEBF833D65FB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Straight Connector 66">
                <a:extLst>
                  <a:ext uri="{FF2B5EF4-FFF2-40B4-BE49-F238E27FC236}">
                    <a16:creationId xmlns:a16="http://schemas.microsoft.com/office/drawing/2014/main" xmlns="" id="{82ABC1BC-AAA3-475E-82CE-8FF1A5AFA5B2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xmlns="" id="{2D1BC206-C08C-4358-BB55-144497ABC620}"/>
                </a:ext>
              </a:extLst>
            </p:cNvPr>
            <p:cNvGrpSpPr/>
            <p:nvPr/>
          </p:nvGrpSpPr>
          <p:grpSpPr>
            <a:xfrm flipV="1">
              <a:off x="3004856" y="5262110"/>
              <a:ext cx="511833" cy="443752"/>
              <a:chOff x="1659147" y="5859282"/>
              <a:chExt cx="511833" cy="443752"/>
            </a:xfrm>
          </p:grpSpPr>
          <p:cxnSp>
            <p:nvCxnSpPr>
              <p:cNvPr id="69" name="Straight Connector 68">
                <a:extLst>
                  <a:ext uri="{FF2B5EF4-FFF2-40B4-BE49-F238E27FC236}">
                    <a16:creationId xmlns:a16="http://schemas.microsoft.com/office/drawing/2014/main" xmlns="" id="{DF2C231A-F0D4-48FF-B64C-9C2F66A31646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" name="Straight Connector 69">
                <a:extLst>
                  <a:ext uri="{FF2B5EF4-FFF2-40B4-BE49-F238E27FC236}">
                    <a16:creationId xmlns:a16="http://schemas.microsoft.com/office/drawing/2014/main" xmlns="" id="{01890409-B7B4-4DC7-83C5-EE6A6F69BA74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" name="Straight Connector 70">
                <a:extLst>
                  <a:ext uri="{FF2B5EF4-FFF2-40B4-BE49-F238E27FC236}">
                    <a16:creationId xmlns:a16="http://schemas.microsoft.com/office/drawing/2014/main" xmlns="" id="{4A5F3A5C-8577-4C91-995B-EF3D5FE7A1ED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2" name="Group 71">
              <a:extLst>
                <a:ext uri="{FF2B5EF4-FFF2-40B4-BE49-F238E27FC236}">
                  <a16:creationId xmlns:a16="http://schemas.microsoft.com/office/drawing/2014/main" xmlns="" id="{B6B33128-112B-4472-A698-B6A24302D97E}"/>
                </a:ext>
              </a:extLst>
            </p:cNvPr>
            <p:cNvGrpSpPr/>
            <p:nvPr/>
          </p:nvGrpSpPr>
          <p:grpSpPr>
            <a:xfrm>
              <a:off x="3512590" y="4818358"/>
              <a:ext cx="511833" cy="443752"/>
              <a:chOff x="1659147" y="5859282"/>
              <a:chExt cx="511833" cy="443752"/>
            </a:xfrm>
          </p:grpSpPr>
          <p:cxnSp>
            <p:nvCxnSpPr>
              <p:cNvPr id="73" name="Straight Connector 72">
                <a:extLst>
                  <a:ext uri="{FF2B5EF4-FFF2-40B4-BE49-F238E27FC236}">
                    <a16:creationId xmlns:a16="http://schemas.microsoft.com/office/drawing/2014/main" xmlns="" id="{0B8C9932-CA0A-4BDD-85F3-EE5831891993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4" name="Straight Connector 73">
                <a:extLst>
                  <a:ext uri="{FF2B5EF4-FFF2-40B4-BE49-F238E27FC236}">
                    <a16:creationId xmlns:a16="http://schemas.microsoft.com/office/drawing/2014/main" xmlns="" id="{46F19647-8D29-4E8D-BA75-6F7851C3375A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5" name="Straight Connector 74">
                <a:extLst>
                  <a:ext uri="{FF2B5EF4-FFF2-40B4-BE49-F238E27FC236}">
                    <a16:creationId xmlns:a16="http://schemas.microsoft.com/office/drawing/2014/main" xmlns="" id="{37A730B9-78B5-41C0-81D4-340F13311155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D9114479-CFEE-46A2-8B0F-CC6C9068615C}"/>
                </a:ext>
              </a:extLst>
            </p:cNvPr>
            <p:cNvGrpSpPr/>
            <p:nvPr/>
          </p:nvGrpSpPr>
          <p:grpSpPr>
            <a:xfrm flipV="1">
              <a:off x="4038041" y="5262109"/>
              <a:ext cx="511833" cy="443752"/>
              <a:chOff x="1659147" y="5859282"/>
              <a:chExt cx="511833" cy="443752"/>
            </a:xfrm>
          </p:grpSpPr>
          <p:cxnSp>
            <p:nvCxnSpPr>
              <p:cNvPr id="77" name="Straight Connector 76">
                <a:extLst>
                  <a:ext uri="{FF2B5EF4-FFF2-40B4-BE49-F238E27FC236}">
                    <a16:creationId xmlns:a16="http://schemas.microsoft.com/office/drawing/2014/main" xmlns="" id="{C01BFC2C-8891-4C1D-BFE3-FE6E39EA3B51}"/>
                  </a:ext>
                </a:extLst>
              </p:cNvPr>
              <p:cNvCxnSpPr/>
              <p:nvPr/>
            </p:nvCxnSpPr>
            <p:spPr>
              <a:xfrm flipV="1">
                <a:off x="1659147" y="5859283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" name="Straight Connector 77">
                <a:extLst>
                  <a:ext uri="{FF2B5EF4-FFF2-40B4-BE49-F238E27FC236}">
                    <a16:creationId xmlns:a16="http://schemas.microsoft.com/office/drawing/2014/main" xmlns="" id="{3DEB7FA0-F0B3-4A98-B969-6D3834A9991D}"/>
                  </a:ext>
                </a:extLst>
              </p:cNvPr>
              <p:cNvCxnSpPr/>
              <p:nvPr/>
            </p:nvCxnSpPr>
            <p:spPr>
              <a:xfrm>
                <a:off x="1659147" y="5859283"/>
                <a:ext cx="511833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" name="Straight Connector 78">
                <a:extLst>
                  <a:ext uri="{FF2B5EF4-FFF2-40B4-BE49-F238E27FC236}">
                    <a16:creationId xmlns:a16="http://schemas.microsoft.com/office/drawing/2014/main" xmlns="" id="{0ED44328-AA08-4E4D-A143-3614C84D4349}"/>
                  </a:ext>
                </a:extLst>
              </p:cNvPr>
              <p:cNvCxnSpPr/>
              <p:nvPr/>
            </p:nvCxnSpPr>
            <p:spPr>
              <a:xfrm flipV="1">
                <a:off x="2170980" y="5859282"/>
                <a:ext cx="0" cy="443751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266628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9C12A6B-E463-40F4-804E-B57C1917F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Отпорници: варијације на тему</a:t>
            </a:r>
            <a:endParaRPr lang="sr-Cyrl-ME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6AFC7EEF-5F97-4431-A6DB-BE5100B0DB62}"/>
              </a:ext>
            </a:extLst>
          </p:cNvPr>
          <p:cNvGrpSpPr/>
          <p:nvPr/>
        </p:nvGrpSpPr>
        <p:grpSpPr>
          <a:xfrm>
            <a:off x="1429110" y="2446391"/>
            <a:ext cx="3191772" cy="491706"/>
            <a:chOff x="724620" y="2475781"/>
            <a:chExt cx="3191772" cy="491706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xmlns="" id="{FCCFB7FE-36A0-41FC-9174-988FE2E21EFA}"/>
                </a:ext>
              </a:extLst>
            </p:cNvPr>
            <p:cNvSpPr/>
            <p:nvPr/>
          </p:nvSpPr>
          <p:spPr>
            <a:xfrm>
              <a:off x="1319842" y="2475781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xmlns="" id="{14CA6317-CAAD-4FF6-A56D-B915472AD16C}"/>
                </a:ext>
              </a:extLst>
            </p:cNvPr>
            <p:cNvCxnSpPr>
              <a:stCxn id="5" idx="3"/>
            </p:cNvCxnSpPr>
            <p:nvPr/>
          </p:nvCxnSpPr>
          <p:spPr>
            <a:xfrm>
              <a:off x="3321170" y="272163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xmlns="" id="{953E3D26-A891-4B85-A05E-162991E1CDE2}"/>
                </a:ext>
              </a:extLst>
            </p:cNvPr>
            <p:cNvCxnSpPr/>
            <p:nvPr/>
          </p:nvCxnSpPr>
          <p:spPr>
            <a:xfrm>
              <a:off x="724620" y="2719477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9D4F4A1F-16AF-4CB8-B8C3-0AB3A76D242E}"/>
              </a:ext>
            </a:extLst>
          </p:cNvPr>
          <p:cNvCxnSpPr/>
          <p:nvPr/>
        </p:nvCxnSpPr>
        <p:spPr>
          <a:xfrm flipV="1">
            <a:off x="2179607" y="2148779"/>
            <a:ext cx="1690777" cy="109555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D5B0AD46-2B45-4EF1-93B0-F8064A0BB509}"/>
              </a:ext>
            </a:extLst>
          </p:cNvPr>
          <p:cNvSpPr txBox="1"/>
          <p:nvPr/>
        </p:nvSpPr>
        <p:spPr>
          <a:xfrm>
            <a:off x="714869" y="3244334"/>
            <a:ext cx="4038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Реостат / промјенљиви отпорник</a:t>
            </a:r>
            <a:endParaRPr lang="sr-Cyrl-ME"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xmlns="" id="{46C62347-B3D2-41F5-8CB2-A5EFA75C6A20}"/>
              </a:ext>
            </a:extLst>
          </p:cNvPr>
          <p:cNvGrpSpPr/>
          <p:nvPr/>
        </p:nvGrpSpPr>
        <p:grpSpPr>
          <a:xfrm>
            <a:off x="4572000" y="3976777"/>
            <a:ext cx="3217653" cy="1600033"/>
            <a:chOff x="4572000" y="3976777"/>
            <a:chExt cx="3217653" cy="1600033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xmlns="" id="{76C63B43-3987-4DB4-82F7-431B546BF3CB}"/>
                </a:ext>
              </a:extLst>
            </p:cNvPr>
            <p:cNvSpPr/>
            <p:nvPr/>
          </p:nvSpPr>
          <p:spPr>
            <a:xfrm>
              <a:off x="5167222" y="4592128"/>
              <a:ext cx="2001328" cy="491706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r-Cyrl-ME"/>
            </a:p>
          </p:txBody>
        </p: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xmlns="" id="{DF064DE1-9BED-40C7-AF8D-DCE9899F3872}"/>
                </a:ext>
              </a:extLst>
            </p:cNvPr>
            <p:cNvCxnSpPr>
              <a:stCxn id="11" idx="3"/>
            </p:cNvCxnSpPr>
            <p:nvPr/>
          </p:nvCxnSpPr>
          <p:spPr>
            <a:xfrm>
              <a:off x="7168550" y="4837981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6ABCD9E6-6666-4F66-9E93-97E2DC819378}"/>
                </a:ext>
              </a:extLst>
            </p:cNvPr>
            <p:cNvCxnSpPr/>
            <p:nvPr/>
          </p:nvCxnSpPr>
          <p:spPr>
            <a:xfrm>
              <a:off x="4572000" y="4835824"/>
              <a:ext cx="595222" cy="4313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xmlns="" id="{C3044465-BB1D-42D8-B775-DAEAF1E0D994}"/>
                </a:ext>
              </a:extLst>
            </p:cNvPr>
            <p:cNvCxnSpPr/>
            <p:nvPr/>
          </p:nvCxnSpPr>
          <p:spPr>
            <a:xfrm flipH="1">
              <a:off x="6167887" y="3976777"/>
              <a:ext cx="1621766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xmlns="" id="{0B0D9C8C-047C-4679-8642-18395BCEC409}"/>
                </a:ext>
              </a:extLst>
            </p:cNvPr>
            <p:cNvCxnSpPr>
              <a:endCxn id="11" idx="0"/>
            </p:cNvCxnSpPr>
            <p:nvPr/>
          </p:nvCxnSpPr>
          <p:spPr>
            <a:xfrm>
              <a:off x="6167886" y="3976777"/>
              <a:ext cx="0" cy="61535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xmlns="" id="{234CF6B3-2EA8-442C-B0AF-2DDECAEF94FF}"/>
                </a:ext>
              </a:extLst>
            </p:cNvPr>
            <p:cNvSpPr txBox="1"/>
            <p:nvPr/>
          </p:nvSpPr>
          <p:spPr>
            <a:xfrm>
              <a:off x="5142605" y="5207478"/>
              <a:ext cx="205056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Cyrl-CS" dirty="0"/>
                <a:t>потенциометар</a:t>
              </a:r>
              <a:endParaRPr lang="sr-Cyrl-ME" dirty="0"/>
            </a:p>
          </p:txBody>
        </p:sp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FB1F4583-80A5-40A2-9DA4-2D2755F33BF8}"/>
              </a:ext>
            </a:extLst>
          </p:cNvPr>
          <p:cNvSpPr/>
          <p:nvPr/>
        </p:nvSpPr>
        <p:spPr>
          <a:xfrm>
            <a:off x="1017917" y="4284452"/>
            <a:ext cx="1733905" cy="173390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F5189E28-D058-49AB-9E0C-41717F042BF8}"/>
              </a:ext>
            </a:extLst>
          </p:cNvPr>
          <p:cNvCxnSpPr>
            <a:stCxn id="21" idx="1"/>
            <a:endCxn id="21" idx="5"/>
          </p:cNvCxnSpPr>
          <p:nvPr/>
        </p:nvCxnSpPr>
        <p:spPr>
          <a:xfrm>
            <a:off x="1271842" y="4538377"/>
            <a:ext cx="1226055" cy="12260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831C1E6F-F33E-4CFD-ABA6-E254495D686B}"/>
              </a:ext>
            </a:extLst>
          </p:cNvPr>
          <p:cNvCxnSpPr>
            <a:stCxn id="21" idx="3"/>
            <a:endCxn id="21" idx="7"/>
          </p:cNvCxnSpPr>
          <p:nvPr/>
        </p:nvCxnSpPr>
        <p:spPr>
          <a:xfrm flipV="1">
            <a:off x="1271842" y="4538377"/>
            <a:ext cx="1226055" cy="122605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xmlns="" id="{B0516A00-EFCC-4638-AF54-9AF78EAC16F9}"/>
              </a:ext>
            </a:extLst>
          </p:cNvPr>
          <p:cNvCxnSpPr/>
          <p:nvPr/>
        </p:nvCxnSpPr>
        <p:spPr>
          <a:xfrm>
            <a:off x="2765315" y="5154996"/>
            <a:ext cx="595222" cy="43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xmlns="" id="{21BE344E-8940-49F2-A832-36E55159ACCD}"/>
              </a:ext>
            </a:extLst>
          </p:cNvPr>
          <p:cNvCxnSpPr/>
          <p:nvPr/>
        </p:nvCxnSpPr>
        <p:spPr>
          <a:xfrm>
            <a:off x="422695" y="5083834"/>
            <a:ext cx="595222" cy="431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xmlns="" id="{D85AA71B-8E73-40F9-93BE-AF90F8235EE1}"/>
              </a:ext>
            </a:extLst>
          </p:cNvPr>
          <p:cNvSpPr txBox="1"/>
          <p:nvPr/>
        </p:nvSpPr>
        <p:spPr>
          <a:xfrm>
            <a:off x="1217208" y="6087616"/>
            <a:ext cx="1258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сијалица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xmlns="" val="304888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D40EE2-9D77-46A9-82A1-09B8144F8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Извори ЕМС</a:t>
            </a:r>
            <a:endParaRPr lang="sr-Cyrl-M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6F79721-310C-476D-90BD-09B130066E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6602" b="35438"/>
          <a:stretch/>
        </p:blipFill>
        <p:spPr>
          <a:xfrm>
            <a:off x="703052" y="2454708"/>
            <a:ext cx="5033635" cy="323465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D2FFDCC9-42AC-4B21-BCBE-F7A31F262EA1}"/>
              </a:ext>
            </a:extLst>
          </p:cNvPr>
          <p:cNvSpPr txBox="1"/>
          <p:nvPr/>
        </p:nvSpPr>
        <p:spPr>
          <a:xfrm>
            <a:off x="5386648" y="5755312"/>
            <a:ext cx="16690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Није извор.</a:t>
            </a:r>
          </a:p>
          <a:p>
            <a:r>
              <a:rPr lang="sr-Cyrl-CS" dirty="0"/>
              <a:t>Уземљење</a:t>
            </a:r>
            <a:r>
              <a:rPr lang="sr-Latn-CS" dirty="0"/>
              <a:t> &gt;</a:t>
            </a:r>
            <a:endParaRPr lang="sr-Cyrl-ME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xmlns="" id="{1C552E56-EEBD-43EE-8355-B36528388D42}"/>
              </a:ext>
            </a:extLst>
          </p:cNvPr>
          <p:cNvGrpSpPr/>
          <p:nvPr/>
        </p:nvGrpSpPr>
        <p:grpSpPr>
          <a:xfrm>
            <a:off x="7306906" y="5755312"/>
            <a:ext cx="879894" cy="791415"/>
            <a:chOff x="7289321" y="5469147"/>
            <a:chExt cx="879894" cy="791415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xmlns="" id="{28237DE5-44D9-42C5-8329-3A59E49A2E31}"/>
                </a:ext>
              </a:extLst>
            </p:cNvPr>
            <p:cNvCxnSpPr/>
            <p:nvPr/>
          </p:nvCxnSpPr>
          <p:spPr>
            <a:xfrm>
              <a:off x="7729268" y="5469147"/>
              <a:ext cx="0" cy="465827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xmlns="" id="{525AF5B5-927B-4918-8AFA-95473AACF8E0}"/>
                </a:ext>
              </a:extLst>
            </p:cNvPr>
            <p:cNvCxnSpPr>
              <a:cxnSpLocks/>
            </p:cNvCxnSpPr>
            <p:nvPr/>
          </p:nvCxnSpPr>
          <p:spPr>
            <a:xfrm>
              <a:off x="7489244" y="6099369"/>
              <a:ext cx="480048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xmlns="" id="{FE8B05CE-21FB-492B-AF39-113947E9F978}"/>
                </a:ext>
              </a:extLst>
            </p:cNvPr>
            <p:cNvCxnSpPr/>
            <p:nvPr/>
          </p:nvCxnSpPr>
          <p:spPr>
            <a:xfrm>
              <a:off x="7289321" y="5943600"/>
              <a:ext cx="879894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xmlns="" id="{56A7D874-ECD7-48F8-A54A-CCBA76C8571C}"/>
                </a:ext>
              </a:extLst>
            </p:cNvPr>
            <p:cNvCxnSpPr>
              <a:cxnSpLocks/>
            </p:cNvCxnSpPr>
            <p:nvPr/>
          </p:nvCxnSpPr>
          <p:spPr>
            <a:xfrm>
              <a:off x="7603753" y="6260562"/>
              <a:ext cx="251031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0059FA6A-7D35-4945-8295-09F5BC69748E}"/>
              </a:ext>
            </a:extLst>
          </p:cNvPr>
          <p:cNvSpPr txBox="1"/>
          <p:nvPr/>
        </p:nvSpPr>
        <p:spPr>
          <a:xfrm>
            <a:off x="7872369" y="5851807"/>
            <a:ext cx="7761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/>
              <a:t>V=0V</a:t>
            </a:r>
            <a:endParaRPr lang="sr-Cyrl-M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BCAEE92A-4B98-4AE7-87A9-5BC3FB2F8208}"/>
              </a:ext>
            </a:extLst>
          </p:cNvPr>
          <p:cNvSpPr/>
          <p:nvPr/>
        </p:nvSpPr>
        <p:spPr>
          <a:xfrm>
            <a:off x="6866792" y="3006969"/>
            <a:ext cx="1120075" cy="193431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xmlns="" id="{EBE40331-D422-42B5-B829-E46A5924D82F}"/>
              </a:ext>
            </a:extLst>
          </p:cNvPr>
          <p:cNvSpPr/>
          <p:nvPr/>
        </p:nvSpPr>
        <p:spPr>
          <a:xfrm>
            <a:off x="7055695" y="2716989"/>
            <a:ext cx="773723" cy="773723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xmlns="" id="{06EF984B-794C-4807-AFE9-79502B04C0A9}"/>
              </a:ext>
            </a:extLst>
          </p:cNvPr>
          <p:cNvCxnSpPr/>
          <p:nvPr/>
        </p:nvCxnSpPr>
        <p:spPr>
          <a:xfrm>
            <a:off x="6515100" y="3094892"/>
            <a:ext cx="4747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xmlns="" id="{F049D39E-D3C2-47C7-84B6-72463EF225FD}"/>
              </a:ext>
            </a:extLst>
          </p:cNvPr>
          <p:cNvCxnSpPr/>
          <p:nvPr/>
        </p:nvCxnSpPr>
        <p:spPr>
          <a:xfrm>
            <a:off x="7846190" y="3094892"/>
            <a:ext cx="47478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A7B8634C-B484-4FA0-B8BB-93EA8144D27D}"/>
              </a:ext>
            </a:extLst>
          </p:cNvPr>
          <p:cNvSpPr txBox="1"/>
          <p:nvPr/>
        </p:nvSpPr>
        <p:spPr>
          <a:xfrm>
            <a:off x="7195035" y="2842074"/>
            <a:ext cx="46358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8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endParaRPr lang="sr-Cyrl-ME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43853B91-DE88-461B-88A5-ED58CF79728D}"/>
              </a:ext>
            </a:extLst>
          </p:cNvPr>
          <p:cNvSpPr txBox="1"/>
          <p:nvPr/>
        </p:nvSpPr>
        <p:spPr>
          <a:xfrm>
            <a:off x="6690588" y="3851031"/>
            <a:ext cx="14173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dirty="0"/>
              <a:t>генератор</a:t>
            </a:r>
            <a:endParaRPr lang="sr-Cyrl-ME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597A6F17-1C21-49B1-885D-F52B98AFBC12}"/>
              </a:ext>
            </a:extLst>
          </p:cNvPr>
          <p:cNvSpPr/>
          <p:nvPr/>
        </p:nvSpPr>
        <p:spPr>
          <a:xfrm>
            <a:off x="2576147" y="4106008"/>
            <a:ext cx="3226777" cy="1222135"/>
          </a:xfrm>
          <a:prstGeom prst="ellipse">
            <a:avLst/>
          </a:prstGeom>
          <a:noFill/>
          <a:ln w="381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50BA4BF2-292E-4077-B3B2-A5880494AF2D}"/>
              </a:ext>
            </a:extLst>
          </p:cNvPr>
          <p:cNvSpPr txBox="1"/>
          <p:nvPr/>
        </p:nvSpPr>
        <p:spPr>
          <a:xfrm>
            <a:off x="5915838" y="4523941"/>
            <a:ext cx="322556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dirty="0"/>
              <a:t>&lt; Електрохемијски извори</a:t>
            </a:r>
          </a:p>
          <a:p>
            <a:r>
              <a:rPr lang="sr-Cyrl-CS" dirty="0"/>
              <a:t>„батерије“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xmlns="" val="227155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B45165-B51C-46BA-B151-DDFE36AD6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Мјерни инструменти кола</a:t>
            </a:r>
            <a:endParaRPr lang="sr-Cyrl-ME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xmlns="" id="{1DF2E172-EEA0-4F25-9830-DC624BDD0F9A}"/>
              </a:ext>
            </a:extLst>
          </p:cNvPr>
          <p:cNvSpPr/>
          <p:nvPr/>
        </p:nvSpPr>
        <p:spPr>
          <a:xfrm>
            <a:off x="1228750" y="2389517"/>
            <a:ext cx="1143515" cy="114351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8D0DF9D1-2887-4817-9FB5-50EF1E502C76}"/>
              </a:ext>
            </a:extLst>
          </p:cNvPr>
          <p:cNvCxnSpPr/>
          <p:nvPr/>
        </p:nvCxnSpPr>
        <p:spPr>
          <a:xfrm>
            <a:off x="2372265" y="2961274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768E0545-EAD7-474C-A3CF-8CFC022CB271}"/>
              </a:ext>
            </a:extLst>
          </p:cNvPr>
          <p:cNvCxnSpPr/>
          <p:nvPr/>
        </p:nvCxnSpPr>
        <p:spPr>
          <a:xfrm>
            <a:off x="693912" y="2961274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21E3069-F5D5-46A1-9230-F8446D6580DD}"/>
              </a:ext>
            </a:extLst>
          </p:cNvPr>
          <p:cNvSpPr txBox="1"/>
          <p:nvPr/>
        </p:nvSpPr>
        <p:spPr>
          <a:xfrm>
            <a:off x="1507799" y="2499609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CS" sz="5400" dirty="0">
                <a:latin typeface="ариа"/>
              </a:rPr>
              <a:t>А</a:t>
            </a:r>
            <a:endParaRPr lang="sr-Cyrl-ME" sz="2800" dirty="0">
              <a:latin typeface="ариа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FD4819F8-5477-4065-B918-9D5EC125E68E}"/>
              </a:ext>
            </a:extLst>
          </p:cNvPr>
          <p:cNvSpPr/>
          <p:nvPr/>
        </p:nvSpPr>
        <p:spPr>
          <a:xfrm>
            <a:off x="5929997" y="2428850"/>
            <a:ext cx="1143515" cy="114351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A90A8B4A-3912-4C52-A33F-B1B690AAD600}"/>
              </a:ext>
            </a:extLst>
          </p:cNvPr>
          <p:cNvCxnSpPr/>
          <p:nvPr/>
        </p:nvCxnSpPr>
        <p:spPr>
          <a:xfrm>
            <a:off x="7073512" y="3000607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4ADD7BF8-FFC4-4043-BCF7-01A245E6F46E}"/>
              </a:ext>
            </a:extLst>
          </p:cNvPr>
          <p:cNvCxnSpPr/>
          <p:nvPr/>
        </p:nvCxnSpPr>
        <p:spPr>
          <a:xfrm>
            <a:off x="5395159" y="3000607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FA38C884-57E3-4498-8F87-C266BE94E8D7}"/>
              </a:ext>
            </a:extLst>
          </p:cNvPr>
          <p:cNvSpPr txBox="1"/>
          <p:nvPr/>
        </p:nvSpPr>
        <p:spPr>
          <a:xfrm>
            <a:off x="6209046" y="2538942"/>
            <a:ext cx="5854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5400" dirty="0">
                <a:latin typeface="ариа"/>
              </a:rPr>
              <a:t>V</a:t>
            </a:r>
            <a:endParaRPr lang="sr-Cyrl-ME" sz="2800" dirty="0">
              <a:latin typeface="ариа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xmlns="" id="{5B955DBF-97CE-4EB4-AD3A-B3BA2CD23415}"/>
              </a:ext>
            </a:extLst>
          </p:cNvPr>
          <p:cNvSpPr/>
          <p:nvPr/>
        </p:nvSpPr>
        <p:spPr>
          <a:xfrm>
            <a:off x="3673029" y="4347296"/>
            <a:ext cx="1143515" cy="1143515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Cyrl-ME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xmlns="" id="{08E95C9C-C92D-4C16-9AE7-69DF60015693}"/>
              </a:ext>
            </a:extLst>
          </p:cNvPr>
          <p:cNvCxnSpPr/>
          <p:nvPr/>
        </p:nvCxnSpPr>
        <p:spPr>
          <a:xfrm>
            <a:off x="4816544" y="4919053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xmlns="" id="{711437E0-FE5A-42B8-9638-7E5BAE04F8BC}"/>
              </a:ext>
            </a:extLst>
          </p:cNvPr>
          <p:cNvCxnSpPr/>
          <p:nvPr/>
        </p:nvCxnSpPr>
        <p:spPr>
          <a:xfrm>
            <a:off x="3138191" y="4919053"/>
            <a:ext cx="5348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C48C3692-E5CA-4905-8C7F-B03F3B0C6E1A}"/>
              </a:ext>
            </a:extLst>
          </p:cNvPr>
          <p:cNvSpPr txBox="1"/>
          <p:nvPr/>
        </p:nvSpPr>
        <p:spPr>
          <a:xfrm>
            <a:off x="3844677" y="4457388"/>
            <a:ext cx="80021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5400" dirty="0">
                <a:latin typeface="ариа"/>
              </a:rPr>
              <a:t>W</a:t>
            </a:r>
            <a:endParaRPr lang="sr-Cyrl-ME" sz="2800" dirty="0">
              <a:latin typeface="ариа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5D427250-2E70-4330-AC64-4C69053A5C78}"/>
              </a:ext>
            </a:extLst>
          </p:cNvPr>
          <p:cNvSpPr txBox="1"/>
          <p:nvPr/>
        </p:nvSpPr>
        <p:spPr>
          <a:xfrm>
            <a:off x="926710" y="3643124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dirty="0"/>
              <a:t>амперметар</a:t>
            </a:r>
            <a:endParaRPr lang="sr-Cyrl-M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0A819075-0ACD-425E-A643-CFEE45CA0181}"/>
              </a:ext>
            </a:extLst>
          </p:cNvPr>
          <p:cNvSpPr txBox="1"/>
          <p:nvPr/>
        </p:nvSpPr>
        <p:spPr>
          <a:xfrm>
            <a:off x="5793869" y="3643124"/>
            <a:ext cx="1415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dirty="0"/>
              <a:t>волтметар</a:t>
            </a:r>
            <a:endParaRPr lang="sr-Cyrl-M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6751CAEA-7743-4C7D-853C-4CD463F46998}"/>
              </a:ext>
            </a:extLst>
          </p:cNvPr>
          <p:cNvSpPr txBox="1"/>
          <p:nvPr/>
        </p:nvSpPr>
        <p:spPr>
          <a:xfrm>
            <a:off x="3597815" y="5561569"/>
            <a:ext cx="12939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sr-Cyrl-CS" dirty="0"/>
              <a:t>ватметар</a:t>
            </a:r>
            <a:endParaRPr lang="sr-Cyrl-ME" dirty="0"/>
          </a:p>
        </p:txBody>
      </p:sp>
    </p:spTree>
    <p:extLst>
      <p:ext uri="{BB962C8B-B14F-4D97-AF65-F5344CB8AC3E}">
        <p14:creationId xmlns:p14="http://schemas.microsoft.com/office/powerpoint/2010/main" xmlns="" val="369116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A60606-7FC3-4FE2-8226-55E59037E8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r-Cyrl-CS" dirty="0"/>
              <a:t>Означавање величина у колу</a:t>
            </a:r>
            <a:endParaRPr lang="sr-Cyrl-ME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1FA02F3-F02F-4BD2-8028-BC42FB63F4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566" y="2787140"/>
            <a:ext cx="7162800" cy="3457575"/>
          </a:xfrm>
          <a:prstGeom prst="rect">
            <a:avLst/>
          </a:prstGeom>
        </p:spPr>
      </p:pic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xmlns="" id="{7D112555-AC9D-4D9C-AEDF-328DCCB8D229}"/>
              </a:ext>
            </a:extLst>
          </p:cNvPr>
          <p:cNvCxnSpPr/>
          <p:nvPr/>
        </p:nvCxnSpPr>
        <p:spPr>
          <a:xfrm>
            <a:off x="2303253" y="3623094"/>
            <a:ext cx="157863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22B05B9-5AD6-402F-AE51-650CBF323957}"/>
              </a:ext>
            </a:extLst>
          </p:cNvPr>
          <p:cNvSpPr txBox="1"/>
          <p:nvPr/>
        </p:nvSpPr>
        <p:spPr>
          <a:xfrm>
            <a:off x="2884019" y="3623094"/>
            <a:ext cx="41710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CS" sz="2800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CS" sz="2800" i="1" baseline="-25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sr-Cyrl-ME" sz="2800" i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xmlns="" id="{CD1C8E46-C8C7-466F-937D-67DD93B2D7F0}"/>
              </a:ext>
            </a:extLst>
          </p:cNvPr>
          <p:cNvCxnSpPr/>
          <p:nvPr/>
        </p:nvCxnSpPr>
        <p:spPr>
          <a:xfrm>
            <a:off x="5336875" y="3119886"/>
            <a:ext cx="157863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1EF55636-77C1-4F05-B9ED-045AF7DDCBC5}"/>
              </a:ext>
            </a:extLst>
          </p:cNvPr>
          <p:cNvSpPr txBox="1"/>
          <p:nvPr/>
        </p:nvSpPr>
        <p:spPr>
          <a:xfrm>
            <a:off x="5840004" y="2525530"/>
            <a:ext cx="41710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C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CS" sz="2800" i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sr-Cyrl-ME" sz="2800" i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xmlns="" id="{CD1C8E46-C8C7-466F-937D-67DD93B2D7F0}"/>
              </a:ext>
            </a:extLst>
          </p:cNvPr>
          <p:cNvCxnSpPr/>
          <p:nvPr/>
        </p:nvCxnSpPr>
        <p:spPr>
          <a:xfrm flipV="1">
            <a:off x="5175766" y="4023360"/>
            <a:ext cx="10188" cy="120835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1EF55636-77C1-4F05-B9ED-045AF7DDCBC5}"/>
              </a:ext>
            </a:extLst>
          </p:cNvPr>
          <p:cNvSpPr txBox="1"/>
          <p:nvPr/>
        </p:nvSpPr>
        <p:spPr>
          <a:xfrm>
            <a:off x="5247821" y="4428352"/>
            <a:ext cx="417102" cy="52322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sr-Latn-CS" sz="2800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sr-Latn-CS" sz="2800" i="1" baseline="-250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sr-Cyrl-ME" sz="2800" i="1" baseline="-250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3" name="Straight Arrow Connector 12"/>
          <p:cNvCxnSpPr/>
          <p:nvPr/>
        </p:nvCxnSpPr>
        <p:spPr>
          <a:xfrm>
            <a:off x="5891349" y="3278777"/>
            <a:ext cx="0" cy="2547257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891349" y="3213461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dirty="0" smtClean="0">
                <a:solidFill>
                  <a:schemeClr val="tx2"/>
                </a:solidFill>
              </a:rPr>
              <a:t>+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956663" y="4336869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 smtClean="0">
                <a:solidFill>
                  <a:schemeClr val="tx2"/>
                </a:solidFill>
              </a:rPr>
              <a:t>U</a:t>
            </a:r>
            <a:r>
              <a:rPr lang="sr-Latn-CS" b="1" baseline="-25000" dirty="0" smtClean="0">
                <a:solidFill>
                  <a:schemeClr val="tx2"/>
                </a:solidFill>
              </a:rPr>
              <a:t>2</a:t>
            </a:r>
            <a:endParaRPr lang="en-US" b="1" baseline="-25000" dirty="0">
              <a:solidFill>
                <a:schemeClr val="tx2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749143" y="3300549"/>
            <a:ext cx="0" cy="2547257"/>
          </a:xfrm>
          <a:prstGeom prst="straightConnector1">
            <a:avLst/>
          </a:prstGeom>
          <a:ln w="28575">
            <a:solidFill>
              <a:srgbClr val="0070C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6801395" y="5429793"/>
            <a:ext cx="3706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sz="2400" dirty="0" smtClean="0">
                <a:solidFill>
                  <a:schemeClr val="tx2"/>
                </a:solidFill>
              </a:rPr>
              <a:t>+</a:t>
            </a:r>
            <a:endParaRPr lang="en-US" dirty="0">
              <a:solidFill>
                <a:schemeClr val="tx2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814457" y="4358641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 smtClean="0">
                <a:solidFill>
                  <a:schemeClr val="tx2"/>
                </a:solidFill>
              </a:rPr>
              <a:t>U</a:t>
            </a:r>
            <a:r>
              <a:rPr lang="sr-Latn-CS" b="1" baseline="-25000" dirty="0" smtClean="0">
                <a:solidFill>
                  <a:schemeClr val="tx2"/>
                </a:solidFill>
              </a:rPr>
              <a:t>3</a:t>
            </a:r>
            <a:endParaRPr lang="en-US" b="1" baseline="-25000" dirty="0">
              <a:solidFill>
                <a:schemeClr val="tx2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048102" y="6217921"/>
            <a:ext cx="9861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U2=-U3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 flipH="1">
            <a:off x="2299063" y="2899954"/>
            <a:ext cx="1502228" cy="0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873829" y="2521130"/>
            <a:ext cx="436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dirty="0" smtClean="0">
                <a:latin typeface="Arial" pitchFamily="34" charset="0"/>
                <a:cs typeface="Arial" pitchFamily="34" charset="0"/>
              </a:rPr>
              <a:t>U</a:t>
            </a:r>
            <a:r>
              <a:rPr lang="sr-Latn-CS" baseline="-25000" dirty="0" smtClean="0">
                <a:latin typeface="Arial" pitchFamily="34" charset="0"/>
                <a:cs typeface="Arial" pitchFamily="34" charset="0"/>
              </a:rPr>
              <a:t>1</a:t>
            </a:r>
            <a:endParaRPr lang="en-US" baseline="-25000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V="1">
            <a:off x="7746274" y="3396343"/>
            <a:ext cx="0" cy="2246811"/>
          </a:xfrm>
          <a:prstGeom prst="straightConnector1">
            <a:avLst/>
          </a:prstGeom>
          <a:ln w="28575">
            <a:solidFill>
              <a:schemeClr val="tx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7807234" y="4280263"/>
            <a:ext cx="4203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CS" b="1" dirty="0" smtClean="0">
                <a:solidFill>
                  <a:schemeClr val="tx2"/>
                </a:solidFill>
              </a:rPr>
              <a:t>U</a:t>
            </a:r>
            <a:r>
              <a:rPr lang="sr-Latn-CS" b="1" baseline="-25000" dirty="0" smtClean="0">
                <a:solidFill>
                  <a:schemeClr val="tx2"/>
                </a:solidFill>
              </a:rPr>
              <a:t>2</a:t>
            </a:r>
            <a:endParaRPr lang="en-US" b="1" baseline="-25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03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 Boardroom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tint val="100000"/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Ion Boardroom" id="{FC33163D-4339-46B1-8EED-24C834239D99}" vid="{A3AB87EF-B655-4FFF-8D05-F333AD7F278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148</TotalTime>
  <Words>92</Words>
  <Application>Microsoft Office PowerPoint</Application>
  <PresentationFormat>On-screen Show (4:3)</PresentationFormat>
  <Paragraphs>42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Ion Boardroom</vt:lpstr>
      <vt:lpstr>Električna kola</vt:lpstr>
      <vt:lpstr>Једносмјерна струја </vt:lpstr>
      <vt:lpstr>Електрично коло: елементи</vt:lpstr>
      <vt:lpstr>Потрошачи: отпорници</vt:lpstr>
      <vt:lpstr>Отпорници: варијације на тему</vt:lpstr>
      <vt:lpstr>Извори ЕМС</vt:lpstr>
      <vt:lpstr>Мјерни инструменти кола</vt:lpstr>
      <vt:lpstr>Означавање величина у колу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Električna kola</dc:title>
  <dc:creator>Pomorska škola Kotor</dc:creator>
  <cp:lastModifiedBy>blazodj</cp:lastModifiedBy>
  <cp:revision>16</cp:revision>
  <dcterms:created xsi:type="dcterms:W3CDTF">2018-11-08T10:09:46Z</dcterms:created>
  <dcterms:modified xsi:type="dcterms:W3CDTF">2018-11-08T12:51:31Z</dcterms:modified>
</cp:coreProperties>
</file>