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7" r:id="rId12"/>
    <p:sldId id="264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BCBE6E-25D9-4658-AACD-5618AC7DB84B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989088-D4E8-47C1-A6CE-9EBA85387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 smtClean="0"/>
              <a:t>Историја развоја рачунара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324600" cy="914400"/>
          </a:xfrm>
        </p:spPr>
        <p:txBody>
          <a:bodyPr/>
          <a:lstStyle/>
          <a:p>
            <a:r>
              <a:rPr lang="sr-Latn-CS" dirty="0" smtClean="0"/>
              <a:t>3. </a:t>
            </a:r>
            <a:r>
              <a:rPr lang="sr-Cyrl-CS" dirty="0" smtClean="0"/>
              <a:t>генерација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3312368" cy="1008112"/>
          </a:xfrm>
        </p:spPr>
        <p:txBody>
          <a:bodyPr anchor="t"/>
          <a:lstStyle/>
          <a:p>
            <a:r>
              <a:rPr lang="sr-Cyrl-CS" sz="1800" dirty="0" smtClean="0"/>
              <a:t>Интегрисана кола</a:t>
            </a:r>
          </a:p>
          <a:p>
            <a:r>
              <a:rPr lang="sr-Cyrl-CS" sz="1800" dirty="0" smtClean="0"/>
              <a:t>Магнетни дискови</a:t>
            </a:r>
          </a:p>
          <a:p>
            <a:r>
              <a:rPr lang="sr-Cyrl-CS" sz="1800" dirty="0" smtClean="0"/>
              <a:t>Први </a:t>
            </a:r>
            <a:r>
              <a:rPr lang="sr-Cyrl-CS" sz="1800" dirty="0" err="1" smtClean="0"/>
              <a:t>минирачунар</a:t>
            </a:r>
            <a:r>
              <a:rPr lang="sr-Cyrl-CS" sz="1800" dirty="0" smtClean="0"/>
              <a:t> </a:t>
            </a:r>
            <a:r>
              <a:rPr lang="en-US" sz="1800" dirty="0" smtClean="0"/>
              <a:t>PDP-</a:t>
            </a:r>
            <a:r>
              <a:rPr lang="sr-Cyrl-CS" sz="1800" dirty="0" smtClean="0"/>
              <a:t>1</a:t>
            </a:r>
            <a:endParaRPr lang="sr-Latn-CS" sz="1800" dirty="0" smtClean="0"/>
          </a:p>
        </p:txBody>
      </p:sp>
      <p:pic>
        <p:nvPicPr>
          <p:cNvPr id="4" name="Слика 3" descr="Steve_Russell_and_PDP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844824"/>
            <a:ext cx="4929628" cy="4896544"/>
          </a:xfrm>
          <a:prstGeom prst="rect">
            <a:avLst/>
          </a:prstGeom>
        </p:spPr>
      </p:pic>
      <p:pic>
        <p:nvPicPr>
          <p:cNvPr id="6" name="Picture 5" descr="IBM_2311_memory_un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844824"/>
            <a:ext cx="3707904" cy="4943872"/>
          </a:xfrm>
          <a:prstGeom prst="rect">
            <a:avLst/>
          </a:prstGeom>
        </p:spPr>
      </p:pic>
      <p:pic>
        <p:nvPicPr>
          <p:cNvPr id="7" name="Слика 6" descr="800px-Spacewar!-PDP-1-20070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0"/>
            <a:ext cx="3374504" cy="226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4. </a:t>
            </a:r>
            <a:r>
              <a:rPr lang="sr-Cyrl-CS" dirty="0" smtClean="0"/>
              <a:t>Генерација</a:t>
            </a:r>
          </a:p>
          <a:p>
            <a:pPr lvl="1"/>
            <a:r>
              <a:rPr lang="en-US" dirty="0" smtClean="0"/>
              <a:t>VLSI </a:t>
            </a:r>
            <a:r>
              <a:rPr lang="sr-Cyrl-CS" dirty="0" smtClean="0"/>
              <a:t>ниво интеграције</a:t>
            </a:r>
          </a:p>
          <a:p>
            <a:pPr lvl="1"/>
            <a:r>
              <a:rPr lang="sr-Cyrl-CS" dirty="0" smtClean="0"/>
              <a:t>Микропроцесори</a:t>
            </a:r>
          </a:p>
          <a:p>
            <a:pPr lvl="2"/>
            <a:r>
              <a:rPr lang="en-US" dirty="0" smtClean="0"/>
              <a:t>Intel 4004 750</a:t>
            </a:r>
            <a:r>
              <a:rPr lang="sr-Latn-CS" dirty="0" smtClean="0"/>
              <a:t> </a:t>
            </a:r>
            <a:r>
              <a:rPr lang="sr-Latn-CS" dirty="0" err="1" smtClean="0"/>
              <a:t>kHz</a:t>
            </a:r>
            <a:endParaRPr lang="sr-Latn-CS" dirty="0" smtClean="0"/>
          </a:p>
          <a:p>
            <a:endParaRPr lang="en-US" dirty="0"/>
          </a:p>
        </p:txBody>
      </p:sp>
      <p:pic>
        <p:nvPicPr>
          <p:cNvPr id="4" name="Слика 3" descr="Intel_4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0806" y="1412776"/>
            <a:ext cx="3513193" cy="3384376"/>
          </a:xfrm>
          <a:prstGeom prst="rect">
            <a:avLst/>
          </a:prstGeom>
        </p:spPr>
      </p:pic>
      <p:pic>
        <p:nvPicPr>
          <p:cNvPr id="5" name="Слика 4" descr="Unicom_141P_Calculator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345638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iginal_1976_Apple_1_Computer_P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60648"/>
            <a:ext cx="3491880" cy="2317008"/>
          </a:xfrm>
          <a:prstGeom prst="rect">
            <a:avLst/>
          </a:prstGeom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Персонални рачунари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07504" y="1700808"/>
            <a:ext cx="6324600" cy="4419600"/>
          </a:xfrm>
        </p:spPr>
        <p:txBody>
          <a:bodyPr/>
          <a:lstStyle/>
          <a:p>
            <a:r>
              <a:rPr lang="sr-Cyrl-CS" dirty="0" smtClean="0"/>
              <a:t>Први микропроцесор: </a:t>
            </a:r>
            <a:r>
              <a:rPr lang="en-US" dirty="0" smtClean="0"/>
              <a:t>Intel 4004 </a:t>
            </a:r>
            <a:endParaRPr lang="sr-Latn-CS" dirty="0" smtClean="0"/>
          </a:p>
          <a:p>
            <a:pPr lvl="1"/>
            <a:r>
              <a:rPr lang="sr-Latn-CS" dirty="0" smtClean="0"/>
              <a:t>4 </a:t>
            </a:r>
            <a:r>
              <a:rPr lang="sr-Cyrl-CS" dirty="0" smtClean="0"/>
              <a:t>битни</a:t>
            </a:r>
          </a:p>
          <a:p>
            <a:r>
              <a:rPr lang="sr-Cyrl-CS" dirty="0" smtClean="0"/>
              <a:t>МИТС Алтаир 1975 – Робертс и Јејтс</a:t>
            </a:r>
          </a:p>
          <a:p>
            <a:pPr lvl="1"/>
            <a:r>
              <a:rPr lang="sr-Cyrl-CS" dirty="0" smtClean="0"/>
              <a:t>Прекидачи и лампице</a:t>
            </a:r>
          </a:p>
          <a:p>
            <a:pPr lvl="1"/>
            <a:r>
              <a:rPr lang="sr-Cyrl-CS" dirty="0" smtClean="0"/>
              <a:t>У дјеловима</a:t>
            </a:r>
          </a:p>
          <a:p>
            <a:r>
              <a:rPr lang="sr-Cyrl-CS" dirty="0" smtClean="0"/>
              <a:t>Епл 1 – 1976 – Вознијак и Џобс</a:t>
            </a:r>
          </a:p>
          <a:p>
            <a:pPr lvl="1"/>
            <a:r>
              <a:rPr lang="sr-Cyrl-CS" dirty="0" smtClean="0"/>
              <a:t>Могућност приказивања графике</a:t>
            </a:r>
          </a:p>
          <a:p>
            <a:pPr lvl="1"/>
            <a:r>
              <a:rPr lang="sr-Cyrl-CS" dirty="0" smtClean="0"/>
              <a:t>Готов рачунар</a:t>
            </a:r>
          </a:p>
          <a:p>
            <a:r>
              <a:rPr lang="sr-Cyrl-CS" dirty="0" smtClean="0"/>
              <a:t>Епл 2</a:t>
            </a:r>
          </a:p>
          <a:p>
            <a:pPr lvl="1"/>
            <a:r>
              <a:rPr lang="sr-Cyrl-CS" dirty="0" smtClean="0"/>
              <a:t>У боји</a:t>
            </a:r>
          </a:p>
          <a:p>
            <a:pPr lvl="1"/>
            <a:r>
              <a:rPr lang="sr-Cyrl-CS" dirty="0" smtClean="0"/>
              <a:t>Први готови лични рачунар</a:t>
            </a:r>
            <a:endParaRPr lang="sr-Latn-CS" dirty="0" smtClean="0"/>
          </a:p>
        </p:txBody>
      </p:sp>
      <p:pic>
        <p:nvPicPr>
          <p:cNvPr id="7" name="Picture 6" descr="1024px-Apple_II_IMG_4212.jpg"/>
          <p:cNvPicPr>
            <a:picLocks noChangeAspect="1"/>
          </p:cNvPicPr>
          <p:nvPr/>
        </p:nvPicPr>
        <p:blipFill>
          <a:blip r:embed="rId3" cstate="print"/>
          <a:srcRect l="15096" t="5032" r="14458" b="6072"/>
          <a:stretch>
            <a:fillRect/>
          </a:stretch>
        </p:blipFill>
        <p:spPr>
          <a:xfrm>
            <a:off x="5940152" y="3212976"/>
            <a:ext cx="2432006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19256" cy="914400"/>
          </a:xfrm>
        </p:spPr>
        <p:txBody>
          <a:bodyPr/>
          <a:lstStyle/>
          <a:p>
            <a:r>
              <a:rPr lang="sr-Cyrl-CS" dirty="0" smtClean="0"/>
              <a:t>Персонални рачунари 1980-те године</a:t>
            </a:r>
            <a:br>
              <a:rPr lang="sr-Cyrl-C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744488"/>
          </a:xfrm>
        </p:spPr>
        <p:txBody>
          <a:bodyPr/>
          <a:lstStyle/>
          <a:p>
            <a:r>
              <a:rPr lang="sr-Cyrl-CS" dirty="0" smtClean="0"/>
              <a:t>Епл Лиса – Први графички интергејс</a:t>
            </a:r>
          </a:p>
          <a:p>
            <a:pPr lvl="1"/>
            <a:endParaRPr lang="sr-Latn-CS" dirty="0"/>
          </a:p>
        </p:txBody>
      </p:sp>
      <p:pic>
        <p:nvPicPr>
          <p:cNvPr id="4" name="Picture 3" descr="Apple_Lisa_Office_System_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526" y="2276872"/>
            <a:ext cx="4416490" cy="3312368"/>
          </a:xfrm>
          <a:prstGeom prst="rect">
            <a:avLst/>
          </a:prstGeom>
        </p:spPr>
      </p:pic>
      <p:pic>
        <p:nvPicPr>
          <p:cNvPr id="5" name="Picture 4" descr="Apple_Lisa.jpg"/>
          <p:cNvPicPr>
            <a:picLocks noChangeAspect="1"/>
          </p:cNvPicPr>
          <p:nvPr/>
        </p:nvPicPr>
        <p:blipFill>
          <a:blip r:embed="rId3" cstate="print"/>
          <a:srcRect l="16401" t="8001" r="17450" b="17450"/>
          <a:stretch>
            <a:fillRect/>
          </a:stretch>
        </p:blipFill>
        <p:spPr>
          <a:xfrm>
            <a:off x="5328592" y="2276872"/>
            <a:ext cx="3707904" cy="417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64_Hard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953000"/>
            <a:ext cx="30480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19256" cy="914400"/>
          </a:xfrm>
        </p:spPr>
        <p:txBody>
          <a:bodyPr/>
          <a:lstStyle/>
          <a:p>
            <a:r>
              <a:rPr lang="sr-Cyrl-CS" dirty="0" smtClean="0"/>
              <a:t>Персонални рачунари 1980-те године</a:t>
            </a:r>
            <a:br>
              <a:rPr lang="sr-Cyrl-C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324600" cy="744488"/>
          </a:xfrm>
        </p:spPr>
        <p:txBody>
          <a:bodyPr/>
          <a:lstStyle/>
          <a:p>
            <a:r>
              <a:rPr lang="sr-Cyrl-CS" dirty="0" smtClean="0"/>
              <a:t>Комодор 64</a:t>
            </a:r>
            <a:r>
              <a:rPr lang="sr-Latn-CS" dirty="0" smtClean="0"/>
              <a:t>,</a:t>
            </a:r>
            <a:r>
              <a:rPr lang="sr-Cyrl-CS" dirty="0" smtClean="0"/>
              <a:t> </a:t>
            </a:r>
            <a:r>
              <a:rPr lang="sr-Latn-CS" dirty="0" smtClean="0"/>
              <a:t>ZX80, ZX81</a:t>
            </a:r>
          </a:p>
          <a:p>
            <a:pPr lvl="1"/>
            <a:r>
              <a:rPr lang="sr-Latn-CS" dirty="0" smtClean="0"/>
              <a:t>TV</a:t>
            </a:r>
          </a:p>
          <a:p>
            <a:pPr lvl="1"/>
            <a:r>
              <a:rPr lang="sr-Latn-CS" dirty="0" smtClean="0"/>
              <a:t>BASIC</a:t>
            </a:r>
          </a:p>
          <a:p>
            <a:pPr lvl="1"/>
            <a:r>
              <a:rPr lang="sr-Cyrl-CS" dirty="0" smtClean="0"/>
              <a:t>касете</a:t>
            </a:r>
          </a:p>
          <a:p>
            <a:pPr lvl="1"/>
            <a:endParaRPr lang="sr-Latn-CS" dirty="0"/>
          </a:p>
        </p:txBody>
      </p:sp>
      <p:pic>
        <p:nvPicPr>
          <p:cNvPr id="7" name="Picture 6" descr="1280px-Sinclair_ZX81_Setup_PhotoMani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89" y="1268760"/>
            <a:ext cx="4608512" cy="3456384"/>
          </a:xfrm>
          <a:prstGeom prst="rect">
            <a:avLst/>
          </a:prstGeom>
        </p:spPr>
      </p:pic>
      <p:pic>
        <p:nvPicPr>
          <p:cNvPr id="6" name="Picture 5" descr="Commodore-64-Compu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4290724" cy="2190057"/>
          </a:xfrm>
          <a:prstGeom prst="rect">
            <a:avLst/>
          </a:prstGeom>
        </p:spPr>
      </p:pic>
      <p:pic>
        <p:nvPicPr>
          <p:cNvPr id="8" name="Picture 7" descr="3D-monster-maze-T-rex-2-steps-aw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648200"/>
            <a:ext cx="2895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914400"/>
          </a:xfrm>
        </p:spPr>
        <p:txBody>
          <a:bodyPr/>
          <a:lstStyle/>
          <a:p>
            <a:r>
              <a:rPr lang="sr-Cyrl-CS" dirty="0" smtClean="0"/>
              <a:t>Персонални рачунари 1980-те године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4419600"/>
          </a:xfrm>
        </p:spPr>
        <p:txBody>
          <a:bodyPr/>
          <a:lstStyle/>
          <a:p>
            <a:pPr lvl="1">
              <a:buNone/>
            </a:pPr>
            <a:endParaRPr lang="sr-Cyrl-CS" dirty="0" smtClean="0"/>
          </a:p>
          <a:p>
            <a:r>
              <a:rPr lang="sr-Cyrl-CS" dirty="0" smtClean="0"/>
              <a:t>Почетак данашње </a:t>
            </a:r>
            <a:r>
              <a:rPr lang="en-US" dirty="0" smtClean="0"/>
              <a:t>IBM PC </a:t>
            </a:r>
            <a:r>
              <a:rPr lang="sr-Cyrl-CS" dirty="0" smtClean="0"/>
              <a:t>архитектуре – </a:t>
            </a:r>
          </a:p>
          <a:p>
            <a:pPr lvl="1"/>
            <a:r>
              <a:rPr lang="sr-Latn-CS" dirty="0" smtClean="0"/>
              <a:t>IBM PC/XT</a:t>
            </a:r>
          </a:p>
          <a:p>
            <a:pPr lvl="2"/>
            <a:r>
              <a:rPr lang="sr-Latn-CS" dirty="0" smtClean="0"/>
              <a:t>MS DOS</a:t>
            </a:r>
          </a:p>
          <a:p>
            <a:pPr lvl="2"/>
            <a:r>
              <a:rPr lang="sr-Latn-CS" dirty="0" smtClean="0"/>
              <a:t>Intel 8086 5</a:t>
            </a:r>
            <a:r>
              <a:rPr lang="en-US" dirty="0" smtClean="0"/>
              <a:t> </a:t>
            </a:r>
            <a:r>
              <a:rPr lang="sr-Latn-CS" dirty="0" smtClean="0"/>
              <a:t>-10 </a:t>
            </a:r>
            <a:r>
              <a:rPr lang="en-US" dirty="0" smtClean="0"/>
              <a:t>MHz</a:t>
            </a:r>
            <a:endParaRPr lang="sr-Latn-CS" dirty="0" smtClean="0"/>
          </a:p>
          <a:p>
            <a:pPr lvl="2"/>
            <a:r>
              <a:rPr lang="sr-Cyrl-CS" dirty="0" smtClean="0"/>
              <a:t>Меморија</a:t>
            </a:r>
            <a:r>
              <a:rPr lang="sr-Latn-CS" dirty="0" smtClean="0"/>
              <a:t> (128-256KB)</a:t>
            </a:r>
          </a:p>
          <a:p>
            <a:pPr lvl="2"/>
            <a:r>
              <a:rPr lang="sr-Latn-CS" dirty="0" smtClean="0"/>
              <a:t>HDD (10MB)</a:t>
            </a:r>
            <a:endParaRPr lang="en-US" dirty="0" smtClean="0"/>
          </a:p>
          <a:p>
            <a:pPr lvl="1">
              <a:buNone/>
            </a:pPr>
            <a:endParaRPr lang="sr-Cyrl-CS" dirty="0" smtClean="0"/>
          </a:p>
          <a:p>
            <a:pPr lvl="1"/>
            <a:endParaRPr lang="sr-Latn-CS" dirty="0" smtClean="0"/>
          </a:p>
          <a:p>
            <a:pPr lvl="1"/>
            <a:r>
              <a:rPr lang="en-US" dirty="0" smtClean="0"/>
              <a:t>Intel 80386</a:t>
            </a:r>
            <a:r>
              <a:rPr lang="sr-Latn-CS" dirty="0" smtClean="0"/>
              <a:t> (1985)</a:t>
            </a:r>
          </a:p>
          <a:p>
            <a:pPr lvl="2"/>
            <a:r>
              <a:rPr lang="sr-Latn-CS" dirty="0" smtClean="0"/>
              <a:t>32 bita</a:t>
            </a:r>
            <a:endParaRPr lang="en-US" dirty="0" smtClean="0"/>
          </a:p>
          <a:p>
            <a:pPr lvl="2"/>
            <a:r>
              <a:rPr lang="en-US" dirty="0" smtClean="0"/>
              <a:t>12 - 40 </a:t>
            </a:r>
            <a:r>
              <a:rPr lang="sr-Latn-CS" dirty="0" smtClean="0"/>
              <a:t>MHz</a:t>
            </a:r>
            <a:endParaRPr lang="en-US" dirty="0" smtClean="0"/>
          </a:p>
          <a:p>
            <a:endParaRPr lang="sr-Latn-CS" dirty="0"/>
          </a:p>
        </p:txBody>
      </p:sp>
      <p:pic>
        <p:nvPicPr>
          <p:cNvPr id="6" name="Слика 3" descr="800px-KL_Intel_D8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4139952" cy="1872208"/>
          </a:xfrm>
          <a:prstGeom prst="rect">
            <a:avLst/>
          </a:prstGeom>
        </p:spPr>
      </p:pic>
      <p:pic>
        <p:nvPicPr>
          <p:cNvPr id="7" name="Слика 4" descr="KL_Intel_i386D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358153"/>
            <a:ext cx="2518549" cy="2499847"/>
          </a:xfrm>
          <a:prstGeom prst="rect">
            <a:avLst/>
          </a:prstGeom>
        </p:spPr>
      </p:pic>
      <p:pic>
        <p:nvPicPr>
          <p:cNvPr id="8" name="Picture 7" descr="Ibm_pc_5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4533" y="3933056"/>
            <a:ext cx="3149467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63272" cy="914400"/>
          </a:xfrm>
        </p:spPr>
        <p:txBody>
          <a:bodyPr/>
          <a:lstStyle/>
          <a:p>
            <a:r>
              <a:rPr lang="sr-Cyrl-CS" dirty="0" smtClean="0"/>
              <a:t>Персонални рачунари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63272" cy="4419600"/>
          </a:xfrm>
        </p:spPr>
        <p:txBody>
          <a:bodyPr/>
          <a:lstStyle/>
          <a:p>
            <a:r>
              <a:rPr lang="sr-Cyrl-CS" dirty="0" smtClean="0"/>
              <a:t>Виндоус 3.0 – 1990</a:t>
            </a:r>
          </a:p>
          <a:p>
            <a:r>
              <a:rPr lang="sr-Cyrl-CS" dirty="0" smtClean="0"/>
              <a:t>Пентијум  - </a:t>
            </a:r>
            <a:r>
              <a:rPr lang="sr-Cyrl-CS" smtClean="0"/>
              <a:t>1993 </a:t>
            </a:r>
            <a:endParaRPr lang="sr-Cyrl-CS" dirty="0" smtClean="0"/>
          </a:p>
          <a:p>
            <a:r>
              <a:rPr lang="sr-Cyrl-CS" dirty="0" smtClean="0"/>
              <a:t>АМД 64битни процесори – 2003</a:t>
            </a:r>
          </a:p>
          <a:p>
            <a:endParaRPr lang="sr-Cyrl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Прва справа за рачунање:</a:t>
            </a:r>
            <a:br>
              <a:rPr lang="sr-Cyrl-CS" dirty="0" smtClean="0"/>
            </a:br>
            <a:r>
              <a:rPr lang="sr-Cyrl-CS" b="1" dirty="0" smtClean="0"/>
              <a:t>АБАКУС</a:t>
            </a:r>
            <a:endParaRPr lang="en-US" b="1" dirty="0"/>
          </a:p>
        </p:txBody>
      </p:sp>
      <p:pic>
        <p:nvPicPr>
          <p:cNvPr id="4" name="Content Placeholder 3" descr="Schoty Kop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2961206" cy="4419600"/>
          </a:xfr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82298"/>
            <a:ext cx="3779912" cy="283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846" y="6309320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/>
              <a:t>Русија, до 1974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80700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Кина 4. миленијум пне.</a:t>
            </a:r>
          </a:p>
          <a:p>
            <a:r>
              <a:rPr lang="sr-Cyrl-CS" dirty="0" smtClean="0"/>
              <a:t>Вавилон 3. миленијум пне.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28"/>
            <a:ext cx="6324600" cy="914400"/>
          </a:xfrm>
        </p:spPr>
        <p:txBody>
          <a:bodyPr/>
          <a:lstStyle/>
          <a:p>
            <a:r>
              <a:rPr lang="sr-Cyrl-CS" dirty="0" smtClean="0"/>
              <a:t>Прве механичке рачунарске машине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6347048" cy="5616624"/>
          </a:xfrm>
        </p:spPr>
        <p:txBody>
          <a:bodyPr/>
          <a:lstStyle/>
          <a:p>
            <a:r>
              <a:rPr lang="sr-Cyrl-CS" dirty="0" smtClean="0"/>
              <a:t>Паскалина: Блејз Паскал (</a:t>
            </a:r>
            <a:r>
              <a:rPr lang="en-US" dirty="0" smtClean="0"/>
              <a:t>XVII </a:t>
            </a:r>
            <a:r>
              <a:rPr lang="sr-Cyrl-CS" dirty="0" smtClean="0"/>
              <a:t>вијек)</a:t>
            </a:r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sz="1600" dirty="0" smtClean="0"/>
          </a:p>
          <a:p>
            <a:endParaRPr lang="sr-Cyrl-CS" sz="1600" dirty="0" smtClean="0"/>
          </a:p>
          <a:p>
            <a:endParaRPr lang="sr-Cyrl-CS" dirty="0" smtClean="0"/>
          </a:p>
          <a:p>
            <a:r>
              <a:rPr lang="sr-Cyrl-CS" dirty="0" smtClean="0"/>
              <a:t>Аритхометар: Чарлс Хавијер Томас (</a:t>
            </a:r>
            <a:r>
              <a:rPr lang="en-US" dirty="0" smtClean="0"/>
              <a:t>XIX </a:t>
            </a:r>
            <a:r>
              <a:rPr lang="sr-Cyrl-CS" dirty="0" smtClean="0"/>
              <a:t>вијек)</a:t>
            </a:r>
            <a:endParaRPr lang="en-US" dirty="0"/>
          </a:p>
        </p:txBody>
      </p:sp>
      <p:pic>
        <p:nvPicPr>
          <p:cNvPr id="4" name="Picture 3" descr="17th-century-mechanical-calculators_-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732240" cy="1988600"/>
          </a:xfrm>
          <a:prstGeom prst="rect">
            <a:avLst/>
          </a:prstGeom>
        </p:spPr>
      </p:pic>
      <p:pic>
        <p:nvPicPr>
          <p:cNvPr id="5" name="Picture 4" descr="Arithmometer_Veuve_Pay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789040"/>
            <a:ext cx="3382784" cy="287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392"/>
            <a:ext cx="6324600" cy="914400"/>
          </a:xfrm>
        </p:spPr>
        <p:txBody>
          <a:bodyPr/>
          <a:lstStyle/>
          <a:p>
            <a:r>
              <a:rPr lang="sr-Cyrl-CS" dirty="0" smtClean="0"/>
              <a:t>Чарлс Бејбиџ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6324600" cy="4824536"/>
          </a:xfrm>
        </p:spPr>
        <p:txBody>
          <a:bodyPr/>
          <a:lstStyle/>
          <a:p>
            <a:r>
              <a:rPr lang="sr-Cyrl-CS" sz="1800" dirty="0" smtClean="0"/>
              <a:t>Дуга рачунања се састоје из унапријед познатог низа акција.</a:t>
            </a:r>
          </a:p>
          <a:p>
            <a:r>
              <a:rPr lang="sr-Cyrl-CS" sz="1800" dirty="0" smtClean="0"/>
              <a:t>Диференцијална машина</a:t>
            </a:r>
          </a:p>
          <a:p>
            <a:endParaRPr lang="sr-Cyrl-CS" sz="1800" dirty="0" smtClean="0"/>
          </a:p>
          <a:p>
            <a:endParaRPr lang="en-US" sz="1800" dirty="0" smtClean="0"/>
          </a:p>
          <a:p>
            <a:endParaRPr lang="sr-Cyrl-CS" sz="1800" dirty="0" smtClean="0"/>
          </a:p>
          <a:p>
            <a:endParaRPr lang="sr-Cyrl-CS" sz="1100" dirty="0" smtClean="0"/>
          </a:p>
          <a:p>
            <a:endParaRPr lang="sr-Cyrl-CS" sz="1600" dirty="0" smtClean="0"/>
          </a:p>
          <a:p>
            <a:endParaRPr lang="sr-Cyrl-CS" sz="1800" dirty="0" smtClean="0"/>
          </a:p>
          <a:p>
            <a:endParaRPr lang="en-US" sz="1800" dirty="0" smtClean="0"/>
          </a:p>
          <a:p>
            <a:r>
              <a:rPr lang="sr-Cyrl-CS" sz="1800" dirty="0" smtClean="0"/>
              <a:t>Аналитичка машина</a:t>
            </a:r>
          </a:p>
          <a:p>
            <a:pPr lvl="1"/>
            <a:r>
              <a:rPr lang="sr-Cyrl-CS" sz="1400" dirty="0" smtClean="0"/>
              <a:t>У потпуности програмабилна машина</a:t>
            </a:r>
          </a:p>
          <a:p>
            <a:pPr lvl="1"/>
            <a:r>
              <a:rPr lang="sr-Cyrl-CS" sz="1400" dirty="0" smtClean="0"/>
              <a:t>Рад са петоцифреним бројевима</a:t>
            </a:r>
          </a:p>
          <a:p>
            <a:pPr lvl="1"/>
            <a:r>
              <a:rPr lang="sr-Cyrl-CS" sz="1400" dirty="0" smtClean="0"/>
              <a:t>Меморија 1000 бројева</a:t>
            </a:r>
          </a:p>
          <a:p>
            <a:pPr lvl="1"/>
            <a:r>
              <a:rPr lang="sr-Cyrl-CS" sz="1400" dirty="0" smtClean="0"/>
              <a:t>Користила би бушене картице за програме</a:t>
            </a:r>
          </a:p>
          <a:p>
            <a:r>
              <a:rPr lang="sr-Cyrl-CS" sz="1800" dirty="0" smtClean="0"/>
              <a:t>Ада Бајрон: први програмер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412" y="0"/>
            <a:ext cx="181258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abbage_Difference_En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564904"/>
            <a:ext cx="2979928" cy="215647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824751"/>
            <a:ext cx="1907704" cy="303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24600" cy="914400"/>
          </a:xfrm>
        </p:spPr>
        <p:txBody>
          <a:bodyPr/>
          <a:lstStyle/>
          <a:p>
            <a:r>
              <a:rPr lang="sr-Cyrl-CS" dirty="0" smtClean="0"/>
              <a:t>Електромеханичке машине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6324600" cy="4827240"/>
          </a:xfrm>
        </p:spPr>
        <p:txBody>
          <a:bodyPr/>
          <a:lstStyle/>
          <a:p>
            <a:r>
              <a:rPr lang="sr-Cyrl-CS" dirty="0" smtClean="0"/>
              <a:t>Алан Туринг</a:t>
            </a:r>
            <a:endParaRPr lang="en-US" dirty="0" smtClean="0"/>
          </a:p>
          <a:p>
            <a:pPr lvl="1"/>
            <a:r>
              <a:rPr lang="sr-Cyrl-CS" dirty="0" smtClean="0"/>
              <a:t>Формулисао теорију о универзалном рачунару.</a:t>
            </a:r>
          </a:p>
          <a:p>
            <a:r>
              <a:rPr lang="sr-Cyrl-CS" dirty="0" smtClean="0"/>
              <a:t>Конрад Цузе – </a:t>
            </a:r>
            <a:r>
              <a:rPr lang="en-US" dirty="0" smtClean="0"/>
              <a:t>Z3</a:t>
            </a:r>
            <a:endParaRPr lang="sr-Cyrl-CS" dirty="0" smtClean="0"/>
          </a:p>
          <a:p>
            <a:pPr lvl="1"/>
            <a:r>
              <a:rPr lang="sr-Cyrl-CS" dirty="0" smtClean="0"/>
              <a:t>Први програмабилна аутоматска машина за рачунање</a:t>
            </a:r>
          </a:p>
          <a:p>
            <a:pPr lvl="1"/>
            <a:r>
              <a:rPr lang="sr-Cyrl-CS" dirty="0" smtClean="0"/>
              <a:t>Базирана је на релејима и бушеним картицама</a:t>
            </a:r>
          </a:p>
        </p:txBody>
      </p:sp>
      <p:pic>
        <p:nvPicPr>
          <p:cNvPr id="5" name="Picture 4" descr="Z3_Deutsches_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2128" y="692696"/>
            <a:ext cx="2911872" cy="218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6324600" cy="914400"/>
          </a:xfrm>
        </p:spPr>
        <p:txBody>
          <a:bodyPr/>
          <a:lstStyle/>
          <a:p>
            <a:r>
              <a:rPr lang="sr-Cyrl-CS" dirty="0" err="1" smtClean="0"/>
              <a:t>Колосус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6324600" cy="6093296"/>
          </a:xfrm>
        </p:spPr>
        <p:txBody>
          <a:bodyPr/>
          <a:lstStyle/>
          <a:p>
            <a:r>
              <a:rPr lang="sr-Cyrl-CS" sz="1800" dirty="0" smtClean="0"/>
              <a:t>Прва електронска дигитална машина за рачунање</a:t>
            </a:r>
          </a:p>
          <a:p>
            <a:r>
              <a:rPr lang="sr-Cyrl-CS" sz="1800" dirty="0" smtClean="0"/>
              <a:t>Користио електронске цијеви</a:t>
            </a:r>
          </a:p>
          <a:p>
            <a:r>
              <a:rPr lang="sr-Cyrl-CS" sz="1800" dirty="0" smtClean="0"/>
              <a:t>Машина није могла да чита</a:t>
            </a:r>
            <a:r>
              <a:rPr lang="sr-Latn-CS" sz="1800" dirty="0" smtClean="0"/>
              <a:t> </a:t>
            </a:r>
            <a:r>
              <a:rPr lang="sr-Cyrl-CS" sz="1800" dirty="0" smtClean="0"/>
              <a:t>програме</a:t>
            </a:r>
          </a:p>
        </p:txBody>
      </p:sp>
      <p:pic>
        <p:nvPicPr>
          <p:cNvPr id="6" name="Picture 5" descr="Colos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624736" cy="4385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324600" cy="914400"/>
          </a:xfrm>
        </p:spPr>
        <p:txBody>
          <a:bodyPr/>
          <a:lstStyle/>
          <a:p>
            <a:r>
              <a:rPr lang="en-US" dirty="0" smtClean="0"/>
              <a:t>ENIAC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052736"/>
            <a:ext cx="6324600" cy="5043264"/>
          </a:xfrm>
        </p:spPr>
        <p:txBody>
          <a:bodyPr/>
          <a:lstStyle/>
          <a:p>
            <a:r>
              <a:rPr lang="sr-Cyrl-CS" sz="1800" dirty="0" smtClean="0"/>
              <a:t>Општа </a:t>
            </a:r>
            <a:r>
              <a:rPr lang="sr-Cyrl-CS" sz="1800" dirty="0" err="1" smtClean="0"/>
              <a:t>намјена</a:t>
            </a:r>
            <a:endParaRPr lang="sr-Cyrl-CS" sz="1800" dirty="0" smtClean="0"/>
          </a:p>
          <a:p>
            <a:r>
              <a:rPr lang="sr-Cyrl-CS" sz="1800" dirty="0" smtClean="0"/>
              <a:t>1000 пута бржи од </a:t>
            </a:r>
            <a:r>
              <a:rPr lang="sr-Cyrl-CS" sz="1800" dirty="0" err="1" smtClean="0"/>
              <a:t>Колосуса</a:t>
            </a:r>
            <a:r>
              <a:rPr lang="sr-Cyrl-CS" sz="1800" dirty="0" smtClean="0"/>
              <a:t> и први</a:t>
            </a:r>
          </a:p>
          <a:p>
            <a:pPr>
              <a:buNone/>
            </a:pPr>
            <a:r>
              <a:rPr lang="sr-Cyrl-CS" sz="1800" dirty="0" smtClean="0"/>
              <a:t>рачунар за који је јавност знала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4935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лика 4" descr="enia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0095" y="2204864"/>
            <a:ext cx="5083905" cy="420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EDVAC </a:t>
            </a:r>
            <a:r>
              <a:rPr lang="sr-Cyrl-CS" dirty="0" smtClean="0"/>
              <a:t>и </a:t>
            </a:r>
            <a:r>
              <a:rPr lang="sr-Latn-CS" dirty="0" smtClean="0"/>
              <a:t>UNIVAC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EDVAC</a:t>
            </a:r>
          </a:p>
          <a:p>
            <a:pPr lvl="1"/>
            <a:r>
              <a:rPr lang="sr-Cyrl-CS" dirty="0" smtClean="0"/>
              <a:t>Први електронски дигитални програмабилни рачунар</a:t>
            </a:r>
          </a:p>
          <a:p>
            <a:r>
              <a:rPr lang="en-US" dirty="0" smtClean="0"/>
              <a:t>UNIVAC</a:t>
            </a:r>
          </a:p>
          <a:p>
            <a:pPr lvl="1"/>
            <a:r>
              <a:rPr lang="sr-Cyrl-CS" dirty="0" smtClean="0"/>
              <a:t>Први комерцијални рачунар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Слика 3" descr="462px-EDV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7412" y="2493095"/>
            <a:ext cx="3366588" cy="4364905"/>
          </a:xfrm>
          <a:prstGeom prst="rect">
            <a:avLst/>
          </a:prstGeom>
        </p:spPr>
      </p:pic>
      <p:pic>
        <p:nvPicPr>
          <p:cNvPr id="5" name="Слика 4" descr="Univac-I-Navy-Electronics-Supply-Office-BRL61-0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404748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4 генерације рачунара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1. </a:t>
            </a:r>
            <a:r>
              <a:rPr lang="sr-Cyrl-CS" dirty="0" smtClean="0"/>
              <a:t>генерација</a:t>
            </a:r>
          </a:p>
          <a:p>
            <a:pPr lvl="1"/>
            <a:r>
              <a:rPr lang="sr-Cyrl-CS" dirty="0" smtClean="0"/>
              <a:t>Гломазни</a:t>
            </a:r>
          </a:p>
          <a:p>
            <a:pPr lvl="1"/>
            <a:r>
              <a:rPr lang="sr-Cyrl-CS" dirty="0" smtClean="0"/>
              <a:t>Електронске цијеви</a:t>
            </a:r>
          </a:p>
          <a:p>
            <a:pPr lvl="1"/>
            <a:r>
              <a:rPr lang="sr-Cyrl-CS" dirty="0" smtClean="0"/>
              <a:t>Чести кварови</a:t>
            </a:r>
          </a:p>
          <a:p>
            <a:pPr lvl="1"/>
            <a:r>
              <a:rPr lang="sr-Cyrl-CS" dirty="0" smtClean="0"/>
              <a:t>Велики потрошачи</a:t>
            </a:r>
          </a:p>
          <a:p>
            <a:r>
              <a:rPr lang="sr-Cyrl-CS" dirty="0" smtClean="0"/>
              <a:t>2. генерација</a:t>
            </a:r>
          </a:p>
          <a:p>
            <a:pPr lvl="1"/>
            <a:r>
              <a:rPr lang="sr-Cyrl-CS" dirty="0" smtClean="0"/>
              <a:t>Транзистори</a:t>
            </a:r>
          </a:p>
          <a:p>
            <a:pPr lvl="1"/>
            <a:r>
              <a:rPr lang="sr-Cyrl-CS" dirty="0" smtClean="0"/>
              <a:t>Јефтинији, бржи  и мањи</a:t>
            </a:r>
          </a:p>
          <a:p>
            <a:pPr lvl="1"/>
            <a:r>
              <a:rPr lang="en-US" dirty="0" err="1" smtClean="0"/>
              <a:t>Flowmatic</a:t>
            </a:r>
            <a:r>
              <a:rPr lang="sr-Cyrl-CS" dirty="0" smtClean="0"/>
              <a:t> и Грејс Мареј</a:t>
            </a:r>
          </a:p>
        </p:txBody>
      </p:sp>
      <p:pic>
        <p:nvPicPr>
          <p:cNvPr id="4" name="Picture 3" descr="Elektronenroehren-auswa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0095" y="1988840"/>
            <a:ext cx="4423905" cy="2151007"/>
          </a:xfrm>
          <a:prstGeom prst="rect">
            <a:avLst/>
          </a:prstGeom>
        </p:spPr>
      </p:pic>
      <p:pic>
        <p:nvPicPr>
          <p:cNvPr id="5" name="Picture 4" descr="firstsilicontransistor.jpg"/>
          <p:cNvPicPr>
            <a:picLocks noChangeAspect="1"/>
          </p:cNvPicPr>
          <p:nvPr/>
        </p:nvPicPr>
        <p:blipFill>
          <a:blip r:embed="rId3" cstate="print"/>
          <a:srcRect l="5425" t="30529" r="6911" b="8895"/>
          <a:stretch>
            <a:fillRect/>
          </a:stretch>
        </p:blipFill>
        <p:spPr>
          <a:xfrm>
            <a:off x="4895528" y="4365104"/>
            <a:ext cx="4248472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513</TotalTime>
  <Words>321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Theme2</vt:lpstr>
      <vt:lpstr>Историја развоја рачунара</vt:lpstr>
      <vt:lpstr>Прва справа за рачунање: АБАКУС</vt:lpstr>
      <vt:lpstr>Прве механичке рачунарске машине</vt:lpstr>
      <vt:lpstr>Чарлс Бејбиџ</vt:lpstr>
      <vt:lpstr>Електромеханичке машине</vt:lpstr>
      <vt:lpstr>Колосус</vt:lpstr>
      <vt:lpstr>ENIAC</vt:lpstr>
      <vt:lpstr>EDVAC и UNIVAC</vt:lpstr>
      <vt:lpstr>4 генерације рачунара</vt:lpstr>
      <vt:lpstr>3. генерација</vt:lpstr>
      <vt:lpstr>Slide 11</vt:lpstr>
      <vt:lpstr>Персонални рачунари</vt:lpstr>
      <vt:lpstr>Персонални рачунари 1980-те године </vt:lpstr>
      <vt:lpstr>Персонални рачунари 1980-те године </vt:lpstr>
      <vt:lpstr>Персонални рачунари 1980-те године</vt:lpstr>
      <vt:lpstr>Персонални рачунари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Историја развоја рачунара</dc:title>
  <dc:creator>blazodj</dc:creator>
  <cp:lastModifiedBy>blazodj</cp:lastModifiedBy>
  <cp:revision>42</cp:revision>
  <dcterms:created xsi:type="dcterms:W3CDTF">2012-09-18T06:24:25Z</dcterms:created>
  <dcterms:modified xsi:type="dcterms:W3CDTF">2015-09-09T11:42:56Z</dcterms:modified>
</cp:coreProperties>
</file>