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90" r:id="rId14"/>
    <p:sldId id="291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30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2D6B-F498-4BFB-8733-83110779F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8BBCD9-919F-45C5-963E-C1E8FE2A1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8688D-70A8-47CD-A580-08D1310BE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D8641-72CE-4851-B469-E04EB97A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63361-2067-440D-AF87-9308E98B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6401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4814-06EF-4591-AB67-6C420E9E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83C1D-31B3-4FEC-99C2-F21011779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E5720-DE4E-429B-B6F2-B58867CB4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4593D-D0B0-49C2-855B-8CAE481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7DB05-A364-4E1E-9069-1839C6B1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9999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2815-9310-4492-B2A8-6CC4774C7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7ACE4-D9CE-42D7-9240-01EC7E0BB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E36BD-68D5-4DB9-82D7-7F20A31DC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8B2F-6AC3-4CDC-A8FD-47D1A66BC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8A866-B7F7-46A5-BEFC-25F3CAB1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7102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3D29-33EE-49C4-AB75-D2A5F4886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DC8C2-B997-4929-B0C4-FC8908A1D8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4E241-D43C-49DC-8A83-F98929E34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072B-41E7-4200-BE8C-A85F0E858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766B9-9695-46F9-9009-AFD0FACDB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FC6ABB-D29D-41F3-B7E7-B3CEACB7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393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F0D37-5674-4DF3-BF76-25382724C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DE550-78A5-452F-B221-13ACA7A45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FA831-2E8A-4852-A079-A68BE9D5C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AC1ADF-B5FE-46D0-B17A-75B4ED9C6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A1F442-4F4E-4722-A645-EE9D46095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21F34-7E63-4D0C-9ECB-CB5DB842A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257E5-F59F-44D1-878F-BBFF9263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8A17F6-011A-4F45-95D7-1519ADF3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9226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2D26-9E78-459E-B187-DAFA5F35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C096E-B268-403E-80CA-1CA380C5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30F868-C927-4ECF-BE34-E1015D6DB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4EB97-428D-4D7E-B888-4EC59AF1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4736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3B3130-248A-4691-9763-FCDB4B9D0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AB0219-93ED-4A7D-B8CF-4F41BD6BB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C1D39-50FA-4B29-B4B2-1B67110F8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4764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CE827-8E5A-45A1-8255-E7EFED37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E4EEF-C568-4BF3-B3A8-E4527482D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AA460-2110-4B00-8EED-566D5B40B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407C4-9127-4009-BB25-875273D85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E88EE-5B0E-4706-BE14-D53CC7334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2A98C-A9BC-4BDD-B26C-DF4094F7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6455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D2AE-320C-4D54-B246-2E8B8248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8210F6-EB0E-458D-A67B-89E143634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60677-13FE-418E-8035-77DD26DBF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40BE2-3EBE-4F14-A3B7-CDFD01911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2E627-047C-4846-9753-F09E085E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B09D3-8B27-4E81-B2B4-4FBE1E5CC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834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DDDCF-AB18-43CF-8EA6-1DDE025E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D7A70-5A65-4E57-A14A-2CF2C861F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5682B-DF93-4F61-83A4-085B595D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403C9-C517-42EB-A4B3-D98D3A88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FA6B9-D4E6-49E3-8918-00F657F8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87008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F35BB-F4D5-429F-B797-5436319013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C6391-DC03-457D-AED1-80EF068BB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3CFE6-04B7-49E0-9F55-CF287498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FFE62-329C-4222-B3A9-DD2411D84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61F6A-39C2-4D4C-A2F1-981AFB88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438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8BD7D-F93F-457A-B67F-78AF8D04E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A2993-AB00-4F11-8BD2-B3F329571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E50C1-ED6A-4869-84A0-E245ECCDEB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ADB86-B9FF-407F-9A87-72D61560C463}" type="datetimeFigureOut">
              <a:rPr lang="sr-Cyrl-ME" smtClean="0"/>
              <a:t>13.4.2022.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5BFB9-45EA-4711-8BC1-5A712BBC4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588C0-1CF2-4751-9210-E9AF2DB70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12CC-6A3A-4DA0-88B9-3A36BEFFFD1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4730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8E0F-CC7C-424A-944C-164764CC47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Електромагнетика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B30CA-9908-4DF8-9621-1D80474102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CS" dirty="0"/>
              <a:t>Индукција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183703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4E7AEC9-8018-49FA-95A4-909575925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Магнетни флукс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19FEE166-38B4-4528-90EE-F6BAFABE0C8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356290" y="4290498"/>
                <a:ext cx="4038600" cy="46430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r-Cyrl-ME" dirty="0"/>
                  <a:t>Јединица: вебер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sr-Cyrl-ME" dirty="0"/>
              </a:p>
            </p:txBody>
          </p:sp>
        </mc:Choice>
        <mc:Fallback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19FEE166-38B4-4528-90EE-F6BAFABE0C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356290" y="4290498"/>
                <a:ext cx="4038600" cy="464303"/>
              </a:xfrm>
              <a:blipFill>
                <a:blip r:embed="rId2"/>
                <a:stretch>
                  <a:fillRect l="-2719" t="-30263" b="-3289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CF24045-66EA-4C6F-A77B-21FE80260BE5}"/>
              </a:ext>
            </a:extLst>
          </p:cNvPr>
          <p:cNvCxnSpPr>
            <a:cxnSpLocks/>
          </p:cNvCxnSpPr>
          <p:nvPr/>
        </p:nvCxnSpPr>
        <p:spPr>
          <a:xfrm>
            <a:off x="2999656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78386D-8EE8-479D-8A29-0BE35D2FF99E}"/>
              </a:ext>
            </a:extLst>
          </p:cNvPr>
          <p:cNvCxnSpPr>
            <a:cxnSpLocks/>
          </p:cNvCxnSpPr>
          <p:nvPr/>
        </p:nvCxnSpPr>
        <p:spPr>
          <a:xfrm>
            <a:off x="4024399" y="3617028"/>
            <a:ext cx="1193304" cy="7343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80C37A-5AE3-4D2D-A25D-CB4B5847A043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4057650" y="5105400"/>
            <a:ext cx="1174254" cy="7737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8817D1-A222-46A8-9F29-76CBD12A02A4}"/>
              </a:ext>
            </a:extLst>
          </p:cNvPr>
          <p:cNvCxnSpPr>
            <a:cxnSpLocks/>
          </p:cNvCxnSpPr>
          <p:nvPr/>
        </p:nvCxnSpPr>
        <p:spPr>
          <a:xfrm>
            <a:off x="2023939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0601036-A660-4786-9EFF-DC771C2C2831}"/>
              </a:ext>
            </a:extLst>
          </p:cNvPr>
          <p:cNvCxnSpPr>
            <a:cxnSpLocks/>
          </p:cNvCxnSpPr>
          <p:nvPr/>
        </p:nvCxnSpPr>
        <p:spPr>
          <a:xfrm>
            <a:off x="3093777" y="3748648"/>
            <a:ext cx="1162410" cy="75950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8CD217-0E44-46E0-B2BB-73F17AE4C3EA}"/>
              </a:ext>
            </a:extLst>
          </p:cNvPr>
          <p:cNvCxnSpPr>
            <a:cxnSpLocks/>
          </p:cNvCxnSpPr>
          <p:nvPr/>
        </p:nvCxnSpPr>
        <p:spPr>
          <a:xfrm>
            <a:off x="3140063" y="5105400"/>
            <a:ext cx="1116124" cy="77379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0766F2C-84B8-4021-B1BE-80F21919AA52}"/>
              </a:ext>
            </a:extLst>
          </p:cNvPr>
          <p:cNvCxnSpPr>
            <a:cxnSpLocks/>
          </p:cNvCxnSpPr>
          <p:nvPr/>
        </p:nvCxnSpPr>
        <p:spPr>
          <a:xfrm>
            <a:off x="1048222" y="160020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023B740-D742-4458-BDAC-36D5FFFF59BA}"/>
              </a:ext>
            </a:extLst>
          </p:cNvPr>
          <p:cNvCxnSpPr>
            <a:cxnSpLocks/>
          </p:cNvCxnSpPr>
          <p:nvPr/>
        </p:nvCxnSpPr>
        <p:spPr>
          <a:xfrm>
            <a:off x="1055353" y="3203640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E40253D-7A28-451F-B44A-1C4360D3EB9F}"/>
              </a:ext>
            </a:extLst>
          </p:cNvPr>
          <p:cNvCxnSpPr>
            <a:cxnSpLocks/>
          </p:cNvCxnSpPr>
          <p:nvPr/>
        </p:nvCxnSpPr>
        <p:spPr>
          <a:xfrm>
            <a:off x="1048222" y="4410436"/>
            <a:ext cx="2232248" cy="146876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6D5CFE4-09C9-4E1A-9511-BB66C07AF4CC}"/>
              </a:ext>
            </a:extLst>
          </p:cNvPr>
          <p:cNvSpPr/>
          <p:nvPr/>
        </p:nvSpPr>
        <p:spPr>
          <a:xfrm>
            <a:off x="1924050" y="2152650"/>
            <a:ext cx="2133600" cy="2952750"/>
          </a:xfrm>
          <a:custGeom>
            <a:avLst/>
            <a:gdLst>
              <a:gd name="connsiteX0" fmla="*/ 0 w 2133600"/>
              <a:gd name="connsiteY0" fmla="*/ 0 h 2952750"/>
              <a:gd name="connsiteX1" fmla="*/ 2057400 w 2133600"/>
              <a:gd name="connsiteY1" fmla="*/ 57150 h 2952750"/>
              <a:gd name="connsiteX2" fmla="*/ 2133600 w 2133600"/>
              <a:gd name="connsiteY2" fmla="*/ 2952750 h 2952750"/>
              <a:gd name="connsiteX3" fmla="*/ 142875 w 2133600"/>
              <a:gd name="connsiteY3" fmla="*/ 2924175 h 2952750"/>
              <a:gd name="connsiteX4" fmla="*/ 0 w 2133600"/>
              <a:gd name="connsiteY4" fmla="*/ 0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952750">
                <a:moveTo>
                  <a:pt x="0" y="0"/>
                </a:moveTo>
                <a:lnTo>
                  <a:pt x="2057400" y="57150"/>
                </a:lnTo>
                <a:lnTo>
                  <a:pt x="2133600" y="2952750"/>
                </a:lnTo>
                <a:lnTo>
                  <a:pt x="142875" y="292417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22000"/>
            </a:srgbClr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578704-54D8-40E3-BA8E-C6E9C2475F7D}"/>
              </a:ext>
            </a:extLst>
          </p:cNvPr>
          <p:cNvSpPr txBox="1"/>
          <p:nvPr/>
        </p:nvSpPr>
        <p:spPr>
          <a:xfrm>
            <a:off x="4057650" y="134076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sr-Cyrl-ME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8D80E22-D909-437D-92CF-BFB081DEDF6D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3747950" y="1600200"/>
            <a:ext cx="454932" cy="773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FF0189-B2F2-4E59-A3D7-7EDDC02CBB94}"/>
              </a:ext>
            </a:extLst>
          </p:cNvPr>
          <p:cNvCxnSpPr/>
          <p:nvPr/>
        </p:nvCxnSpPr>
        <p:spPr>
          <a:xfrm>
            <a:off x="2926606" y="2925988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0288C4E-9ACA-42D9-9A82-0AF4DAE58016}"/>
              </a:ext>
            </a:extLst>
          </p:cNvPr>
          <p:cNvCxnSpPr/>
          <p:nvPr/>
        </p:nvCxnSpPr>
        <p:spPr>
          <a:xfrm>
            <a:off x="2985394" y="4418426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1D4BD0D-7609-449F-8F08-0F5F3BABB9D5}"/>
              </a:ext>
            </a:extLst>
          </p:cNvPr>
          <p:cNvCxnSpPr/>
          <p:nvPr/>
        </p:nvCxnSpPr>
        <p:spPr>
          <a:xfrm>
            <a:off x="2082788" y="4405725"/>
            <a:ext cx="1057994" cy="686977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B788479-C035-4DE2-83A4-0E3DDFC16EE6}"/>
              </a:ext>
            </a:extLst>
          </p:cNvPr>
          <p:cNvCxnSpPr/>
          <p:nvPr/>
        </p:nvCxnSpPr>
        <p:spPr>
          <a:xfrm>
            <a:off x="3081624" y="3740314"/>
            <a:ext cx="607887" cy="112156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Arc 56">
            <a:extLst>
              <a:ext uri="{FF2B5EF4-FFF2-40B4-BE49-F238E27FC236}">
                <a16:creationId xmlns:a16="http://schemas.microsoft.com/office/drawing/2014/main" id="{8DDE10C6-CABB-44F0-A353-99C4900193E3}"/>
              </a:ext>
            </a:extLst>
          </p:cNvPr>
          <p:cNvSpPr/>
          <p:nvPr/>
        </p:nvSpPr>
        <p:spPr>
          <a:xfrm rot="20268817">
            <a:off x="2475742" y="3512942"/>
            <a:ext cx="1774188" cy="953002"/>
          </a:xfrm>
          <a:prstGeom prst="arc">
            <a:avLst>
              <a:gd name="adj1" fmla="val 3060722"/>
              <a:gd name="adj2" fmla="val 59627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14BA3C3-7165-433E-A7FF-6722B3FA91C4}"/>
              </a:ext>
            </a:extLst>
          </p:cNvPr>
          <p:cNvSpPr txBox="1"/>
          <p:nvPr/>
        </p:nvSpPr>
        <p:spPr>
          <a:xfrm>
            <a:off x="3403421" y="402288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θ</a:t>
            </a:r>
            <a:endParaRPr lang="sr-Cyrl-ME" dirty="0"/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C3682AEB-364A-4459-901A-5CC0243E1CB1}"/>
              </a:ext>
            </a:extLst>
          </p:cNvPr>
          <p:cNvSpPr/>
          <p:nvPr/>
        </p:nvSpPr>
        <p:spPr>
          <a:xfrm>
            <a:off x="2785962" y="3492009"/>
            <a:ext cx="581976" cy="529172"/>
          </a:xfrm>
          <a:prstGeom prst="arc">
            <a:avLst>
              <a:gd name="adj1" fmla="val 4177005"/>
              <a:gd name="adj2" fmla="val 10104931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E3D4A-AF0F-4AE2-A92A-04944FE762A4}"/>
              </a:ext>
            </a:extLst>
          </p:cNvPr>
          <p:cNvSpPr txBox="1"/>
          <p:nvPr/>
        </p:nvSpPr>
        <p:spPr>
          <a:xfrm>
            <a:off x="5961685" y="1600200"/>
            <a:ext cx="5081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dirty="0"/>
              <a:t>Број линија магнетног поља које пролазе кроз одређену површину.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7A51A40-098B-4B1A-BBCC-C36C081BD6B7}"/>
              </a:ext>
            </a:extLst>
          </p:cNvPr>
          <p:cNvCxnSpPr/>
          <p:nvPr/>
        </p:nvCxnSpPr>
        <p:spPr>
          <a:xfrm>
            <a:off x="1999258" y="3044253"/>
            <a:ext cx="1057994" cy="686977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0F60DF6-C821-4D1F-ADA6-5BFD39EE5AF4}"/>
                  </a:ext>
                </a:extLst>
              </p:cNvPr>
              <p:cNvSpPr txBox="1"/>
              <p:nvPr/>
            </p:nvSpPr>
            <p:spPr>
              <a:xfrm>
                <a:off x="4226008" y="4130463"/>
                <a:ext cx="279179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0F60DF6-C821-4D1F-ADA6-5BFD39EE5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008" y="4130463"/>
                <a:ext cx="279179" cy="41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077902-7C2D-4080-B083-C188EAED8EAC}"/>
                  </a:ext>
                </a:extLst>
              </p:cNvPr>
              <p:cNvSpPr txBox="1"/>
              <p:nvPr/>
            </p:nvSpPr>
            <p:spPr>
              <a:xfrm>
                <a:off x="3689511" y="4518646"/>
                <a:ext cx="238463" cy="416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077902-7C2D-4080-B083-C188EAED8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511" y="4518646"/>
                <a:ext cx="238463" cy="4165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EE8FC1-1DE1-4E41-9B7E-48845C15BE79}"/>
                  </a:ext>
                </a:extLst>
              </p:cNvPr>
              <p:cNvSpPr txBox="1"/>
              <p:nvPr/>
            </p:nvSpPr>
            <p:spPr>
              <a:xfrm>
                <a:off x="6072826" y="2612833"/>
                <a:ext cx="2189446" cy="694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𝛷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</m:oMath>
                  </m:oMathPara>
                </a14:m>
                <a:endParaRPr lang="sr-Cyrl-ME" sz="4000" i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7EE8FC1-1DE1-4E41-9B7E-48845C15B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826" y="2612833"/>
                <a:ext cx="2189446" cy="694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560B46-CB42-43FB-8CE0-51652C8A234D}"/>
                  </a:ext>
                </a:extLst>
              </p:cNvPr>
              <p:cNvSpPr txBox="1"/>
              <p:nvPr/>
            </p:nvSpPr>
            <p:spPr>
              <a:xfrm>
                <a:off x="6629326" y="3337829"/>
                <a:ext cx="317978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𝑆</m:t>
                      </m:r>
                      <m:func>
                        <m:func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4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560B46-CB42-43FB-8CE0-51652C8A2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326" y="3337829"/>
                <a:ext cx="3179781" cy="615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03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8295-8146-40FA-AA97-188E1D333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1177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Флукс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70412F-D82E-4367-8950-87B906BC1D2C}"/>
              </a:ext>
            </a:extLst>
          </p:cNvPr>
          <p:cNvGrpSpPr/>
          <p:nvPr/>
        </p:nvGrpSpPr>
        <p:grpSpPr>
          <a:xfrm>
            <a:off x="1919536" y="1196752"/>
            <a:ext cx="4068452" cy="2520280"/>
            <a:chOff x="395536" y="1196752"/>
            <a:chExt cx="4068452" cy="252028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29C4E08-BB7F-4D2E-A210-52169BB4F6D9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C343B90-226A-4B50-BC6B-09772EF9372C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55B32D1-D512-4DDF-AC33-430194CD5D13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92B7374-BF6C-4286-A013-4D84EAB1F79D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0523452-35F9-4C39-AB4F-DE9808C7FF5E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EE6B4DA-6152-4F3D-A709-6559E9954327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EF9E011-7652-4501-BE3B-E6E446FC5CB2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0E837A1-AB6F-40D8-8D8E-CC9CF249710A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901D90-E5AE-4B94-B6CC-4BE9C9636B0B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FF08D8-6599-423A-BE50-788CED5D0141}"/>
              </a:ext>
            </a:extLst>
          </p:cNvPr>
          <p:cNvGrpSpPr/>
          <p:nvPr/>
        </p:nvGrpSpPr>
        <p:grpSpPr>
          <a:xfrm>
            <a:off x="3791744" y="1484784"/>
            <a:ext cx="1080120" cy="1570984"/>
            <a:chOff x="2267744" y="1484784"/>
            <a:chExt cx="1080120" cy="157098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7EB5838-F4E2-425B-B80B-3C9AE0014DD9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1484784"/>
              <a:ext cx="0" cy="157098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7475A95-9B0F-4FB2-9DB3-967659C38536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0E0C8F7-ED7F-4E2E-9EB7-AD463F4E22D0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3E4DA5-DB02-4DF9-B623-5F4406F942F9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A1DE274-E3E5-4306-8B9F-94394A351B7C}"/>
              </a:ext>
            </a:extLst>
          </p:cNvPr>
          <p:cNvSpPr txBox="1"/>
          <p:nvPr/>
        </p:nvSpPr>
        <p:spPr>
          <a:xfrm>
            <a:off x="1919537" y="802266"/>
            <a:ext cx="183223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1 = 100%</a:t>
            </a:r>
            <a:endParaRPr lang="sr-Cyrl-ME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4C94B9-E74A-414F-A777-E14EEBFFCF8C}"/>
              </a:ext>
            </a:extLst>
          </p:cNvPr>
          <p:cNvGrpSpPr/>
          <p:nvPr/>
        </p:nvGrpSpPr>
        <p:grpSpPr>
          <a:xfrm>
            <a:off x="6347774" y="1255568"/>
            <a:ext cx="4068452" cy="2520280"/>
            <a:chOff x="395536" y="1196752"/>
            <a:chExt cx="4068452" cy="2520280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B9CAF66-2171-4D65-9CEE-99FF15ABF2A8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B4BE0BF-04AD-4F08-84C5-DEC9E021F411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5C9D94D-84B7-41E0-92EC-2CF29A6D88EA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AD730D1-562F-4D55-A8F5-C3983B94AE47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299E21D-E438-4666-BC02-40EEC3476B28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47F6259-0E87-45FC-8128-CC2406661EC4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D808FE7-8BD0-4674-ACD0-5877DEB133C6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7BB8756-0489-4266-BC2E-7661F4DF957F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9556B2-5309-4055-B54D-93D7D13BB48D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2CD4BEA-9F97-489E-AC0D-0C57099F9C8E}"/>
              </a:ext>
            </a:extLst>
          </p:cNvPr>
          <p:cNvGrpSpPr/>
          <p:nvPr/>
        </p:nvGrpSpPr>
        <p:grpSpPr>
          <a:xfrm rot="2700000">
            <a:off x="7885686" y="1874425"/>
            <a:ext cx="1483413" cy="1407362"/>
            <a:chOff x="1864451" y="1592846"/>
            <a:chExt cx="1483413" cy="1407362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547CB88-B35D-410A-9192-AFAB8B54705C}"/>
                </a:ext>
              </a:extLst>
            </p:cNvPr>
            <p:cNvCxnSpPr>
              <a:cxnSpLocks/>
            </p:cNvCxnSpPr>
            <p:nvPr/>
          </p:nvCxnSpPr>
          <p:spPr>
            <a:xfrm rot="19800000" flipH="1">
              <a:off x="1864451" y="1592846"/>
              <a:ext cx="809349" cy="140736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CAE8E18-7623-4D00-9883-0B2A093BB72E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02146C1C-FB39-475D-848E-5F58C89D425C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61F4166-44AD-4E8C-AAFD-861911831E4E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773E1FD-B4D8-4FEF-AF48-3D9FD75B5980}"/>
              </a:ext>
            </a:extLst>
          </p:cNvPr>
          <p:cNvSpPr txBox="1"/>
          <p:nvPr/>
        </p:nvSpPr>
        <p:spPr>
          <a:xfrm>
            <a:off x="6347774" y="861082"/>
            <a:ext cx="229870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45°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0,707 = 70,7%</a:t>
            </a:r>
            <a:endParaRPr lang="sr-Cyrl-ME" dirty="0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260E93D4-E4E2-4A8C-B4C0-0E38BD1C7764}"/>
              </a:ext>
            </a:extLst>
          </p:cNvPr>
          <p:cNvSpPr/>
          <p:nvPr/>
        </p:nvSpPr>
        <p:spPr>
          <a:xfrm>
            <a:off x="7692206" y="1568822"/>
            <a:ext cx="1500139" cy="1500139"/>
          </a:xfrm>
          <a:prstGeom prst="arc">
            <a:avLst>
              <a:gd name="adj1" fmla="val 58211"/>
              <a:gd name="adj2" fmla="val 288231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F9EE62-2A47-4919-A9F7-13D24843B803}"/>
              </a:ext>
            </a:extLst>
          </p:cNvPr>
          <p:cNvSpPr txBox="1"/>
          <p:nvPr/>
        </p:nvSpPr>
        <p:spPr>
          <a:xfrm>
            <a:off x="8742268" y="235191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4FA68A8-EE6F-4B2C-B894-4CD4E04EE0A3}"/>
              </a:ext>
            </a:extLst>
          </p:cNvPr>
          <p:cNvGrpSpPr/>
          <p:nvPr/>
        </p:nvGrpSpPr>
        <p:grpSpPr>
          <a:xfrm>
            <a:off x="1919536" y="4240889"/>
            <a:ext cx="4068452" cy="2520280"/>
            <a:chOff x="395536" y="1196752"/>
            <a:chExt cx="4068452" cy="252028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CD3D2DA2-75D5-45D8-86F0-CBFAB2D5B20B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8985452-A3AC-4385-BE58-B845709F3A74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E5C60E3-1F0E-4CF9-B8A9-FAE9C3966FD4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F6D3425-9FB0-47E0-8EE8-C0D2C38B240D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6C719D7-C0DB-46C7-95D9-C5F03BE11436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2D5A444B-1A1E-4199-A8CD-910A78865154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88C5DAC-F940-4ADF-8756-93C144DF733E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ED3288A-EC8E-4493-B360-CC39F991CF93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B2AFBA-0916-407F-B8C7-BA69E98ED519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16A11C-62DB-4BFE-98DF-B4894C1E2EE6}"/>
              </a:ext>
            </a:extLst>
          </p:cNvPr>
          <p:cNvGrpSpPr/>
          <p:nvPr/>
        </p:nvGrpSpPr>
        <p:grpSpPr>
          <a:xfrm rot="3600000">
            <a:off x="3444351" y="4949700"/>
            <a:ext cx="1467407" cy="1323700"/>
            <a:chOff x="1880457" y="1606457"/>
            <a:chExt cx="1467407" cy="132370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6AF6547-78CD-4E53-B05D-9EAD926A3FD7}"/>
                </a:ext>
              </a:extLst>
            </p:cNvPr>
            <p:cNvCxnSpPr>
              <a:cxnSpLocks/>
            </p:cNvCxnSpPr>
            <p:nvPr/>
          </p:nvCxnSpPr>
          <p:spPr>
            <a:xfrm rot="18000000" flipH="1">
              <a:off x="1639295" y="1847619"/>
              <a:ext cx="1323700" cy="84137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EFB32EDF-3F3B-4379-A6A0-DBC4F774375F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7193C4C9-E502-42F2-B9B4-A64DAAF5DEED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7B076BF-25FA-4BB8-80FD-627EE63D95B8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71A20311-DB2A-4C58-8BE8-8119BA28F1D6}"/>
              </a:ext>
            </a:extLst>
          </p:cNvPr>
          <p:cNvSpPr txBox="1"/>
          <p:nvPr/>
        </p:nvSpPr>
        <p:spPr>
          <a:xfrm>
            <a:off x="1919537" y="3846403"/>
            <a:ext cx="188994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60°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0,5 = 50%</a:t>
            </a:r>
            <a:endParaRPr lang="sr-Cyrl-ME" dirty="0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28E3A7C2-DE56-428C-A07B-6C0F4952DF82}"/>
              </a:ext>
            </a:extLst>
          </p:cNvPr>
          <p:cNvSpPr/>
          <p:nvPr/>
        </p:nvSpPr>
        <p:spPr>
          <a:xfrm>
            <a:off x="3263968" y="4593158"/>
            <a:ext cx="1500139" cy="1500139"/>
          </a:xfrm>
          <a:prstGeom prst="arc">
            <a:avLst>
              <a:gd name="adj1" fmla="val 21440025"/>
              <a:gd name="adj2" fmla="val 357582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CE06DA6-49AA-4A86-85C5-3B5ED6FFABC5}"/>
              </a:ext>
            </a:extLst>
          </p:cNvPr>
          <p:cNvSpPr txBox="1"/>
          <p:nvPr/>
        </p:nvSpPr>
        <p:spPr>
          <a:xfrm>
            <a:off x="4274251" y="540403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CA621FA-2EB5-486C-8179-D054C2F63327}"/>
              </a:ext>
            </a:extLst>
          </p:cNvPr>
          <p:cNvGrpSpPr/>
          <p:nvPr/>
        </p:nvGrpSpPr>
        <p:grpSpPr>
          <a:xfrm>
            <a:off x="6347774" y="4240721"/>
            <a:ext cx="4068452" cy="2520280"/>
            <a:chOff x="395536" y="1196752"/>
            <a:chExt cx="4068452" cy="2520280"/>
          </a:xfrm>
        </p:grpSpPr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067C67-D8F0-4288-B039-4122D3C4E4E7}"/>
                </a:ext>
              </a:extLst>
            </p:cNvPr>
            <p:cNvCxnSpPr/>
            <p:nvPr/>
          </p:nvCxnSpPr>
          <p:spPr>
            <a:xfrm>
              <a:off x="395536" y="11967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173AB54-AB87-412F-9824-BDEB9D5D9319}"/>
                </a:ext>
              </a:extLst>
            </p:cNvPr>
            <p:cNvCxnSpPr/>
            <p:nvPr/>
          </p:nvCxnSpPr>
          <p:spPr>
            <a:xfrm>
              <a:off x="395536" y="15567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743070C-FDF4-4791-BFC7-9BDB4D330584}"/>
                </a:ext>
              </a:extLst>
            </p:cNvPr>
            <p:cNvCxnSpPr/>
            <p:nvPr/>
          </p:nvCxnSpPr>
          <p:spPr>
            <a:xfrm>
              <a:off x="395536" y="19168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D46987D-E23B-464D-B2EA-D8EB881BED15}"/>
                </a:ext>
              </a:extLst>
            </p:cNvPr>
            <p:cNvCxnSpPr/>
            <p:nvPr/>
          </p:nvCxnSpPr>
          <p:spPr>
            <a:xfrm>
              <a:off x="395536" y="227687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B5FC6B6F-2383-4685-BB8C-FBBCA3A79C9B}"/>
                </a:ext>
              </a:extLst>
            </p:cNvPr>
            <p:cNvCxnSpPr/>
            <p:nvPr/>
          </p:nvCxnSpPr>
          <p:spPr>
            <a:xfrm>
              <a:off x="395536" y="263691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AB324D3-EAA3-4722-A99D-C49DEFC34CAE}"/>
                </a:ext>
              </a:extLst>
            </p:cNvPr>
            <p:cNvCxnSpPr/>
            <p:nvPr/>
          </p:nvCxnSpPr>
          <p:spPr>
            <a:xfrm>
              <a:off x="395536" y="299695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4C85FB9-24E7-4121-A82D-E0C6BB0DE317}"/>
                </a:ext>
              </a:extLst>
            </p:cNvPr>
            <p:cNvCxnSpPr/>
            <p:nvPr/>
          </p:nvCxnSpPr>
          <p:spPr>
            <a:xfrm>
              <a:off x="395536" y="335699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1195560-9B4F-4504-B03E-97202C91BEC0}"/>
                </a:ext>
              </a:extLst>
            </p:cNvPr>
            <p:cNvCxnSpPr/>
            <p:nvPr/>
          </p:nvCxnSpPr>
          <p:spPr>
            <a:xfrm>
              <a:off x="395536" y="3717032"/>
              <a:ext cx="396044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925603F-82E2-4CB7-AAA0-D013156FA715}"/>
                </a:ext>
              </a:extLst>
            </p:cNvPr>
            <p:cNvSpPr txBox="1"/>
            <p:nvPr/>
          </p:nvSpPr>
          <p:spPr>
            <a:xfrm>
              <a:off x="4154288" y="120766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E50361-D6B6-43DF-A5B3-634ABEE5DBE6}"/>
              </a:ext>
            </a:extLst>
          </p:cNvPr>
          <p:cNvGrpSpPr/>
          <p:nvPr/>
        </p:nvGrpSpPr>
        <p:grpSpPr>
          <a:xfrm rot="5400000">
            <a:off x="7906128" y="5075409"/>
            <a:ext cx="1080120" cy="1570984"/>
            <a:chOff x="2267744" y="1484784"/>
            <a:chExt cx="1080120" cy="1570984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5A8B96E-FA75-46A1-B937-6A18D8A67169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1484784"/>
              <a:ext cx="0" cy="157098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EB05220-CC54-446C-A2CA-C4A18C65D71B}"/>
                </a:ext>
              </a:extLst>
            </p:cNvPr>
            <p:cNvGrpSpPr/>
            <p:nvPr/>
          </p:nvGrpSpPr>
          <p:grpSpPr>
            <a:xfrm>
              <a:off x="2267744" y="2242732"/>
              <a:ext cx="1080120" cy="369332"/>
              <a:chOff x="2267744" y="2242732"/>
              <a:chExt cx="1080120" cy="369332"/>
            </a:xfrm>
          </p:grpSpPr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D9351EF5-ABAE-46A3-966C-C3A36B573662}"/>
                  </a:ext>
                </a:extLst>
              </p:cNvPr>
              <p:cNvCxnSpPr/>
              <p:nvPr/>
            </p:nvCxnSpPr>
            <p:spPr>
              <a:xfrm>
                <a:off x="2267744" y="2276872"/>
                <a:ext cx="10801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5805844-979F-43E0-AE56-13CA852A1E88}"/>
                  </a:ext>
                </a:extLst>
              </p:cNvPr>
              <p:cNvSpPr txBox="1"/>
              <p:nvPr/>
            </p:nvSpPr>
            <p:spPr>
              <a:xfrm>
                <a:off x="3057400" y="2242732"/>
                <a:ext cx="2904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C00000"/>
                    </a:solidFill>
                  </a:rPr>
                  <a:t>S</a:t>
                </a:r>
                <a:endParaRPr lang="sr-Cyrl-ME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F433F8FB-D42B-4609-A080-DFCD42C8897A}"/>
              </a:ext>
            </a:extLst>
          </p:cNvPr>
          <p:cNvSpPr txBox="1"/>
          <p:nvPr/>
        </p:nvSpPr>
        <p:spPr>
          <a:xfrm>
            <a:off x="6347774" y="3846235"/>
            <a:ext cx="15981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r>
              <a:rPr lang="sr-Latn-ME" dirty="0"/>
              <a:t> = 90°</a:t>
            </a:r>
          </a:p>
          <a:p>
            <a:r>
              <a:rPr lang="sr-Latn-ME" dirty="0"/>
              <a:t>cos(</a:t>
            </a:r>
            <a:r>
              <a:rPr lang="el-GR" dirty="0"/>
              <a:t>θ</a:t>
            </a:r>
            <a:r>
              <a:rPr lang="sr-Latn-ME" dirty="0"/>
              <a:t>) = 0 = 0%</a:t>
            </a:r>
            <a:endParaRPr lang="sr-Cyrl-ME" dirty="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84877B00-89F2-421C-9931-504F4968C73A}"/>
              </a:ext>
            </a:extLst>
          </p:cNvPr>
          <p:cNvSpPr/>
          <p:nvPr/>
        </p:nvSpPr>
        <p:spPr>
          <a:xfrm>
            <a:off x="7680177" y="4581129"/>
            <a:ext cx="1500139" cy="1500139"/>
          </a:xfrm>
          <a:prstGeom prst="arc">
            <a:avLst>
              <a:gd name="adj1" fmla="val 21440025"/>
              <a:gd name="adj2" fmla="val 527887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8D6C0B6-AB62-4EC9-A326-609E83160630}"/>
              </a:ext>
            </a:extLst>
          </p:cNvPr>
          <p:cNvSpPr txBox="1"/>
          <p:nvPr/>
        </p:nvSpPr>
        <p:spPr>
          <a:xfrm>
            <a:off x="8560263" y="547658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θ</a:t>
            </a:r>
            <a:endParaRPr lang="sr-Cyrl-M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0ECD25-EA47-4FD6-A0FC-B31F99F9CE31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C19396-991B-4992-93DE-AF26C5228CC1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82510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Електромагнетна индукција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7600" y="5497697"/>
            <a:ext cx="2073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000" dirty="0"/>
              <a:t>Фарадејев закон:</a:t>
            </a:r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423592" y="1484784"/>
            <a:ext cx="2592288" cy="2304256"/>
            <a:chOff x="899592" y="1484784"/>
            <a:chExt cx="2592288" cy="2304256"/>
          </a:xfrm>
        </p:grpSpPr>
        <p:sp>
          <p:nvSpPr>
            <p:cNvPr id="10" name="Rectangle 9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59832" y="1484784"/>
              <a:ext cx="432048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711624" y="2699628"/>
            <a:ext cx="576064" cy="441340"/>
            <a:chOff x="1403648" y="3717032"/>
            <a:chExt cx="576064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 flipV="1">
            <a:off x="4511824" y="1556792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2279576" y="2204864"/>
            <a:ext cx="288032" cy="360040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991544" y="2060848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C00000"/>
                </a:solidFill>
              </a:rPr>
              <a:t>I</a:t>
            </a:r>
            <a:endParaRPr lang="en-US" i="1" dirty="0">
              <a:solidFill>
                <a:srgbClr val="C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563664" y="3809575"/>
            <a:ext cx="792088" cy="441340"/>
            <a:chOff x="1907704" y="1916832"/>
            <a:chExt cx="792088" cy="441340"/>
          </a:xfrm>
        </p:grpSpPr>
        <p:grpSp>
          <p:nvGrpSpPr>
            <p:cNvPr id="39" name="Group 30"/>
            <p:cNvGrpSpPr/>
            <p:nvPr/>
          </p:nvGrpSpPr>
          <p:grpSpPr>
            <a:xfrm>
              <a:off x="1907704" y="1916832"/>
              <a:ext cx="792088" cy="441340"/>
              <a:chOff x="1403648" y="3717032"/>
              <a:chExt cx="792088" cy="441340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1403648" y="3717032"/>
                <a:ext cx="288032" cy="288032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653982" y="3789040"/>
                <a:ext cx="5417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Latn-CS" i="1" dirty="0">
                    <a:solidFill>
                      <a:srgbClr val="0070C0"/>
                    </a:solidFill>
                    <a:latin typeface="Times" pitchFamily="18" charset="0"/>
                  </a:rPr>
                  <a:t>B</a:t>
                </a:r>
                <a:r>
                  <a:rPr lang="sr-Latn-CS" i="1" baseline="-25000" dirty="0">
                    <a:solidFill>
                      <a:srgbClr val="0070C0"/>
                    </a:solidFill>
                    <a:latin typeface="Times" pitchFamily="18" charset="0"/>
                  </a:rPr>
                  <a:t>i</a:t>
                </a:r>
                <a:endParaRPr lang="en-US" i="1" baseline="-25000" dirty="0">
                  <a:solidFill>
                    <a:srgbClr val="0070C0"/>
                  </a:solidFill>
                  <a:latin typeface="Times" pitchFamily="18" charset="0"/>
                </a:endParaRPr>
              </a:p>
            </p:txBody>
          </p:sp>
        </p:grpSp>
        <p:sp>
          <p:nvSpPr>
            <p:cNvPr id="40" name="Oval 39"/>
            <p:cNvSpPr/>
            <p:nvPr/>
          </p:nvSpPr>
          <p:spPr>
            <a:xfrm>
              <a:off x="2015716" y="2024844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567608" y="1844824"/>
            <a:ext cx="619346" cy="441340"/>
            <a:chOff x="1403648" y="3717032"/>
            <a:chExt cx="619346" cy="441340"/>
          </a:xfrm>
        </p:grpSpPr>
        <p:sp>
          <p:nvSpPr>
            <p:cNvPr id="44" name="Oval 43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>
              <a:stCxn id="44" idx="1"/>
              <a:endCxn id="44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44" idx="3"/>
              <a:endCxn id="44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cxnSp>
        <p:nvCxnSpPr>
          <p:cNvPr id="52" name="Straight Arrow Connector 51"/>
          <p:cNvCxnSpPr/>
          <p:nvPr/>
        </p:nvCxnSpPr>
        <p:spPr>
          <a:xfrm flipH="1">
            <a:off x="4007768" y="2564904"/>
            <a:ext cx="504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007768" y="2492896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solidFill>
                  <a:srgbClr val="C00000"/>
                </a:solidFill>
              </a:rPr>
              <a:t>v</a:t>
            </a:r>
            <a:endParaRPr lang="en-US" i="1" dirty="0">
              <a:solidFill>
                <a:srgbClr val="C0000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2419648" y="3305519"/>
            <a:ext cx="2774558" cy="2304256"/>
            <a:chOff x="899592" y="1412776"/>
            <a:chExt cx="2774558" cy="2304256"/>
          </a:xfrm>
        </p:grpSpPr>
        <p:sp>
          <p:nvSpPr>
            <p:cNvPr id="58" name="Rectangle 57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098086" y="1412776"/>
              <a:ext cx="576064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707680" y="4592371"/>
            <a:ext cx="576064" cy="441340"/>
            <a:chOff x="1403648" y="3717032"/>
            <a:chExt cx="576064" cy="441340"/>
          </a:xfrm>
        </p:grpSpPr>
        <p:sp>
          <p:nvSpPr>
            <p:cNvPr id="61" name="Oval 60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61" idx="3"/>
              <a:endCxn id="61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V="1">
            <a:off x="3283744" y="3449535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Isosceles Triangle 65"/>
          <p:cNvSpPr/>
          <p:nvPr/>
        </p:nvSpPr>
        <p:spPr>
          <a:xfrm rot="10800000">
            <a:off x="2275632" y="4097607"/>
            <a:ext cx="288032" cy="36004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87600" y="3953591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0070C0"/>
                </a:solidFill>
              </a:rPr>
              <a:t>I</a:t>
            </a:r>
            <a:endParaRPr lang="en-US" i="1" dirty="0">
              <a:solidFill>
                <a:srgbClr val="0070C0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283744" y="4457647"/>
            <a:ext cx="504056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427760" y="438563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solidFill>
                  <a:srgbClr val="0070C0"/>
                </a:solidFill>
              </a:rPr>
              <a:t>v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919536" y="5373216"/>
            <a:ext cx="2160240" cy="1368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5095234" y="4088315"/>
            <a:ext cx="5393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400" b="1" dirty="0"/>
              <a:t>Ленцово правило: </a:t>
            </a:r>
            <a:r>
              <a:rPr lang="sr-Cyrl-CS" sz="2400" dirty="0"/>
              <a:t>Смјер индуковане струје је такав да се њено магнетно поље супротставља промјени флукса.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9F8A0-51C3-4236-A10B-4C37C1B6BE08}"/>
              </a:ext>
            </a:extLst>
          </p:cNvPr>
          <p:cNvSpPr txBox="1"/>
          <p:nvPr/>
        </p:nvSpPr>
        <p:spPr>
          <a:xfrm>
            <a:off x="5083944" y="1783231"/>
            <a:ext cx="5633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b="1" dirty="0"/>
              <a:t>Електромагнетна индукција: </a:t>
            </a:r>
            <a:r>
              <a:rPr lang="sr-Cyrl-ME" sz="2400" dirty="0"/>
              <a:t>Промјенљив флукс кроз површину ограничену проводником, проузрокује настајање струје у проводнику, ако постоји затворен струјни круг.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4A94E9-661B-40A2-A817-900EB457B5FE}"/>
                  </a:ext>
                </a:extLst>
              </p:cNvPr>
              <p:cNvSpPr txBox="1"/>
              <p:nvPr/>
            </p:nvSpPr>
            <p:spPr>
              <a:xfrm>
                <a:off x="2124817" y="5838917"/>
                <a:ext cx="170623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𝑖𝑛𝑑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ΔΦ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4A94E9-661B-40A2-A817-900EB457B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817" y="5838917"/>
                <a:ext cx="1706236" cy="6938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A06A7-AEB0-4853-947C-3397642BD49E}"/>
                  </a:ext>
                </a:extLst>
              </p:cNvPr>
              <p:cNvSpPr txBox="1"/>
              <p:nvPr/>
            </p:nvSpPr>
            <p:spPr>
              <a:xfrm>
                <a:off x="4511824" y="5961888"/>
                <a:ext cx="61139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C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sr-Latn-CS" sz="2000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</m:oMath>
                </a14:m>
                <a:r>
                  <a:rPr lang="en-US" sz="2000" dirty="0"/>
                  <a:t> - </a:t>
                </a:r>
                <a:r>
                  <a:rPr lang="sr-Cyrl-CS" sz="2000" dirty="0"/>
                  <a:t>електромоторна сила – напон који погони струју</a:t>
                </a:r>
                <a:endParaRPr lang="sr-Cyrl-ME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1A06A7-AEB0-4853-947C-3397642BD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5961888"/>
                <a:ext cx="6113918" cy="400110"/>
              </a:xfrm>
              <a:prstGeom prst="rect">
                <a:avLst/>
              </a:prstGeom>
              <a:blipFill>
                <a:blip r:embed="rId3"/>
                <a:stretch>
                  <a:fillRect t="-7576" r="-199" b="-2575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-0.08789 0.001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1" y="6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0879 0.0018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1" y="9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08893 -0.0013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022E-16 L 0.10378 1.11022E-1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09922 -0.00139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1" y="-6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10065 -0.0013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 animBg="1"/>
      <p:bldP spid="30" grpId="0"/>
      <p:bldP spid="53" grpId="0"/>
      <p:bldP spid="53" grpId="1"/>
      <p:bldP spid="66" grpId="0" animBg="1"/>
      <p:bldP spid="67" grpId="0"/>
      <p:bldP spid="74" grpId="0"/>
      <p:bldP spid="74" grpId="1"/>
      <p:bldP spid="48" grpId="0" animBg="1"/>
      <p:bldP spid="49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30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4E381F37-C876-4381-8721-D0DDD4259AB6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7369962-A98E-4D46-8071-20ADC33F66EA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17166A3-FB4F-414F-BE2A-D99E8C7B71F0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050940-3C13-4223-A1DB-F6BA90A8CAFC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B10C479-4DF4-44FF-A984-2BADE3E34982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7736179-766A-4858-A060-1221AD12DBBD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2521965F-106B-40BE-810F-9D68A8EF62EA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C6F444-E8C2-4364-8DB4-9913CE0E03B1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6A23D28D-9878-497A-9158-BEF48D877869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B37D29-5085-4E9F-8D57-42BF21B2BEFC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7729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4298466" y="3581357"/>
            <a:ext cx="891300" cy="650739"/>
            <a:chOff x="1403648" y="3717032"/>
            <a:chExt cx="394510" cy="288032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144176" cy="163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8365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3322360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16338" y="2443536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3973099" y="1650133"/>
            <a:ext cx="934581" cy="650739"/>
            <a:chOff x="1403648" y="3717032"/>
            <a:chExt cx="413667" cy="288032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163333" cy="16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226794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8328249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2927648" y="2708922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288032"/>
              <a:chOff x="1907704" y="1916832"/>
              <a:chExt cx="792088" cy="288032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288032"/>
                <a:chOff x="1403648" y="3717032"/>
                <a:chExt cx="792088" cy="288032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1629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447015E-07DE-4E2A-B3E5-C749D8DE0421}"/>
              </a:ext>
            </a:extLst>
          </p:cNvPr>
          <p:cNvSpPr/>
          <p:nvPr/>
        </p:nvSpPr>
        <p:spPr>
          <a:xfrm>
            <a:off x="6347774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DEDEE12-8765-42D8-8B90-002F742CE250}"/>
              </a:ext>
            </a:extLst>
          </p:cNvPr>
          <p:cNvSpPr/>
          <p:nvPr/>
        </p:nvSpPr>
        <p:spPr>
          <a:xfrm>
            <a:off x="-2194" y="6251239"/>
            <a:ext cx="1885980" cy="62463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0DF5-8434-4221-93B6-984241B6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194"/>
            <a:ext cx="10515600" cy="622187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Индуктивност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7504E1-D8E1-4717-BEC8-50FC577BC12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39403" y="850576"/>
                <a:ext cx="5680397" cy="5642300"/>
              </a:xfrm>
            </p:spPr>
            <p:txBody>
              <a:bodyPr>
                <a:normAutofit/>
              </a:bodyPr>
              <a:lstStyle/>
              <a:p>
                <a:r>
                  <a:rPr lang="sr-Cyrl-CS" dirty="0"/>
                  <a:t>Индуктивност претставља зависност флукса од струје</a:t>
                </a:r>
                <a:r>
                  <a:rPr lang="sr-Latn-CS" dirty="0"/>
                  <a:t> </a:t>
                </a:r>
                <a:r>
                  <a:rPr lang="sr-Cyrl-CS" dirty="0"/>
                  <a:t>која га је произвела.</a:t>
                </a:r>
                <a:endParaRPr lang="en-US" dirty="0"/>
              </a:p>
              <a:p>
                <a:r>
                  <a:rPr lang="sr-Cyrl-CS" dirty="0"/>
                  <a:t>Ознака: </a:t>
                </a:r>
                <a14:m>
                  <m:oMath xmlns:m="http://schemas.openxmlformats.org/officeDocument/2006/math">
                    <m:r>
                      <a:rPr lang="sr-Latn-C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sr-Latn-CS" dirty="0"/>
              </a:p>
              <a:p>
                <a:pPr>
                  <a:spcAft>
                    <a:spcPts val="1200"/>
                  </a:spcAft>
                </a:pPr>
                <a:r>
                  <a:rPr lang="sr-Cyrl-CS" dirty="0"/>
                  <a:t>Јединица:</a:t>
                </a:r>
                <a:r>
                  <a:rPr lang="en-US" dirty="0"/>
                  <a:t> </a:t>
                </a:r>
                <a:r>
                  <a:rPr lang="sr-Cyrl-CS" dirty="0"/>
                  <a:t>хенри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sr-Cyrl-C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C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lang="sr-Latn-CS" sz="32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lang="sr-Latn-CS" sz="3200" dirty="0"/>
              </a:p>
              <a:p>
                <a:r>
                  <a:rPr lang="sr-Cyrl-ME" dirty="0"/>
                  <a:t>Самоиндуктивност: Прим.: Флукс у калему магнетног поља које је калем направио.</a:t>
                </a:r>
                <a:endParaRPr lang="en-US" dirty="0"/>
              </a:p>
              <a:p>
                <a:r>
                  <a:rPr lang="sr-Cyrl-CS" dirty="0"/>
                  <a:t>Већа индуктивност =&gt; већи флукс =&gt; веће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ΔΦ</m:t>
                    </m:r>
                  </m:oMath>
                </a14:m>
                <a:r>
                  <a:rPr lang="sr-Cyrl-ME" dirty="0"/>
                  <a:t> =&gt; веће е.м.с.</a:t>
                </a:r>
                <a:endParaRPr lang="en-US" dirty="0"/>
              </a:p>
              <a:p>
                <a:endParaRPr lang="sr-Cyrl-ME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7504E1-D8E1-4717-BEC8-50FC577BC1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39403" y="850576"/>
                <a:ext cx="5680397" cy="5642300"/>
              </a:xfrm>
              <a:blipFill>
                <a:blip r:embed="rId2"/>
                <a:stretch>
                  <a:fillRect l="-1931" t="-1838" r="-354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D2575B2-4A19-46AA-B78A-EBD5B0B8B504}"/>
              </a:ext>
            </a:extLst>
          </p:cNvPr>
          <p:cNvSpPr/>
          <p:nvPr/>
        </p:nvSpPr>
        <p:spPr>
          <a:xfrm>
            <a:off x="9002582" y="0"/>
            <a:ext cx="3189418" cy="45703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/>
              <a:t>Не треба преписивати</a:t>
            </a:r>
            <a:endParaRPr lang="sr-Cyrl-ME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A461E6C-08EC-471F-8118-5E9A5957020E}"/>
              </a:ext>
            </a:extLst>
          </p:cNvPr>
          <p:cNvGrpSpPr/>
          <p:nvPr/>
        </p:nvGrpSpPr>
        <p:grpSpPr>
          <a:xfrm>
            <a:off x="11802402" y="1738915"/>
            <a:ext cx="242374" cy="648072"/>
            <a:chOff x="10148863" y="2272980"/>
            <a:chExt cx="242374" cy="6480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6F2E77-A3E9-44B2-AAFA-4596DBB88E38}"/>
                </a:ext>
              </a:extLst>
            </p:cNvPr>
            <p:cNvSpPr txBox="1"/>
            <p:nvPr/>
          </p:nvSpPr>
          <p:spPr>
            <a:xfrm>
              <a:off x="10148863" y="2344988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I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947E57F-B83F-471D-8413-F3E0F0BDE79C}"/>
                </a:ext>
              </a:extLst>
            </p:cNvPr>
            <p:cNvCxnSpPr/>
            <p:nvPr/>
          </p:nvCxnSpPr>
          <p:spPr>
            <a:xfrm>
              <a:off x="10148863" y="2272980"/>
              <a:ext cx="0" cy="64807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B5D1A4-9A9D-4C6C-849F-75D493BDC883}"/>
              </a:ext>
            </a:extLst>
          </p:cNvPr>
          <p:cNvGrpSpPr/>
          <p:nvPr/>
        </p:nvGrpSpPr>
        <p:grpSpPr>
          <a:xfrm rot="593934">
            <a:off x="9404702" y="1998597"/>
            <a:ext cx="2436108" cy="1449307"/>
            <a:chOff x="2543412" y="2478494"/>
            <a:chExt cx="4332844" cy="257772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D2EA8B2-23C3-4B10-99EB-953B40386B9B}"/>
                </a:ext>
              </a:extLst>
            </p:cNvPr>
            <p:cNvCxnSpPr/>
            <p:nvPr/>
          </p:nvCxnSpPr>
          <p:spPr>
            <a:xfrm flipH="1">
              <a:off x="2555776" y="2478494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FE2714E-1BB7-4CCD-91C8-A889B9F963AF}"/>
                </a:ext>
              </a:extLst>
            </p:cNvPr>
            <p:cNvCxnSpPr/>
            <p:nvPr/>
          </p:nvCxnSpPr>
          <p:spPr>
            <a:xfrm flipH="1">
              <a:off x="2555776" y="2968147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0E73378-1E59-4573-A853-2A9FE6F0F12A}"/>
                </a:ext>
              </a:extLst>
            </p:cNvPr>
            <p:cNvCxnSpPr/>
            <p:nvPr/>
          </p:nvCxnSpPr>
          <p:spPr>
            <a:xfrm flipH="1">
              <a:off x="2555776" y="3457801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DE205D5-F188-48FF-A8B6-D8BD8631148B}"/>
                </a:ext>
              </a:extLst>
            </p:cNvPr>
            <p:cNvCxnSpPr/>
            <p:nvPr/>
          </p:nvCxnSpPr>
          <p:spPr>
            <a:xfrm flipH="1">
              <a:off x="2555776" y="3947457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15E081D-3A10-40BC-8348-F2A4CABAFCB0}"/>
                </a:ext>
              </a:extLst>
            </p:cNvPr>
            <p:cNvCxnSpPr/>
            <p:nvPr/>
          </p:nvCxnSpPr>
          <p:spPr>
            <a:xfrm flipH="1">
              <a:off x="2555776" y="4437112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8BF2CD-4B19-4551-B7E3-0F2B039103AB}"/>
                </a:ext>
              </a:extLst>
            </p:cNvPr>
            <p:cNvSpPr txBox="1"/>
            <p:nvPr/>
          </p:nvSpPr>
          <p:spPr>
            <a:xfrm rot="21006066">
              <a:off x="2543412" y="4399330"/>
              <a:ext cx="615461" cy="656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CS" dirty="0"/>
                <a:t>B</a:t>
              </a:r>
              <a:endParaRPr lang="en-US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4C87F97-0CC8-49D7-BA46-493F8F534129}"/>
              </a:ext>
            </a:extLst>
          </p:cNvPr>
          <p:cNvGrpSpPr/>
          <p:nvPr/>
        </p:nvGrpSpPr>
        <p:grpSpPr>
          <a:xfrm>
            <a:off x="11345693" y="593643"/>
            <a:ext cx="340123" cy="670889"/>
            <a:chOff x="2031843" y="899428"/>
            <a:chExt cx="340123" cy="670889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FDB0CB-C3A1-472D-AC5D-A359C638A1B3}"/>
                </a:ext>
              </a:extLst>
            </p:cNvPr>
            <p:cNvCxnSpPr/>
            <p:nvPr/>
          </p:nvCxnSpPr>
          <p:spPr>
            <a:xfrm flipV="1">
              <a:off x="2031843" y="1138317"/>
              <a:ext cx="0" cy="43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E61A834-6A8B-412A-9773-9E7A9584AFD1}"/>
                </a:ext>
              </a:extLst>
            </p:cNvPr>
            <p:cNvCxnSpPr/>
            <p:nvPr/>
          </p:nvCxnSpPr>
          <p:spPr>
            <a:xfrm flipV="1">
              <a:off x="2371966" y="1138317"/>
              <a:ext cx="0" cy="43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BFA02F0-75C4-45DC-A887-745D2030A047}"/>
                </a:ext>
              </a:extLst>
            </p:cNvPr>
            <p:cNvCxnSpPr>
              <a:cxnSpLocks/>
            </p:cNvCxnSpPr>
            <p:nvPr/>
          </p:nvCxnSpPr>
          <p:spPr>
            <a:xfrm>
              <a:off x="2039463" y="1248195"/>
              <a:ext cx="324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DC6C7A-4791-4114-99BF-819BDA7BEB7D}"/>
                </a:ext>
              </a:extLst>
            </p:cNvPr>
            <p:cNvSpPr txBox="1"/>
            <p:nvPr/>
          </p:nvSpPr>
          <p:spPr>
            <a:xfrm>
              <a:off x="2077070" y="899428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latin typeface="Times" panose="02020603050405020304" pitchFamily="18" charset="0"/>
                  <a:cs typeface="Times" panose="02020603050405020304" pitchFamily="18" charset="0"/>
                </a:rPr>
                <a:t>l</a:t>
              </a:r>
              <a:endParaRPr lang="sr-Cyrl-ME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D9E72E7-30D5-414E-98AA-E21B912DCF9E}"/>
              </a:ext>
            </a:extLst>
          </p:cNvPr>
          <p:cNvGrpSpPr/>
          <p:nvPr/>
        </p:nvGrpSpPr>
        <p:grpSpPr>
          <a:xfrm>
            <a:off x="9311047" y="1251007"/>
            <a:ext cx="2382390" cy="2636231"/>
            <a:chOff x="7657508" y="1785072"/>
            <a:chExt cx="2382390" cy="2636231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313E533-D0BE-4143-8DDB-5B2547B49C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5846" y="3428999"/>
              <a:ext cx="1984051" cy="99202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5B8E4B8-3D5A-4BFA-8AFB-2813BA50F44A}"/>
                </a:ext>
              </a:extLst>
            </p:cNvPr>
            <p:cNvCxnSpPr/>
            <p:nvPr/>
          </p:nvCxnSpPr>
          <p:spPr>
            <a:xfrm flipV="1">
              <a:off x="10039898" y="1785072"/>
              <a:ext cx="0" cy="16439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64F0F2-7A1C-4EAD-9EC4-EF9F4FC7872E}"/>
                </a:ext>
              </a:extLst>
            </p:cNvPr>
            <p:cNvCxnSpPr/>
            <p:nvPr/>
          </p:nvCxnSpPr>
          <p:spPr>
            <a:xfrm flipV="1">
              <a:off x="8395970" y="3428999"/>
              <a:ext cx="1473866" cy="7369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718304D-3D69-46D6-A385-4AEEBFEB0F40}"/>
                </a:ext>
              </a:extLst>
            </p:cNvPr>
            <p:cNvCxnSpPr/>
            <p:nvPr/>
          </p:nvCxnSpPr>
          <p:spPr>
            <a:xfrm flipV="1">
              <a:off x="9869836" y="1785072"/>
              <a:ext cx="0" cy="16439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084ABCD-9C0E-4BB5-88BE-1FCC4F748021}"/>
                </a:ext>
              </a:extLst>
            </p:cNvPr>
            <p:cNvCxnSpPr/>
            <p:nvPr/>
          </p:nvCxnSpPr>
          <p:spPr>
            <a:xfrm flipV="1">
              <a:off x="8225908" y="3428999"/>
              <a:ext cx="1473866" cy="7369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12BF9D6-337D-4DF7-98C0-74B9F15F362F}"/>
                </a:ext>
              </a:extLst>
            </p:cNvPr>
            <p:cNvCxnSpPr/>
            <p:nvPr/>
          </p:nvCxnSpPr>
          <p:spPr>
            <a:xfrm flipV="1">
              <a:off x="9699775" y="1785072"/>
              <a:ext cx="0" cy="16439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9DAC234-AC6E-4B86-82DC-7B11BA3DF0ED}"/>
                </a:ext>
              </a:extLst>
            </p:cNvPr>
            <p:cNvCxnSpPr/>
            <p:nvPr/>
          </p:nvCxnSpPr>
          <p:spPr>
            <a:xfrm>
              <a:off x="8395970" y="2465318"/>
              <a:ext cx="0" cy="17006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02EB0F6-32FC-439C-9A31-1D22C99A5CAC}"/>
                </a:ext>
              </a:extLst>
            </p:cNvPr>
            <p:cNvCxnSpPr/>
            <p:nvPr/>
          </p:nvCxnSpPr>
          <p:spPr>
            <a:xfrm>
              <a:off x="8225908" y="2465318"/>
              <a:ext cx="0" cy="170061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AF8F8C8-B785-4FBD-9B18-38B587AFBD3F}"/>
                </a:ext>
              </a:extLst>
            </p:cNvPr>
            <p:cNvCxnSpPr>
              <a:cxnSpLocks/>
            </p:cNvCxnSpPr>
            <p:nvPr/>
          </p:nvCxnSpPr>
          <p:spPr>
            <a:xfrm>
              <a:off x="8055847" y="2465318"/>
              <a:ext cx="0" cy="151136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94D720B-E906-4E89-866C-F70566E9A96F}"/>
                </a:ext>
              </a:extLst>
            </p:cNvPr>
            <p:cNvCxnSpPr/>
            <p:nvPr/>
          </p:nvCxnSpPr>
          <p:spPr>
            <a:xfrm flipH="1">
              <a:off x="8395970" y="1785072"/>
              <a:ext cx="1643928" cy="680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51F11EE-6FBA-4F41-AB75-7F5D2A7F05F5}"/>
                </a:ext>
              </a:extLst>
            </p:cNvPr>
            <p:cNvCxnSpPr/>
            <p:nvPr/>
          </p:nvCxnSpPr>
          <p:spPr>
            <a:xfrm flipH="1">
              <a:off x="8225908" y="1785072"/>
              <a:ext cx="1643928" cy="680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6D28737-7FC0-4EE3-9A00-77DD39B0A978}"/>
                </a:ext>
              </a:extLst>
            </p:cNvPr>
            <p:cNvCxnSpPr/>
            <p:nvPr/>
          </p:nvCxnSpPr>
          <p:spPr>
            <a:xfrm flipH="1">
              <a:off x="8055847" y="1785072"/>
              <a:ext cx="1643928" cy="68024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7E19584-EB99-49AB-B6F4-A4B2A435283E}"/>
                </a:ext>
              </a:extLst>
            </p:cNvPr>
            <p:cNvCxnSpPr>
              <a:cxnSpLocks/>
            </p:cNvCxnSpPr>
            <p:nvPr/>
          </p:nvCxnSpPr>
          <p:spPr>
            <a:xfrm>
              <a:off x="7657508" y="3970298"/>
              <a:ext cx="39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70E2E5-D35C-4A97-AEB9-6FF29F7C73D7}"/>
                </a:ext>
              </a:extLst>
            </p:cNvPr>
            <p:cNvCxnSpPr>
              <a:cxnSpLocks/>
            </p:cNvCxnSpPr>
            <p:nvPr/>
          </p:nvCxnSpPr>
          <p:spPr>
            <a:xfrm>
              <a:off x="7673891" y="4421303"/>
              <a:ext cx="39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8DDAC3D-78B8-4A38-AE04-6A740BE9BD5E}"/>
              </a:ext>
            </a:extLst>
          </p:cNvPr>
          <p:cNvGrpSpPr/>
          <p:nvPr/>
        </p:nvGrpSpPr>
        <p:grpSpPr>
          <a:xfrm>
            <a:off x="8871242" y="3297733"/>
            <a:ext cx="644447" cy="589227"/>
            <a:chOff x="7217703" y="3831798"/>
            <a:chExt cx="644447" cy="58922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F1D9ECB-89FF-4546-B37C-3D1723EF6015}"/>
                </a:ext>
              </a:extLst>
            </p:cNvPr>
            <p:cNvCxnSpPr>
              <a:cxnSpLocks/>
            </p:cNvCxnSpPr>
            <p:nvPr/>
          </p:nvCxnSpPr>
          <p:spPr>
            <a:xfrm>
              <a:off x="7673891" y="3970298"/>
              <a:ext cx="0" cy="45072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FC30434-CD6F-43CF-890A-A2C9A81F993F}"/>
                </a:ext>
              </a:extLst>
            </p:cNvPr>
            <p:cNvGrpSpPr/>
            <p:nvPr/>
          </p:nvGrpSpPr>
          <p:grpSpPr>
            <a:xfrm>
              <a:off x="7217703" y="4011117"/>
              <a:ext cx="644447" cy="369332"/>
              <a:chOff x="255145" y="4005064"/>
              <a:chExt cx="644447" cy="36933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E156D2F-0582-4584-914C-2EA72919EA5C}"/>
                  </a:ext>
                </a:extLst>
              </p:cNvPr>
              <p:cNvSpPr/>
              <p:nvPr/>
            </p:nvSpPr>
            <p:spPr>
              <a:xfrm>
                <a:off x="539552" y="4005064"/>
                <a:ext cx="360040" cy="36004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1200"/>
                  </a:spcBef>
                </a:pPr>
                <a:endParaRPr lang="en-US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F2D9BB-C5C3-42E7-BD94-86F555905145}"/>
                  </a:ext>
                </a:extLst>
              </p:cNvPr>
              <p:cNvSpPr txBox="1"/>
              <p:nvPr/>
            </p:nvSpPr>
            <p:spPr>
              <a:xfrm>
                <a:off x="255145" y="4005064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80F4A5-4752-4A37-9729-C65CA0B837C0}"/>
                </a:ext>
              </a:extLst>
            </p:cNvPr>
            <p:cNvSpPr txBox="1"/>
            <p:nvPr/>
          </p:nvSpPr>
          <p:spPr>
            <a:xfrm>
              <a:off x="7390209" y="3831798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1200" dirty="0"/>
                <a:t>+</a:t>
              </a:r>
              <a:endParaRPr lang="sr-Cyrl-ME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E5279CC-8B2B-4C00-9625-B98C63D7ED9A}"/>
                  </a:ext>
                </a:extLst>
              </p:cNvPr>
              <p:cNvSpPr txBox="1"/>
              <p:nvPr/>
            </p:nvSpPr>
            <p:spPr>
              <a:xfrm>
                <a:off x="6597620" y="1690688"/>
                <a:ext cx="1260024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E5279CC-8B2B-4C00-9625-B98C63D7E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620" y="1690688"/>
                <a:ext cx="1260024" cy="6890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BF2BF1A-5986-4488-9159-35BBF5443D34}"/>
                  </a:ext>
                </a:extLst>
              </p:cNvPr>
              <p:cNvSpPr txBox="1"/>
              <p:nvPr/>
            </p:nvSpPr>
            <p:spPr>
              <a:xfrm>
                <a:off x="6520007" y="2489919"/>
                <a:ext cx="25222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BF2BF1A-5986-4488-9159-35BBF5443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007" y="2489919"/>
                <a:ext cx="2522293" cy="369332"/>
              </a:xfrm>
              <a:prstGeom prst="rect">
                <a:avLst/>
              </a:prstGeom>
              <a:blipFill>
                <a:blip r:embed="rId4"/>
                <a:stretch>
                  <a:fillRect l="-2663" r="-3874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2B69169-C2AF-4B1B-A5CA-3258E52E37EF}"/>
              </a:ext>
            </a:extLst>
          </p:cNvPr>
          <p:cNvSpPr/>
          <p:nvPr/>
        </p:nvSpPr>
        <p:spPr>
          <a:xfrm>
            <a:off x="10058400" y="1266825"/>
            <a:ext cx="1638300" cy="2438400"/>
          </a:xfrm>
          <a:custGeom>
            <a:avLst/>
            <a:gdLst>
              <a:gd name="connsiteX0" fmla="*/ 19050 w 1638300"/>
              <a:gd name="connsiteY0" fmla="*/ 2438400 h 2438400"/>
              <a:gd name="connsiteX1" fmla="*/ 0 w 1638300"/>
              <a:gd name="connsiteY1" fmla="*/ 647700 h 2438400"/>
              <a:gd name="connsiteX2" fmla="*/ 1638300 w 1638300"/>
              <a:gd name="connsiteY2" fmla="*/ 0 h 2438400"/>
              <a:gd name="connsiteX3" fmla="*/ 1638300 w 1638300"/>
              <a:gd name="connsiteY3" fmla="*/ 1628775 h 2438400"/>
              <a:gd name="connsiteX4" fmla="*/ 19050 w 1638300"/>
              <a:gd name="connsiteY4" fmla="*/ 243840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300" h="2438400">
                <a:moveTo>
                  <a:pt x="19050" y="2438400"/>
                </a:moveTo>
                <a:lnTo>
                  <a:pt x="0" y="647700"/>
                </a:lnTo>
                <a:lnTo>
                  <a:pt x="1638300" y="0"/>
                </a:lnTo>
                <a:lnTo>
                  <a:pt x="1638300" y="1628775"/>
                </a:lnTo>
                <a:lnTo>
                  <a:pt x="19050" y="2438400"/>
                </a:lnTo>
                <a:close/>
              </a:path>
            </a:pathLst>
          </a:custGeom>
          <a:solidFill>
            <a:srgbClr val="FF0909">
              <a:alpha val="3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7485DFD-2EDF-423C-9003-D6FD8B7BAD90}"/>
              </a:ext>
            </a:extLst>
          </p:cNvPr>
          <p:cNvCxnSpPr>
            <a:cxnSpLocks/>
          </p:cNvCxnSpPr>
          <p:nvPr/>
        </p:nvCxnSpPr>
        <p:spPr>
          <a:xfrm>
            <a:off x="10701410" y="1286886"/>
            <a:ext cx="261865" cy="524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F9C7557-5FD2-4FB3-AFEA-735D8D071C2D}"/>
                  </a:ext>
                </a:extLst>
              </p:cNvPr>
              <p:cNvSpPr txBox="1"/>
              <p:nvPr/>
            </p:nvSpPr>
            <p:spPr>
              <a:xfrm>
                <a:off x="10530582" y="1085090"/>
                <a:ext cx="1792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F9C7557-5FD2-4FB3-AFEA-735D8D071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582" y="1085090"/>
                <a:ext cx="179216" cy="276999"/>
              </a:xfrm>
              <a:prstGeom prst="rect">
                <a:avLst/>
              </a:prstGeom>
              <a:blipFill>
                <a:blip r:embed="rId5"/>
                <a:stretch>
                  <a:fillRect l="-30000" r="-2666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570407-0BC4-40FB-891A-8A8AA67A2640}"/>
                  </a:ext>
                </a:extLst>
              </p:cNvPr>
              <p:cNvSpPr txBox="1"/>
              <p:nvPr/>
            </p:nvSpPr>
            <p:spPr>
              <a:xfrm>
                <a:off x="6528394" y="3059668"/>
                <a:ext cx="192687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C570407-0BC4-40FB-891A-8A8AA67A2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4" y="3059668"/>
                <a:ext cx="1926873" cy="369332"/>
              </a:xfrm>
              <a:prstGeom prst="rect">
                <a:avLst/>
              </a:prstGeom>
              <a:blipFill>
                <a:blip r:embed="rId6"/>
                <a:stretch>
                  <a:fillRect l="-3481" r="-2532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9960023-35F4-4C60-B73A-DA93BC40214A}"/>
                  </a:ext>
                </a:extLst>
              </p:cNvPr>
              <p:cNvSpPr txBox="1"/>
              <p:nvPr/>
            </p:nvSpPr>
            <p:spPr>
              <a:xfrm>
                <a:off x="6566494" y="3577589"/>
                <a:ext cx="2297296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9960023-35F4-4C60-B73A-DA93BC402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494" y="3577589"/>
                <a:ext cx="2297296" cy="6890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613D912-8071-4F2D-ABCC-5F29591CEA5C}"/>
                  </a:ext>
                </a:extLst>
              </p:cNvPr>
              <p:cNvSpPr txBox="1"/>
              <p:nvPr/>
            </p:nvSpPr>
            <p:spPr>
              <a:xfrm>
                <a:off x="6566494" y="4439025"/>
                <a:ext cx="1911036" cy="738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613D912-8071-4F2D-ABCC-5F29591CE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494" y="4439025"/>
                <a:ext cx="1911036" cy="7387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2525302-46A4-4862-AE3B-E4D1DDBE9A6B}"/>
                  </a:ext>
                </a:extLst>
              </p:cNvPr>
              <p:cNvSpPr txBox="1"/>
              <p:nvPr/>
            </p:nvSpPr>
            <p:spPr>
              <a:xfrm>
                <a:off x="9257740" y="4215500"/>
                <a:ext cx="13799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2525302-46A4-4862-AE3B-E4D1DDBE9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7740" y="4215500"/>
                <a:ext cx="1379993" cy="369332"/>
              </a:xfrm>
              <a:prstGeom prst="rect">
                <a:avLst/>
              </a:prstGeom>
              <a:blipFill>
                <a:blip r:embed="rId9"/>
                <a:stretch>
                  <a:fillRect l="-4867" r="-3982" b="-1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36CE50-45E8-483C-B10B-FFA336CF32BE}"/>
                  </a:ext>
                </a:extLst>
              </p:cNvPr>
              <p:cNvSpPr txBox="1"/>
              <p:nvPr/>
            </p:nvSpPr>
            <p:spPr>
              <a:xfrm>
                <a:off x="5922664" y="5683378"/>
                <a:ext cx="2554866" cy="8645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𝑘𝑎𝑙𝑒𝑚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736CE50-45E8-483C-B10B-FFA336CF3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664" y="5683378"/>
                <a:ext cx="2554866" cy="8645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7221F53-AA1E-4C2A-A00F-A735F3F3CB2A}"/>
                  </a:ext>
                </a:extLst>
              </p:cNvPr>
              <p:cNvSpPr txBox="1"/>
              <p:nvPr/>
            </p:nvSpPr>
            <p:spPr>
              <a:xfrm>
                <a:off x="8717145" y="5445213"/>
                <a:ext cx="3404522" cy="12894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𝑡𝑜𝑟𝑢𝑠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7221F53-AA1E-4C2A-A00F-A735F3F3C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145" y="5445213"/>
                <a:ext cx="3404522" cy="12894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A20E2090-FE82-4BAF-A7C9-822DC67E67B9}"/>
              </a:ext>
            </a:extLst>
          </p:cNvPr>
          <p:cNvSpPr/>
          <p:nvPr/>
        </p:nvSpPr>
        <p:spPr>
          <a:xfrm>
            <a:off x="6276975" y="0"/>
            <a:ext cx="5915025" cy="53530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8915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9" grpId="0"/>
      <p:bldP spid="70" grpId="0"/>
      <p:bldP spid="72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59AE9-5E0F-4DA6-8EA7-4C1729507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Међусобна индктивност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Content Placeholder 90">
                <a:extLst>
                  <a:ext uri="{FF2B5EF4-FFF2-40B4-BE49-F238E27FC236}">
                    <a16:creationId xmlns:a16="http://schemas.microsoft.com/office/drawing/2014/main" id="{F61EE1BA-012E-444B-921D-73E5535AC51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4"/>
                <a:ext cx="5181600" cy="4737099"/>
              </a:xfrm>
            </p:spPr>
            <p:txBody>
              <a:bodyPr>
                <a:normAutofit/>
              </a:bodyPr>
              <a:lstStyle/>
              <a:p>
                <a:r>
                  <a:rPr lang="sr-Cyrl-CS" dirty="0"/>
                  <a:t>Примар: Намотаји који су извор магнетног поља.</a:t>
                </a:r>
              </a:p>
              <a:p>
                <a:r>
                  <a:rPr lang="sr-Cyrl-CS" dirty="0"/>
                  <a:t>Секундар: Намотаји гдје се електромагнетна индукција дешава.</a:t>
                </a:r>
              </a:p>
              <a:p>
                <a:r>
                  <a:rPr lang="sr-Cyrl-CS" dirty="0"/>
                  <a:t>Међусобна индуктивност: зависност флукса у секундару од струје у примару.</a:t>
                </a:r>
              </a:p>
              <a:p>
                <a:r>
                  <a:rPr lang="sr-Cyrl-CS" dirty="0"/>
                  <a:t>Ознака: </a:t>
                </a:r>
                <a14:m>
                  <m:oMath xmlns:m="http://schemas.openxmlformats.org/officeDocument/2006/math">
                    <m:r>
                      <a:rPr lang="sr-Latn-C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sr-Latn-CS" dirty="0"/>
              </a:p>
              <a:p>
                <a:r>
                  <a:rPr lang="sr-Cyrl-CS" dirty="0"/>
                  <a:t>Јединица: хенри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]</a:t>
                </a:r>
                <a:endParaRPr lang="sr-Cyrl-ME" dirty="0"/>
              </a:p>
            </p:txBody>
          </p:sp>
        </mc:Choice>
        <mc:Fallback>
          <p:sp>
            <p:nvSpPr>
              <p:cNvPr id="91" name="Content Placeholder 90">
                <a:extLst>
                  <a:ext uri="{FF2B5EF4-FFF2-40B4-BE49-F238E27FC236}">
                    <a16:creationId xmlns:a16="http://schemas.microsoft.com/office/drawing/2014/main" id="{F61EE1BA-012E-444B-921D-73E5535AC5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4"/>
                <a:ext cx="5181600" cy="4737099"/>
              </a:xfrm>
              <a:blipFill>
                <a:blip r:embed="rId2"/>
                <a:stretch>
                  <a:fillRect l="-2118" t="-20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be 4">
            <a:extLst>
              <a:ext uri="{FF2B5EF4-FFF2-40B4-BE49-F238E27FC236}">
                <a16:creationId xmlns:a16="http://schemas.microsoft.com/office/drawing/2014/main" id="{D1D757D9-C1A1-45DA-A00A-D0639F858356}"/>
              </a:ext>
            </a:extLst>
          </p:cNvPr>
          <p:cNvSpPr/>
          <p:nvPr/>
        </p:nvSpPr>
        <p:spPr>
          <a:xfrm>
            <a:off x="6448230" y="2239541"/>
            <a:ext cx="3230633" cy="1152128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80">
            <a:extLst>
              <a:ext uri="{FF2B5EF4-FFF2-40B4-BE49-F238E27FC236}">
                <a16:creationId xmlns:a16="http://schemas.microsoft.com/office/drawing/2014/main" id="{7FEB0F77-0845-421C-8A45-73D24F2A45F1}"/>
              </a:ext>
            </a:extLst>
          </p:cNvPr>
          <p:cNvGrpSpPr/>
          <p:nvPr/>
        </p:nvGrpSpPr>
        <p:grpSpPr>
          <a:xfrm>
            <a:off x="6528048" y="2239541"/>
            <a:ext cx="1290143" cy="1944216"/>
            <a:chOff x="977601" y="1772816"/>
            <a:chExt cx="1290143" cy="194421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7D9096-4CBA-4D36-B382-F23428756926}"/>
                </a:ext>
              </a:extLst>
            </p:cNvPr>
            <p:cNvCxnSpPr/>
            <p:nvPr/>
          </p:nvCxnSpPr>
          <p:spPr>
            <a:xfrm flipV="1">
              <a:off x="977601" y="2060848"/>
              <a:ext cx="138015" cy="1656184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11928C-C480-4DF8-810B-3ED456978244}"/>
                </a:ext>
              </a:extLst>
            </p:cNvPr>
            <p:cNvCxnSpPr/>
            <p:nvPr/>
          </p:nvCxnSpPr>
          <p:spPr>
            <a:xfrm flipV="1">
              <a:off x="111561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5492DC6-059A-4841-9F81-B97592307309}"/>
                </a:ext>
              </a:extLst>
            </p:cNvPr>
            <p:cNvCxnSpPr/>
            <p:nvPr/>
          </p:nvCxnSpPr>
          <p:spPr>
            <a:xfrm flipV="1">
              <a:off x="11876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20D9FC-7910-49CD-A5BB-E26020E0DAEB}"/>
                </a:ext>
              </a:extLst>
            </p:cNvPr>
            <p:cNvCxnSpPr/>
            <p:nvPr/>
          </p:nvCxnSpPr>
          <p:spPr>
            <a:xfrm flipV="1">
              <a:off x="12596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916469D-83E5-4E8E-8D1C-FB72B44D761D}"/>
                </a:ext>
              </a:extLst>
            </p:cNvPr>
            <p:cNvCxnSpPr/>
            <p:nvPr/>
          </p:nvCxnSpPr>
          <p:spPr>
            <a:xfrm flipV="1">
              <a:off x="13400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80913D-2C70-415C-A7A3-43E3601EEC61}"/>
                </a:ext>
              </a:extLst>
            </p:cNvPr>
            <p:cNvCxnSpPr/>
            <p:nvPr/>
          </p:nvCxnSpPr>
          <p:spPr>
            <a:xfrm flipV="1">
              <a:off x="14120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CD1B5D5-5D7F-42FF-A16C-ED63BB653AD4}"/>
                </a:ext>
              </a:extLst>
            </p:cNvPr>
            <p:cNvCxnSpPr/>
            <p:nvPr/>
          </p:nvCxnSpPr>
          <p:spPr>
            <a:xfrm flipV="1">
              <a:off x="1475656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22F0F7C-2231-424B-9EE7-A9C34D32E4BD}"/>
                </a:ext>
              </a:extLst>
            </p:cNvPr>
            <p:cNvCxnSpPr/>
            <p:nvPr/>
          </p:nvCxnSpPr>
          <p:spPr>
            <a:xfrm flipV="1">
              <a:off x="1547664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C204A48-D616-405F-BED8-13585DDE65F8}"/>
                </a:ext>
              </a:extLst>
            </p:cNvPr>
            <p:cNvCxnSpPr/>
            <p:nvPr/>
          </p:nvCxnSpPr>
          <p:spPr>
            <a:xfrm flipV="1">
              <a:off x="1619672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2D4901C-2878-4D58-9319-5EAF5B960428}"/>
                </a:ext>
              </a:extLst>
            </p:cNvPr>
            <p:cNvCxnSpPr/>
            <p:nvPr/>
          </p:nvCxnSpPr>
          <p:spPr>
            <a:xfrm flipV="1">
              <a:off x="1691680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633E1CD-214F-4C49-938A-267A7401D6FD}"/>
                </a:ext>
              </a:extLst>
            </p:cNvPr>
            <p:cNvCxnSpPr/>
            <p:nvPr/>
          </p:nvCxnSpPr>
          <p:spPr>
            <a:xfrm flipV="1">
              <a:off x="1763688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861EBC6-1699-4826-A9E9-E4E06413E94F}"/>
                </a:ext>
              </a:extLst>
            </p:cNvPr>
            <p:cNvCxnSpPr/>
            <p:nvPr/>
          </p:nvCxnSpPr>
          <p:spPr>
            <a:xfrm flipV="1">
              <a:off x="183569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2060F22-0DF3-4A67-B54A-98F4DD6D0F97}"/>
                </a:ext>
              </a:extLst>
            </p:cNvPr>
            <p:cNvCxnSpPr/>
            <p:nvPr/>
          </p:nvCxnSpPr>
          <p:spPr>
            <a:xfrm flipV="1">
              <a:off x="190770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01FD1D-A567-40BB-B8C5-EC1C13C61C22}"/>
                </a:ext>
              </a:extLst>
            </p:cNvPr>
            <p:cNvCxnSpPr/>
            <p:nvPr/>
          </p:nvCxnSpPr>
          <p:spPr>
            <a:xfrm flipV="1">
              <a:off x="197971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4F18F13-D2A6-4B3A-BBBA-DD10BB2F10DD}"/>
                </a:ext>
              </a:extLst>
            </p:cNvPr>
            <p:cNvCxnSpPr/>
            <p:nvPr/>
          </p:nvCxnSpPr>
          <p:spPr>
            <a:xfrm flipH="1" flipV="1">
              <a:off x="2045719" y="2924944"/>
              <a:ext cx="6001" cy="792088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ECD0382-9935-4AB5-80BF-E4AEA6041B78}"/>
              </a:ext>
            </a:extLst>
          </p:cNvPr>
          <p:cNvCxnSpPr/>
          <p:nvPr/>
        </p:nvCxnSpPr>
        <p:spPr>
          <a:xfrm flipV="1">
            <a:off x="7453952" y="3596041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89">
            <a:extLst>
              <a:ext uri="{FF2B5EF4-FFF2-40B4-BE49-F238E27FC236}">
                <a16:creationId xmlns:a16="http://schemas.microsoft.com/office/drawing/2014/main" id="{B1C408BC-12DB-4B92-9EB1-7F041AC6C1FA}"/>
              </a:ext>
            </a:extLst>
          </p:cNvPr>
          <p:cNvGrpSpPr/>
          <p:nvPr/>
        </p:nvGrpSpPr>
        <p:grpSpPr>
          <a:xfrm>
            <a:off x="6744072" y="1438161"/>
            <a:ext cx="1296144" cy="729372"/>
            <a:chOff x="4860032" y="827420"/>
            <a:chExt cx="1296144" cy="729372"/>
          </a:xfrm>
        </p:grpSpPr>
        <p:sp>
          <p:nvSpPr>
            <p:cNvPr id="69" name="Right Brace 68">
              <a:extLst>
                <a:ext uri="{FF2B5EF4-FFF2-40B4-BE49-F238E27FC236}">
                  <a16:creationId xmlns:a16="http://schemas.microsoft.com/office/drawing/2014/main" id="{1AC5ED8E-A858-42BF-8AE4-F78824D9CD44}"/>
                </a:ext>
              </a:extLst>
            </p:cNvPr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68FEC54-E839-4D02-B79D-3653D2DB6B51}"/>
                </a:ext>
              </a:extLst>
            </p:cNvPr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1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grpSp>
        <p:nvGrpSpPr>
          <p:cNvPr id="71" name="Group 92">
            <a:extLst>
              <a:ext uri="{FF2B5EF4-FFF2-40B4-BE49-F238E27FC236}">
                <a16:creationId xmlns:a16="http://schemas.microsoft.com/office/drawing/2014/main" id="{01114838-6EBB-4C84-ADB4-B19F7B6BC339}"/>
              </a:ext>
            </a:extLst>
          </p:cNvPr>
          <p:cNvGrpSpPr/>
          <p:nvPr/>
        </p:nvGrpSpPr>
        <p:grpSpPr>
          <a:xfrm>
            <a:off x="8382719" y="1447453"/>
            <a:ext cx="1296144" cy="729372"/>
            <a:chOff x="4860032" y="827420"/>
            <a:chExt cx="1296144" cy="729372"/>
          </a:xfrm>
        </p:grpSpPr>
        <p:sp>
          <p:nvSpPr>
            <p:cNvPr id="72" name="Right Brace 71">
              <a:extLst>
                <a:ext uri="{FF2B5EF4-FFF2-40B4-BE49-F238E27FC236}">
                  <a16:creationId xmlns:a16="http://schemas.microsoft.com/office/drawing/2014/main" id="{1AABCF11-C9AB-4D28-B169-143F55FBB144}"/>
                </a:ext>
              </a:extLst>
            </p:cNvPr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677132D-E4C5-4B7E-A323-3593F0BB8D8F}"/>
                </a:ext>
              </a:extLst>
            </p:cNvPr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2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330B029-9D7A-4FE1-8F98-B320ACE26DD6}"/>
              </a:ext>
            </a:extLst>
          </p:cNvPr>
          <p:cNvCxnSpPr/>
          <p:nvPr/>
        </p:nvCxnSpPr>
        <p:spPr>
          <a:xfrm>
            <a:off x="6322318" y="2383557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2117CAA-E0F8-4135-90F1-5A40ADD28615}"/>
              </a:ext>
            </a:extLst>
          </p:cNvPr>
          <p:cNvCxnSpPr/>
          <p:nvPr/>
        </p:nvCxnSpPr>
        <p:spPr>
          <a:xfrm>
            <a:off x="6322318" y="2599581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05734A2-FBDE-46E4-9DCE-FA16FCA2EC23}"/>
              </a:ext>
            </a:extLst>
          </p:cNvPr>
          <p:cNvCxnSpPr/>
          <p:nvPr/>
        </p:nvCxnSpPr>
        <p:spPr>
          <a:xfrm>
            <a:off x="6322318" y="2887613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21DBED6-63CE-4707-BDB0-4731DE1125D4}"/>
              </a:ext>
            </a:extLst>
          </p:cNvPr>
          <p:cNvCxnSpPr/>
          <p:nvPr/>
        </p:nvCxnSpPr>
        <p:spPr>
          <a:xfrm>
            <a:off x="6322318" y="3175645"/>
            <a:ext cx="3636000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24BAFB3-D0A9-46EF-A076-09D96444AA26}"/>
                  </a:ext>
                </a:extLst>
              </p:cNvPr>
              <p:cNvSpPr txBox="1"/>
              <p:nvPr/>
            </p:nvSpPr>
            <p:spPr>
              <a:xfrm>
                <a:off x="7226738" y="3712970"/>
                <a:ext cx="2295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24BAFB3-D0A9-46EF-A076-09D96444A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738" y="3712970"/>
                <a:ext cx="229550" cy="276999"/>
              </a:xfrm>
              <a:prstGeom prst="rect">
                <a:avLst/>
              </a:prstGeom>
              <a:blipFill>
                <a:blip r:embed="rId3"/>
                <a:stretch>
                  <a:fillRect l="-23684" r="-7895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F86ECD8-F92E-4E01-A15B-ED2E512ACF90}"/>
                  </a:ext>
                </a:extLst>
              </p:cNvPr>
              <p:cNvSpPr txBox="1"/>
              <p:nvPr/>
            </p:nvSpPr>
            <p:spPr>
              <a:xfrm>
                <a:off x="9822879" y="2025673"/>
                <a:ext cx="29706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F86ECD8-F92E-4E01-A15B-ED2E512AC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2879" y="2025673"/>
                <a:ext cx="297068" cy="310598"/>
              </a:xfrm>
              <a:prstGeom prst="rect">
                <a:avLst/>
              </a:prstGeom>
              <a:blipFill>
                <a:blip r:embed="rId4"/>
                <a:stretch>
                  <a:fillRect l="-16327" r="-8163" b="-1568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EF48353A-3934-4BB4-9D96-E1620572FA1C}"/>
              </a:ext>
            </a:extLst>
          </p:cNvPr>
          <p:cNvGrpSpPr/>
          <p:nvPr/>
        </p:nvGrpSpPr>
        <p:grpSpPr>
          <a:xfrm>
            <a:off x="8178697" y="2239541"/>
            <a:ext cx="1290143" cy="1944216"/>
            <a:chOff x="3936699" y="2182391"/>
            <a:chExt cx="1290143" cy="1944216"/>
          </a:xfrm>
        </p:grpSpPr>
        <p:grpSp>
          <p:nvGrpSpPr>
            <p:cNvPr id="36" name="Group 81">
              <a:extLst>
                <a:ext uri="{FF2B5EF4-FFF2-40B4-BE49-F238E27FC236}">
                  <a16:creationId xmlns:a16="http://schemas.microsoft.com/office/drawing/2014/main" id="{D8925861-1B7A-43B0-B20C-0E7B3252ED15}"/>
                </a:ext>
              </a:extLst>
            </p:cNvPr>
            <p:cNvGrpSpPr/>
            <p:nvPr/>
          </p:nvGrpSpPr>
          <p:grpSpPr>
            <a:xfrm>
              <a:off x="3936699" y="2182391"/>
              <a:ext cx="1290143" cy="1944216"/>
              <a:chOff x="3431874" y="1772816"/>
              <a:chExt cx="1290143" cy="1944216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7209595-6D0D-4772-9AD3-FEAB331365B2}"/>
                  </a:ext>
                </a:extLst>
              </p:cNvPr>
              <p:cNvCxnSpPr/>
              <p:nvPr/>
            </p:nvCxnSpPr>
            <p:spPr>
              <a:xfrm flipV="1">
                <a:off x="3431874" y="2060848"/>
                <a:ext cx="138015" cy="1656184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5B9AE79-BBD5-463E-8B77-E8B71766E391}"/>
                  </a:ext>
                </a:extLst>
              </p:cNvPr>
              <p:cNvCxnSpPr/>
              <p:nvPr/>
            </p:nvCxnSpPr>
            <p:spPr>
              <a:xfrm flipV="1">
                <a:off x="3569889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08E1557-2470-41AD-892D-8BA9B0B5FBAC}"/>
                  </a:ext>
                </a:extLst>
              </p:cNvPr>
              <p:cNvCxnSpPr/>
              <p:nvPr/>
            </p:nvCxnSpPr>
            <p:spPr>
              <a:xfrm flipV="1">
                <a:off x="3641897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E4E48EE1-40CF-413B-A455-6529A1A22A35}"/>
                  </a:ext>
                </a:extLst>
              </p:cNvPr>
              <p:cNvCxnSpPr/>
              <p:nvPr/>
            </p:nvCxnSpPr>
            <p:spPr>
              <a:xfrm flipV="1">
                <a:off x="3713905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B6D6ED6-B6DE-44D0-8C81-AE8D5ACC97A9}"/>
                  </a:ext>
                </a:extLst>
              </p:cNvPr>
              <p:cNvCxnSpPr/>
              <p:nvPr/>
            </p:nvCxnSpPr>
            <p:spPr>
              <a:xfrm flipV="1">
                <a:off x="3794297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9370825-50D6-4E71-96C3-6A656C6C525E}"/>
                  </a:ext>
                </a:extLst>
              </p:cNvPr>
              <p:cNvCxnSpPr/>
              <p:nvPr/>
            </p:nvCxnSpPr>
            <p:spPr>
              <a:xfrm flipV="1">
                <a:off x="3866305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1170EE8-5AB6-4E30-AEEB-4903F841B3A3}"/>
                  </a:ext>
                </a:extLst>
              </p:cNvPr>
              <p:cNvCxnSpPr/>
              <p:nvPr/>
            </p:nvCxnSpPr>
            <p:spPr>
              <a:xfrm flipV="1">
                <a:off x="3929929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19DF525-F46D-48F0-BA92-87639108D836}"/>
                  </a:ext>
                </a:extLst>
              </p:cNvPr>
              <p:cNvCxnSpPr/>
              <p:nvPr/>
            </p:nvCxnSpPr>
            <p:spPr>
              <a:xfrm flipV="1">
                <a:off x="4001937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1A824A7-3AA4-4802-B485-3CDA41E94A8A}"/>
                  </a:ext>
                </a:extLst>
              </p:cNvPr>
              <p:cNvCxnSpPr/>
              <p:nvPr/>
            </p:nvCxnSpPr>
            <p:spPr>
              <a:xfrm flipV="1">
                <a:off x="4073945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8D3EC1C-96D5-44DB-A74D-A6A5BF6F2441}"/>
                  </a:ext>
                </a:extLst>
              </p:cNvPr>
              <p:cNvCxnSpPr/>
              <p:nvPr/>
            </p:nvCxnSpPr>
            <p:spPr>
              <a:xfrm flipV="1">
                <a:off x="4145953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612EA710-0CAC-4D56-86AB-CF973437608E}"/>
                  </a:ext>
                </a:extLst>
              </p:cNvPr>
              <p:cNvCxnSpPr/>
              <p:nvPr/>
            </p:nvCxnSpPr>
            <p:spPr>
              <a:xfrm flipV="1">
                <a:off x="4217961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F5141DA-E32C-49A7-8929-31B732BF2343}"/>
                  </a:ext>
                </a:extLst>
              </p:cNvPr>
              <p:cNvCxnSpPr/>
              <p:nvPr/>
            </p:nvCxnSpPr>
            <p:spPr>
              <a:xfrm flipV="1">
                <a:off x="4289969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F57C973-4C2E-4734-8F9C-9A48CD3D911F}"/>
                  </a:ext>
                </a:extLst>
              </p:cNvPr>
              <p:cNvCxnSpPr/>
              <p:nvPr/>
            </p:nvCxnSpPr>
            <p:spPr>
              <a:xfrm flipV="1">
                <a:off x="4361977" y="2060848"/>
                <a:ext cx="72008" cy="864096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F05D49B-51DA-4080-8853-9066E53DB5B6}"/>
                  </a:ext>
                </a:extLst>
              </p:cNvPr>
              <p:cNvCxnSpPr/>
              <p:nvPr/>
            </p:nvCxnSpPr>
            <p:spPr>
              <a:xfrm flipV="1">
                <a:off x="4433985" y="1772816"/>
                <a:ext cx="288032" cy="288032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278AE3F1-8C15-4201-B61C-ECC710D5873C}"/>
                  </a:ext>
                </a:extLst>
              </p:cNvPr>
              <p:cNvCxnSpPr/>
              <p:nvPr/>
            </p:nvCxnSpPr>
            <p:spPr>
              <a:xfrm flipH="1" flipV="1">
                <a:off x="4499992" y="2924944"/>
                <a:ext cx="6001" cy="792088"/>
              </a:xfrm>
              <a:prstGeom prst="line">
                <a:avLst/>
              </a:prstGeom>
              <a:ln w="57150" cap="rnd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CEF35F2-BB81-4D47-8BCA-367C8314DE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6699" y="4126607"/>
              <a:ext cx="1068118" cy="0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0960B551-4E98-47C9-B4E8-7DE79E65AE56}"/>
              </a:ext>
            </a:extLst>
          </p:cNvPr>
          <p:cNvSpPr txBox="1"/>
          <p:nvPr/>
        </p:nvSpPr>
        <p:spPr>
          <a:xfrm>
            <a:off x="6916302" y="1170454"/>
            <a:ext cx="939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примар</a:t>
            </a:r>
            <a:endParaRPr lang="sr-Cyrl-ME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6BF5DD3-12E4-4647-BA9D-63FFAAA58D11}"/>
              </a:ext>
            </a:extLst>
          </p:cNvPr>
          <p:cNvSpPr txBox="1"/>
          <p:nvPr/>
        </p:nvSpPr>
        <p:spPr>
          <a:xfrm>
            <a:off x="8465242" y="1172694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секундар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B582230-D156-4AC1-96A6-BD68C8C70F0A}"/>
                  </a:ext>
                </a:extLst>
              </p:cNvPr>
              <p:cNvSpPr txBox="1"/>
              <p:nvPr/>
            </p:nvSpPr>
            <p:spPr>
              <a:xfrm>
                <a:off x="6619287" y="4787016"/>
                <a:ext cx="2100768" cy="596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Cyrl-CS" sz="3200" b="1" i="1" smtClean="0">
                        <a:latin typeface="Cambria Math" panose="02040503050406030204" pitchFamily="18" charset="0"/>
                      </a:rPr>
                      <m:t>М=</m:t>
                    </m:r>
                  </m:oMath>
                </a14:m>
                <a:r>
                  <a:rPr lang="en-US" sz="3200" b="1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32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rad>
                  </m:oMath>
                </a14:m>
                <a:endParaRPr lang="sr-Cyrl-ME" sz="3200" b="1" dirty="0"/>
              </a:p>
            </p:txBody>
          </p:sp>
        </mc:Choice>
        <mc:Fallback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B582230-D156-4AC1-96A6-BD68C8C70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87" y="4787016"/>
                <a:ext cx="2100768" cy="5963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7C5AAF79-EE2C-44CD-A326-EE18188D5969}"/>
              </a:ext>
            </a:extLst>
          </p:cNvPr>
          <p:cNvSpPr txBox="1"/>
          <p:nvPr/>
        </p:nvSpPr>
        <p:spPr>
          <a:xfrm>
            <a:off x="5939448" y="5925915"/>
            <a:ext cx="2100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Самоиндуктивност 1. намотаја.</a:t>
            </a:r>
            <a:endParaRPr lang="sr-Cyrl-ME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A9A3CD7-976A-4C2C-A116-4CE30B0D78DF}"/>
              </a:ext>
            </a:extLst>
          </p:cNvPr>
          <p:cNvSpPr txBox="1"/>
          <p:nvPr/>
        </p:nvSpPr>
        <p:spPr>
          <a:xfrm>
            <a:off x="8285976" y="5925915"/>
            <a:ext cx="2100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Самоиндуктивност 2. намотаја.</a:t>
            </a:r>
            <a:endParaRPr lang="sr-Cyrl-ME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7FBFDD74-8AA7-43E0-8287-53415B45309A}"/>
              </a:ext>
            </a:extLst>
          </p:cNvPr>
          <p:cNvCxnSpPr>
            <a:stCxn id="97" idx="0"/>
          </p:cNvCxnSpPr>
          <p:nvPr/>
        </p:nvCxnSpPr>
        <p:spPr>
          <a:xfrm flipH="1" flipV="1">
            <a:off x="8629650" y="5383398"/>
            <a:ext cx="706710" cy="542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9C9479A-EEEC-4F31-BD11-DACFF3B8EF5D}"/>
              </a:ext>
            </a:extLst>
          </p:cNvPr>
          <p:cNvCxnSpPr>
            <a:stCxn id="96" idx="0"/>
          </p:cNvCxnSpPr>
          <p:nvPr/>
        </p:nvCxnSpPr>
        <p:spPr>
          <a:xfrm flipV="1">
            <a:off x="6989832" y="5287633"/>
            <a:ext cx="866151" cy="63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68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build="p"/>
      <p:bldP spid="5" grpId="0" animBg="1"/>
      <p:bldP spid="81" grpId="0"/>
      <p:bldP spid="93" grpId="0"/>
      <p:bldP spid="94" grpId="0"/>
      <p:bldP spid="95" grpId="0"/>
      <p:bldP spid="96" grpId="0"/>
      <p:bldP spid="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105" y="436404"/>
            <a:ext cx="8229600" cy="764704"/>
          </a:xfrm>
        </p:spPr>
        <p:txBody>
          <a:bodyPr/>
          <a:lstStyle/>
          <a:p>
            <a:r>
              <a:rPr lang="sr-Cyrl-CS" dirty="0"/>
              <a:t>Трансформатор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135560" y="1340768"/>
            <a:ext cx="7247062" cy="3143198"/>
            <a:chOff x="611560" y="1340768"/>
            <a:chExt cx="7247062" cy="3143198"/>
          </a:xfrm>
        </p:grpSpPr>
        <p:grpSp>
          <p:nvGrpSpPr>
            <p:cNvPr id="9" name="Group 8"/>
            <p:cNvGrpSpPr/>
            <p:nvPr/>
          </p:nvGrpSpPr>
          <p:grpSpPr>
            <a:xfrm>
              <a:off x="611560" y="1412776"/>
              <a:ext cx="7247062" cy="3071190"/>
              <a:chOff x="611560" y="1412776"/>
              <a:chExt cx="7247062" cy="3071190"/>
            </a:xfrm>
          </p:grpSpPr>
          <p:pic>
            <p:nvPicPr>
              <p:cNvPr id="1030" name="Picture 6" descr="Rezultat slika za transformator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19743"/>
              <a:stretch>
                <a:fillRect/>
              </a:stretch>
            </p:blipFill>
            <p:spPr bwMode="auto">
              <a:xfrm>
                <a:off x="611560" y="1556792"/>
                <a:ext cx="7247062" cy="2927174"/>
              </a:xfrm>
              <a:prstGeom prst="rect">
                <a:avLst/>
              </a:prstGeom>
              <a:noFill/>
            </p:spPr>
          </p:pic>
          <p:sp>
            <p:nvSpPr>
              <p:cNvPr id="6" name="Rectangle 5"/>
              <p:cNvSpPr/>
              <p:nvPr/>
            </p:nvSpPr>
            <p:spPr>
              <a:xfrm>
                <a:off x="6156176" y="1412776"/>
                <a:ext cx="936104" cy="13681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6012160" y="2348880"/>
                <a:ext cx="1296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1259632" y="1340768"/>
              <a:ext cx="936104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115616" y="2276872"/>
              <a:ext cx="108012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1919536" y="1484784"/>
            <a:ext cx="19442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71865" y="2708921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/>
              <a:t>N</a:t>
            </a:r>
            <a:r>
              <a:rPr lang="sr-Latn-CS" sz="3200" i="1" baseline="-25000" dirty="0"/>
              <a:t>1</a:t>
            </a:r>
            <a:endParaRPr lang="en-US" sz="3200" i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5951985" y="2708921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/>
              <a:t>N</a:t>
            </a:r>
            <a:r>
              <a:rPr lang="sr-Latn-CS" sz="3200" i="1" baseline="-25000" dirty="0"/>
              <a:t>2</a:t>
            </a:r>
            <a:endParaRPr lang="en-US" sz="3200" i="1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7464152" y="1412776"/>
            <a:ext cx="19442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231905" y="386104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језгро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935761" y="1772816"/>
            <a:ext cx="939681" cy="36933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CS" dirty="0"/>
              <a:t>примар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42592" y="1772816"/>
            <a:ext cx="1093569" cy="36933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CS" dirty="0"/>
              <a:t>секундар</a:t>
            </a:r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400910" y="1966824"/>
            <a:ext cx="2553418" cy="2038241"/>
          </a:xfrm>
          <a:custGeom>
            <a:avLst/>
            <a:gdLst>
              <a:gd name="connsiteX0" fmla="*/ 176841 w 2553418"/>
              <a:gd name="connsiteY0" fmla="*/ 1932317 h 2218427"/>
              <a:gd name="connsiteX1" fmla="*/ 237226 w 2553418"/>
              <a:gd name="connsiteY1" fmla="*/ 370935 h 2218427"/>
              <a:gd name="connsiteX2" fmla="*/ 711679 w 2553418"/>
              <a:gd name="connsiteY2" fmla="*/ 77637 h 2218427"/>
              <a:gd name="connsiteX3" fmla="*/ 2126411 w 2553418"/>
              <a:gd name="connsiteY3" fmla="*/ 86264 h 2218427"/>
              <a:gd name="connsiteX4" fmla="*/ 2411082 w 2553418"/>
              <a:gd name="connsiteY4" fmla="*/ 595222 h 2218427"/>
              <a:gd name="connsiteX5" fmla="*/ 2367950 w 2553418"/>
              <a:gd name="connsiteY5" fmla="*/ 1897811 h 2218427"/>
              <a:gd name="connsiteX6" fmla="*/ 1298275 w 2553418"/>
              <a:gd name="connsiteY6" fmla="*/ 2087592 h 2218427"/>
              <a:gd name="connsiteX7" fmla="*/ 176841 w 2553418"/>
              <a:gd name="connsiteY7" fmla="*/ 1932317 h 221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418" h="2218427">
                <a:moveTo>
                  <a:pt x="176841" y="1932317"/>
                </a:moveTo>
                <a:cubicBezTo>
                  <a:pt x="0" y="1646208"/>
                  <a:pt x="148086" y="680048"/>
                  <a:pt x="237226" y="370935"/>
                </a:cubicBezTo>
                <a:cubicBezTo>
                  <a:pt x="326366" y="61822"/>
                  <a:pt x="396815" y="125082"/>
                  <a:pt x="711679" y="77637"/>
                </a:cubicBezTo>
                <a:cubicBezTo>
                  <a:pt x="1026543" y="30192"/>
                  <a:pt x="1843177" y="0"/>
                  <a:pt x="2126411" y="86264"/>
                </a:cubicBezTo>
                <a:cubicBezTo>
                  <a:pt x="2409645" y="172528"/>
                  <a:pt x="2370826" y="293298"/>
                  <a:pt x="2411082" y="595222"/>
                </a:cubicBezTo>
                <a:cubicBezTo>
                  <a:pt x="2451339" y="897147"/>
                  <a:pt x="2553418" y="1649083"/>
                  <a:pt x="2367950" y="1897811"/>
                </a:cubicBezTo>
                <a:cubicBezTo>
                  <a:pt x="2182482" y="2146539"/>
                  <a:pt x="1662022" y="2080403"/>
                  <a:pt x="1298275" y="2087592"/>
                </a:cubicBezTo>
                <a:cubicBezTo>
                  <a:pt x="934528" y="2094781"/>
                  <a:pt x="353683" y="2218427"/>
                  <a:pt x="176841" y="19323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4188112" y="1809080"/>
            <a:ext cx="2916000" cy="2340000"/>
          </a:xfrm>
          <a:custGeom>
            <a:avLst/>
            <a:gdLst>
              <a:gd name="connsiteX0" fmla="*/ 176841 w 2553418"/>
              <a:gd name="connsiteY0" fmla="*/ 1932317 h 2218427"/>
              <a:gd name="connsiteX1" fmla="*/ 237226 w 2553418"/>
              <a:gd name="connsiteY1" fmla="*/ 370935 h 2218427"/>
              <a:gd name="connsiteX2" fmla="*/ 711679 w 2553418"/>
              <a:gd name="connsiteY2" fmla="*/ 77637 h 2218427"/>
              <a:gd name="connsiteX3" fmla="*/ 2126411 w 2553418"/>
              <a:gd name="connsiteY3" fmla="*/ 86264 h 2218427"/>
              <a:gd name="connsiteX4" fmla="*/ 2411082 w 2553418"/>
              <a:gd name="connsiteY4" fmla="*/ 595222 h 2218427"/>
              <a:gd name="connsiteX5" fmla="*/ 2367950 w 2553418"/>
              <a:gd name="connsiteY5" fmla="*/ 1897811 h 2218427"/>
              <a:gd name="connsiteX6" fmla="*/ 1298275 w 2553418"/>
              <a:gd name="connsiteY6" fmla="*/ 2087592 h 2218427"/>
              <a:gd name="connsiteX7" fmla="*/ 176841 w 2553418"/>
              <a:gd name="connsiteY7" fmla="*/ 1932317 h 221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418" h="2218427">
                <a:moveTo>
                  <a:pt x="176841" y="1932317"/>
                </a:moveTo>
                <a:cubicBezTo>
                  <a:pt x="0" y="1646208"/>
                  <a:pt x="148086" y="680048"/>
                  <a:pt x="237226" y="370935"/>
                </a:cubicBezTo>
                <a:cubicBezTo>
                  <a:pt x="326366" y="61822"/>
                  <a:pt x="396815" y="125082"/>
                  <a:pt x="711679" y="77637"/>
                </a:cubicBezTo>
                <a:cubicBezTo>
                  <a:pt x="1026543" y="30192"/>
                  <a:pt x="1843177" y="0"/>
                  <a:pt x="2126411" y="86264"/>
                </a:cubicBezTo>
                <a:cubicBezTo>
                  <a:pt x="2409645" y="172528"/>
                  <a:pt x="2370826" y="293298"/>
                  <a:pt x="2411082" y="595222"/>
                </a:cubicBezTo>
                <a:cubicBezTo>
                  <a:pt x="2451339" y="897147"/>
                  <a:pt x="2553418" y="1649083"/>
                  <a:pt x="2367950" y="1897811"/>
                </a:cubicBezTo>
                <a:cubicBezTo>
                  <a:pt x="2182482" y="2146539"/>
                  <a:pt x="1662022" y="2080403"/>
                  <a:pt x="1298275" y="2087592"/>
                </a:cubicBezTo>
                <a:cubicBezTo>
                  <a:pt x="934528" y="2094781"/>
                  <a:pt x="353683" y="2218427"/>
                  <a:pt x="176841" y="19323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75920" y="3356993"/>
            <a:ext cx="676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200" dirty="0">
                <a:solidFill>
                  <a:srgbClr val="FF0000"/>
                </a:solidFill>
              </a:rPr>
              <a:t>~Ф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896200" y="2420888"/>
            <a:ext cx="0" cy="129614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968208" y="285293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U</a:t>
            </a:r>
            <a:r>
              <a:rPr lang="sr-Latn-CS" baseline="-25000" dirty="0"/>
              <a:t>2</a:t>
            </a:r>
            <a:endParaRPr lang="en-US" baseline="-250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215680" y="2348880"/>
            <a:ext cx="0" cy="129614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87688" y="278092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U</a:t>
            </a:r>
            <a:r>
              <a:rPr lang="sr-Latn-CS" baseline="-25000" dirty="0"/>
              <a:t>1</a:t>
            </a:r>
            <a:endParaRPr lang="en-US" baseline="-25000" dirty="0"/>
          </a:p>
        </p:txBody>
      </p:sp>
      <p:pic>
        <p:nvPicPr>
          <p:cNvPr id="1032" name="Picture 8" descr="Rezultat slika za transformer symb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8288" y="260648"/>
            <a:ext cx="1819368" cy="1800000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 l="11628" t="14031"/>
          <a:stretch>
            <a:fillRect/>
          </a:stretch>
        </p:blipFill>
        <p:spPr bwMode="auto">
          <a:xfrm>
            <a:off x="4655840" y="5373216"/>
            <a:ext cx="2736304" cy="132364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3431704" y="184482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1</a:t>
            </a:r>
            <a:endParaRPr lang="en-US" i="1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7896200" y="1916832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1</a:t>
            </a:r>
            <a:endParaRPr lang="en-US" i="1" baseline="-25000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7392144" y="2348880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56446" y="4372255"/>
            <a:ext cx="96171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800" dirty="0"/>
              <a:t>Промјенљив </a:t>
            </a:r>
            <a:r>
              <a:rPr lang="sr-Latn-CS" sz="2800" dirty="0"/>
              <a:t>U</a:t>
            </a:r>
            <a:r>
              <a:rPr lang="sr-Latn-CS" sz="2800" baseline="-25000" dirty="0"/>
              <a:t>1</a:t>
            </a:r>
            <a:r>
              <a:rPr lang="sr-Cyrl-CS" sz="2800" dirty="0"/>
              <a:t> =&gt; промјенљиво </a:t>
            </a:r>
            <a:r>
              <a:rPr lang="sr-Latn-CS" sz="2800" dirty="0"/>
              <a:t>I</a:t>
            </a:r>
            <a:r>
              <a:rPr lang="sr-Latn-CS" sz="2800" baseline="-25000" dirty="0"/>
              <a:t>1</a:t>
            </a:r>
            <a:r>
              <a:rPr lang="sr-Latn-CS" sz="2800" dirty="0"/>
              <a:t> =&gt; </a:t>
            </a:r>
            <a:r>
              <a:rPr lang="sr-Cyrl-CS" sz="2800" dirty="0"/>
              <a:t>промјенљиво </a:t>
            </a:r>
            <a:r>
              <a:rPr lang="sr-Latn-CS" sz="2800" dirty="0"/>
              <a:t>B</a:t>
            </a:r>
            <a:r>
              <a:rPr lang="sr-Latn-CS" sz="2800" baseline="-25000" dirty="0"/>
              <a:t>1</a:t>
            </a:r>
            <a:r>
              <a:rPr lang="sr-Latn-CS" sz="2800" dirty="0"/>
              <a:t> =&gt; </a:t>
            </a:r>
            <a:endParaRPr lang="sr-Cyrl-CS" sz="2800" dirty="0"/>
          </a:p>
          <a:p>
            <a:r>
              <a:rPr lang="sr-Cyrl-CS" sz="2800" dirty="0"/>
              <a:t>промјенљив Ф =&gt; </a:t>
            </a:r>
            <a:r>
              <a:rPr lang="sr-Cyrl-CS" sz="2800" b="1" dirty="0"/>
              <a:t>ЕЛЕКТРОМАГНЕТНА ИНДУКЦИЈА</a:t>
            </a:r>
            <a:r>
              <a:rPr lang="sr-Cyrl-CS" sz="2800" dirty="0"/>
              <a:t> =&gt; </a:t>
            </a:r>
            <a:r>
              <a:rPr lang="sr-Latn-CS" sz="2800" dirty="0"/>
              <a:t>U</a:t>
            </a:r>
            <a:r>
              <a:rPr lang="sr-Latn-CS" sz="2800" baseline="-25000" dirty="0"/>
              <a:t>2</a:t>
            </a:r>
            <a:r>
              <a:rPr lang="sr-Latn-CS" sz="2800" dirty="0"/>
              <a:t> =&gt; </a:t>
            </a:r>
            <a:r>
              <a:rPr lang="sr-Latn-CS" sz="2800" i="1" dirty="0"/>
              <a:t>I</a:t>
            </a:r>
            <a:r>
              <a:rPr lang="sr-Latn-CS" sz="2800" i="1" baseline="-25000" dirty="0"/>
              <a:t>2</a:t>
            </a:r>
            <a:endParaRPr lang="en-US" sz="2800" i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 animBg="1"/>
      <p:bldP spid="22" grpId="0" animBg="1"/>
      <p:bldP spid="23" grpId="0" animBg="1"/>
      <p:bldP spid="24" grpId="0"/>
      <p:bldP spid="27" grpId="0"/>
      <p:bldP spid="29" grpId="0"/>
      <p:bldP spid="30" grpId="0"/>
      <p:bldP spid="31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Rezultat slika za transforma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0"/>
            <a:ext cx="2978274" cy="2978274"/>
          </a:xfrm>
          <a:prstGeom prst="rect">
            <a:avLst/>
          </a:prstGeom>
          <a:noFill/>
        </p:spPr>
      </p:pic>
      <p:pic>
        <p:nvPicPr>
          <p:cNvPr id="47106" name="Picture 2" descr="Srodna sli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2476500"/>
            <a:ext cx="6286500" cy="4381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3ABA63DF9EB54BB32921C1E1D2E0DD" ma:contentTypeVersion="10" ma:contentTypeDescription="Create a new document." ma:contentTypeScope="" ma:versionID="eb1d24b6be7cfa73c4facf861f946c08">
  <xsd:schema xmlns:xsd="http://www.w3.org/2001/XMLSchema" xmlns:xs="http://www.w3.org/2001/XMLSchema" xmlns:p="http://schemas.microsoft.com/office/2006/metadata/properties" xmlns:ns2="959f0fbd-4f49-4eb3-ac9c-cf9d511687be" xmlns:ns3="aa2ba125-0c82-4766-b0cc-3f251c39f9c6" targetNamespace="http://schemas.microsoft.com/office/2006/metadata/properties" ma:root="true" ma:fieldsID="9ac69940e55c6d469ec0f08657ec8199" ns2:_="" ns3:_="">
    <xsd:import namespace="959f0fbd-4f49-4eb3-ac9c-cf9d511687be"/>
    <xsd:import namespace="aa2ba125-0c82-4766-b0cc-3f251c39f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f0fbd-4f49-4eb3-ac9c-cf9d51168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83c838-6ee1-48cb-8539-85abe88050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ba125-0c82-4766-b0cc-3f251c39f9c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f8b90e5-62bd-43c0-a47a-51905902ea10}" ma:internalName="TaxCatchAll" ma:showField="CatchAllData" ma:web="aa2ba125-0c82-4766-b0cc-3f251c39f9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2ba125-0c82-4766-b0cc-3f251c39f9c6" xsi:nil="true"/>
    <lcf76f155ced4ddcb4097134ff3c332f xmlns="959f0fbd-4f49-4eb3-ac9c-cf9d511687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2DBF44-7ED0-450B-8332-B2E282A3BEDC}"/>
</file>

<file path=customXml/itemProps2.xml><?xml version="1.0" encoding="utf-8"?>
<ds:datastoreItem xmlns:ds="http://schemas.openxmlformats.org/officeDocument/2006/customXml" ds:itemID="{44BEEE13-AF64-4A22-85B4-E8209B8DCC48}"/>
</file>

<file path=customXml/itemProps3.xml><?xml version="1.0" encoding="utf-8"?>
<ds:datastoreItem xmlns:ds="http://schemas.openxmlformats.org/officeDocument/2006/customXml" ds:itemID="{3E4AD954-0A44-4289-B2B4-89FE42493E7D}"/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443</Words>
  <Application>Microsoft Office PowerPoint</Application>
  <PresentationFormat>Widescreen</PresentationFormat>
  <Paragraphs>151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</vt:lpstr>
      <vt:lpstr>Office Theme</vt:lpstr>
      <vt:lpstr>Електромагнетика</vt:lpstr>
      <vt:lpstr>Магнетни флукс</vt:lpstr>
      <vt:lpstr>Флукс</vt:lpstr>
      <vt:lpstr>Електромагнетна индукција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Индуктивност</vt:lpstr>
      <vt:lpstr>Међусобна индктивност</vt:lpstr>
      <vt:lpstr>Трансформатор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Електромагнетика</dc:title>
  <dc:creator>Блажо Ђуровић</dc:creator>
  <cp:lastModifiedBy>Блажо Ђуровић</cp:lastModifiedBy>
  <cp:revision>1</cp:revision>
  <dcterms:created xsi:type="dcterms:W3CDTF">2022-04-13T06:07:51Z</dcterms:created>
  <dcterms:modified xsi:type="dcterms:W3CDTF">2022-04-13T07:53:44Z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0x010100523ABA63DF9EB54BB32921C1E1D2E0DD</vt:lpwstr>
  </property>
</Properties>
</file>