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4" r:id="rId1"/>
  </p:sldMasterIdLst>
  <p:sldIdLst>
    <p:sldId id="256" r:id="rId2"/>
    <p:sldId id="266" r:id="rId3"/>
    <p:sldId id="258" r:id="rId4"/>
    <p:sldId id="281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7" r:id="rId13"/>
    <p:sldId id="269" r:id="rId14"/>
    <p:sldId id="270" r:id="rId15"/>
    <p:sldId id="271" r:id="rId16"/>
    <p:sldId id="268" r:id="rId17"/>
    <p:sldId id="273" r:id="rId18"/>
    <p:sldId id="272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2" r:id="rId27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DE7F00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99" d="100"/>
          <a:sy n="99" d="100"/>
        </p:scale>
        <p:origin x="-240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Наслов слајда">
    <p:bg>
      <p:bgPr>
        <a:blipFill dpi="0" rotWithShape="0">
          <a:blip r:embed="rId2" cstate="screen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457200" y="1219200"/>
            <a:ext cx="6096000" cy="838200"/>
          </a:xfrm>
        </p:spPr>
        <p:txBody>
          <a:bodyPr anchor="b" anchorCtr="0"/>
          <a:lstStyle>
            <a:lvl1pPr algn="l">
              <a:defRPr sz="4000">
                <a:solidFill>
                  <a:schemeClr val="tx2"/>
                </a:solidFill>
              </a:defRPr>
            </a:lvl1pPr>
          </a:lstStyle>
          <a:p>
            <a:r>
              <a:rPr lang="sr-Cyrl-CS" smtClean="0"/>
              <a:t>Кликните и уредите наслов мастерa</a:t>
            </a:r>
            <a:endParaRPr lang="en-US" dirty="0"/>
          </a:p>
        </p:txBody>
      </p:sp>
      <p:sp>
        <p:nvSpPr>
          <p:cNvPr id="7171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457200" y="2000592"/>
            <a:ext cx="6096000" cy="457200"/>
          </a:xfrm>
        </p:spPr>
        <p:txBody>
          <a:bodyPr/>
          <a:lstStyle>
            <a:lvl1pPr marL="0" indent="0">
              <a:buFontTx/>
              <a:buNone/>
              <a:defRPr sz="1800">
                <a:solidFill>
                  <a:schemeClr val="tx2"/>
                </a:solidFill>
              </a:defRPr>
            </a:lvl1pPr>
          </a:lstStyle>
          <a:p>
            <a:r>
              <a:rPr lang="sr-Cyrl-CS" smtClean="0"/>
              <a:t>Кликните и уредите стил поднаслова мастера</a:t>
            </a:r>
            <a:endParaRPr lang="en-US" dirty="0" smtClean="0"/>
          </a:p>
        </p:txBody>
      </p:sp>
      <p:sp>
        <p:nvSpPr>
          <p:cNvPr id="7172" name="Rectangle 4"/>
          <p:cNvSpPr>
            <a:spLocks noGrp="1" noChangeArrowheads="1"/>
          </p:cNvSpPr>
          <p:nvPr>
            <p:ph type="dt" sz="half" idx="2"/>
          </p:nvPr>
        </p:nvSpPr>
        <p:spPr/>
        <p:txBody>
          <a:bodyPr/>
          <a:lstStyle>
            <a:lvl1pPr>
              <a:defRPr/>
            </a:lvl1pPr>
          </a:lstStyle>
          <a:p>
            <a:fld id="{4F1BC2AD-A066-4692-8A9E-BDFDB7D65568}" type="datetimeFigureOut">
              <a:rPr lang="en-US" smtClean="0"/>
              <a:pPr/>
              <a:t>9/28/2017</a:t>
            </a:fld>
            <a:endParaRPr lang="en-US"/>
          </a:p>
        </p:txBody>
      </p:sp>
      <p:sp>
        <p:nvSpPr>
          <p:cNvPr id="7173" name="Rectangle 5"/>
          <p:cNvSpPr>
            <a:spLocks noGrp="1" noChangeArrowheads="1"/>
          </p:cNvSpPr>
          <p:nvPr>
            <p:ph type="ftr" sz="quarter" idx="3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174" name="Rectangle 6"/>
          <p:cNvSpPr>
            <a:spLocks noGrp="1" noChangeArrowheads="1"/>
          </p:cNvSpPr>
          <p:nvPr>
            <p:ph type="sldNum" sz="quarter" idx="4"/>
          </p:nvPr>
        </p:nvSpPr>
        <p:spPr/>
        <p:txBody>
          <a:bodyPr/>
          <a:lstStyle>
            <a:lvl1pPr>
              <a:defRPr/>
            </a:lvl1pPr>
          </a:lstStyle>
          <a:p>
            <a:fld id="{BDB52C3C-2574-4CAE-B4A9-67DA1D2EFF0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Наслов и садржа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544" y="188640"/>
            <a:ext cx="8352928" cy="914400"/>
          </a:xfrm>
        </p:spPr>
        <p:txBody>
          <a:bodyPr/>
          <a:lstStyle>
            <a:lvl1pPr algn="l">
              <a:defRPr/>
            </a:lvl1pPr>
          </a:lstStyle>
          <a:p>
            <a:r>
              <a:rPr lang="sr-Cyrl-CS" dirty="0" smtClean="0"/>
              <a:t>Кликните и уредите наслов мастерa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124744"/>
            <a:ext cx="8363272" cy="4971256"/>
          </a:xfrm>
        </p:spPr>
        <p:txBody>
          <a:bodyPr/>
          <a:lstStyle/>
          <a:p>
            <a:pPr lvl="0"/>
            <a:r>
              <a:rPr lang="sr-Cyrl-CS" smtClean="0"/>
              <a:t>Кликните и уредите стилове текста мастера</a:t>
            </a:r>
          </a:p>
          <a:p>
            <a:pPr lvl="1"/>
            <a:r>
              <a:rPr lang="sr-Cyrl-CS" smtClean="0"/>
              <a:t>Други ниво</a:t>
            </a:r>
          </a:p>
          <a:p>
            <a:pPr lvl="2"/>
            <a:r>
              <a:rPr lang="sr-Cyrl-CS" smtClean="0"/>
              <a:t>Трећи ниво</a:t>
            </a:r>
          </a:p>
          <a:p>
            <a:pPr lvl="3"/>
            <a:r>
              <a:rPr lang="sr-Cyrl-CS" smtClean="0"/>
              <a:t>Четврти ниво</a:t>
            </a:r>
          </a:p>
          <a:p>
            <a:pPr lvl="4"/>
            <a:r>
              <a:rPr lang="sr-Cyrl-CS" smtClean="0"/>
              <a:t>Пети ниво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4F1BC2AD-A066-4692-8A9E-BDFDB7D65568}" type="datetimeFigureOut">
              <a:rPr lang="en-US" smtClean="0"/>
              <a:pPr/>
              <a:t>9/28/2017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DB52C3C-2574-4CAE-B4A9-67DA1D2EFF0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Title and Content">
    <p:bg>
      <p:bgPr>
        <a:blipFill dpi="0" rotWithShape="0">
          <a:blip r:embed="rId2" cstate="screen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Cyrl-CS" smtClean="0"/>
              <a:t>Кликните и уредите наслов мастерa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sr-Cyrl-CS" smtClean="0"/>
              <a:t>Кликните и уредите стилове текста мастера</a:t>
            </a:r>
          </a:p>
          <a:p>
            <a:pPr lvl="1"/>
            <a:r>
              <a:rPr lang="sr-Cyrl-CS" smtClean="0"/>
              <a:t>Други ниво</a:t>
            </a:r>
          </a:p>
          <a:p>
            <a:pPr lvl="2"/>
            <a:r>
              <a:rPr lang="sr-Cyrl-CS" smtClean="0"/>
              <a:t>Трећи ниво</a:t>
            </a:r>
          </a:p>
          <a:p>
            <a:pPr lvl="3"/>
            <a:r>
              <a:rPr lang="sr-Cyrl-CS" smtClean="0"/>
              <a:t>Четврти ниво</a:t>
            </a:r>
          </a:p>
          <a:p>
            <a:pPr lvl="4"/>
            <a:r>
              <a:rPr lang="sr-Cyrl-CS" smtClean="0"/>
              <a:t>Пети ниво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4F1BC2AD-A066-4692-8A9E-BDFDB7D65568}" type="datetimeFigureOut">
              <a:rPr lang="en-US" smtClean="0"/>
              <a:pPr/>
              <a:t>9/28/2017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DB52C3C-2574-4CAE-B4A9-67DA1D2EFF0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лавље одељка">
    <p:bg>
      <p:bgPr>
        <a:blipFill dpi="0" rotWithShape="0">
          <a:blip r:embed="rId2" cstate="screen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sr-Cyrl-CS" smtClean="0"/>
              <a:t>Кликните и уредите наслов мастерa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sr-Cyrl-CS" smtClean="0"/>
              <a:t>Кликните и уредите стилове текста мастера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4F1BC2AD-A066-4692-8A9E-BDFDB7D65568}" type="datetimeFigureOut">
              <a:rPr lang="en-US" smtClean="0"/>
              <a:pPr/>
              <a:t>9/28/2017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DB52C3C-2574-4CAE-B4A9-67DA1D2EFF0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садржај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Cyrl-CS" smtClean="0"/>
              <a:t>Кликните и уредите наслов мастерa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828800"/>
            <a:ext cx="3086100" cy="4267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sr-Cyrl-CS" smtClean="0"/>
              <a:t>Кликните и уредите стилове текста мастера</a:t>
            </a:r>
          </a:p>
          <a:p>
            <a:pPr lvl="1"/>
            <a:r>
              <a:rPr lang="sr-Cyrl-CS" smtClean="0"/>
              <a:t>Други ниво</a:t>
            </a:r>
          </a:p>
          <a:p>
            <a:pPr lvl="2"/>
            <a:r>
              <a:rPr lang="sr-Cyrl-CS" smtClean="0"/>
              <a:t>Трећи ниво</a:t>
            </a:r>
          </a:p>
          <a:p>
            <a:pPr lvl="3"/>
            <a:r>
              <a:rPr lang="sr-Cyrl-CS" smtClean="0"/>
              <a:t>Четврти ниво</a:t>
            </a:r>
          </a:p>
          <a:p>
            <a:pPr lvl="4"/>
            <a:r>
              <a:rPr lang="sr-Cyrl-CS" smtClean="0"/>
              <a:t>Пети ниво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695700" y="1828800"/>
            <a:ext cx="3086100" cy="4267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sr-Cyrl-CS" smtClean="0"/>
              <a:t>Кликните и уредите стилове текста мастера</a:t>
            </a:r>
          </a:p>
          <a:p>
            <a:pPr lvl="1"/>
            <a:r>
              <a:rPr lang="sr-Cyrl-CS" smtClean="0"/>
              <a:t>Други ниво</a:t>
            </a:r>
          </a:p>
          <a:p>
            <a:pPr lvl="2"/>
            <a:r>
              <a:rPr lang="sr-Cyrl-CS" smtClean="0"/>
              <a:t>Трећи ниво</a:t>
            </a:r>
          </a:p>
          <a:p>
            <a:pPr lvl="3"/>
            <a:r>
              <a:rPr lang="sr-Cyrl-CS" smtClean="0"/>
              <a:t>Четврти ниво</a:t>
            </a:r>
          </a:p>
          <a:p>
            <a:pPr lvl="4"/>
            <a:r>
              <a:rPr lang="sr-Cyrl-CS" smtClean="0"/>
              <a:t>Пети ниво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4F1BC2AD-A066-4692-8A9E-BDFDB7D65568}" type="datetimeFigureOut">
              <a:rPr lang="en-US" smtClean="0"/>
              <a:pPr/>
              <a:t>9/28/2017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DB52C3C-2574-4CAE-B4A9-67DA1D2EFF0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Поређењ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81000"/>
            <a:ext cx="6400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sr-Cyrl-CS" smtClean="0"/>
              <a:t>Кликните и уредите наслов мастерa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199" y="1535113"/>
            <a:ext cx="3200399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r-Cyrl-CS" smtClean="0"/>
              <a:t>Кликните и уредите стилове текста мастера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199" y="2174875"/>
            <a:ext cx="3200399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sr-Cyrl-CS" smtClean="0"/>
              <a:t>Кликните и уредите стилове текста мастера</a:t>
            </a:r>
          </a:p>
          <a:p>
            <a:pPr lvl="1"/>
            <a:r>
              <a:rPr lang="sr-Cyrl-CS" smtClean="0"/>
              <a:t>Други ниво</a:t>
            </a:r>
          </a:p>
          <a:p>
            <a:pPr lvl="2"/>
            <a:r>
              <a:rPr lang="sr-Cyrl-CS" smtClean="0"/>
              <a:t>Трећи ниво</a:t>
            </a:r>
          </a:p>
          <a:p>
            <a:pPr lvl="3"/>
            <a:r>
              <a:rPr lang="sr-Cyrl-CS" smtClean="0"/>
              <a:t>Четврти ниво</a:t>
            </a:r>
          </a:p>
          <a:p>
            <a:pPr lvl="4"/>
            <a:r>
              <a:rPr lang="sr-Cyrl-CS" smtClean="0"/>
              <a:t>Пети ниво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733800" y="1535113"/>
            <a:ext cx="312420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r-Cyrl-CS" smtClean="0"/>
              <a:t>Кликните и уредите стилове текста мастера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733800" y="2174875"/>
            <a:ext cx="312420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sr-Cyrl-CS" smtClean="0"/>
              <a:t>Кликните и уредите стилове текста мастера</a:t>
            </a:r>
          </a:p>
          <a:p>
            <a:pPr lvl="1"/>
            <a:r>
              <a:rPr lang="sr-Cyrl-CS" smtClean="0"/>
              <a:t>Други ниво</a:t>
            </a:r>
          </a:p>
          <a:p>
            <a:pPr lvl="2"/>
            <a:r>
              <a:rPr lang="sr-Cyrl-CS" smtClean="0"/>
              <a:t>Трећи ниво</a:t>
            </a:r>
          </a:p>
          <a:p>
            <a:pPr lvl="3"/>
            <a:r>
              <a:rPr lang="sr-Cyrl-CS" smtClean="0"/>
              <a:t>Четврти ниво</a:t>
            </a:r>
          </a:p>
          <a:p>
            <a:pPr lvl="4"/>
            <a:r>
              <a:rPr lang="sr-Cyrl-CS" smtClean="0"/>
              <a:t>Пети ниво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4F1BC2AD-A066-4692-8A9E-BDFDB7D65568}" type="datetimeFigureOut">
              <a:rPr lang="en-US" smtClean="0"/>
              <a:pPr/>
              <a:t>9/28/2017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DB52C3C-2574-4CAE-B4A9-67DA1D2EFF0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Само насло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Cyrl-CS" smtClean="0"/>
              <a:t>Кликните и уредите наслов мастерa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4F1BC2AD-A066-4692-8A9E-BDFDB7D65568}" type="datetimeFigureOut">
              <a:rPr lang="en-US" smtClean="0"/>
              <a:pPr/>
              <a:t>9/28/2017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DB52C3C-2574-4CAE-B4A9-67DA1D2EFF0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разно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4F1BC2AD-A066-4692-8A9E-BDFDB7D65568}" type="datetimeFigureOut">
              <a:rPr lang="en-US" smtClean="0"/>
              <a:pPr/>
              <a:t>9/28/2017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DB52C3C-2574-4CAE-B4A9-67DA1D2EFF0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Садржај са натписо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sr-Cyrl-CS" smtClean="0"/>
              <a:t>Кликните и уредите наслов мастерa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sr-Cyrl-CS" smtClean="0"/>
              <a:t>Кликните и уредите стилове текста мастера</a:t>
            </a:r>
          </a:p>
          <a:p>
            <a:pPr lvl="1"/>
            <a:r>
              <a:rPr lang="sr-Cyrl-CS" smtClean="0"/>
              <a:t>Други ниво</a:t>
            </a:r>
          </a:p>
          <a:p>
            <a:pPr lvl="2"/>
            <a:r>
              <a:rPr lang="sr-Cyrl-CS" smtClean="0"/>
              <a:t>Трећи ниво</a:t>
            </a:r>
          </a:p>
          <a:p>
            <a:pPr lvl="3"/>
            <a:r>
              <a:rPr lang="sr-Cyrl-CS" smtClean="0"/>
              <a:t>Четврти ниво</a:t>
            </a:r>
          </a:p>
          <a:p>
            <a:pPr lvl="4"/>
            <a:r>
              <a:rPr lang="sr-Cyrl-CS" smtClean="0"/>
              <a:t>Пети ниво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r-Cyrl-CS" smtClean="0"/>
              <a:t>Кликните и уредите стилове текста мастера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4F1BC2AD-A066-4692-8A9E-BDFDB7D65568}" type="datetimeFigureOut">
              <a:rPr lang="en-US" smtClean="0"/>
              <a:pPr/>
              <a:t>9/28/2017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DB52C3C-2574-4CAE-B4A9-67DA1D2EFF0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Слика са натписо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90600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sr-Cyrl-CS" smtClean="0"/>
              <a:t>Кликните и уредите наслов мастерa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990600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sr-Cyrl-CS" smtClean="0"/>
              <a:t>Кликните на икону да бисте додали слику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90600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r-Cyrl-CS" smtClean="0"/>
              <a:t>Кликните и уредите стилове текста мастера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4F1BC2AD-A066-4692-8A9E-BDFDB7D65568}" type="datetimeFigureOut">
              <a:rPr lang="en-US" smtClean="0"/>
              <a:pPr/>
              <a:t>9/28/2017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DB52C3C-2574-4CAE-B4A9-67DA1D2EFF0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Наслов и вертикалн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Cyrl-CS" smtClean="0"/>
              <a:t>Кликните и уредите наслов мастерa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sr-Cyrl-CS" smtClean="0"/>
              <a:t>Кликните и уредите стилове текста мастера</a:t>
            </a:r>
          </a:p>
          <a:p>
            <a:pPr lvl="1"/>
            <a:r>
              <a:rPr lang="sr-Cyrl-CS" smtClean="0"/>
              <a:t>Други ниво</a:t>
            </a:r>
          </a:p>
          <a:p>
            <a:pPr lvl="2"/>
            <a:r>
              <a:rPr lang="sr-Cyrl-CS" smtClean="0"/>
              <a:t>Трећи ниво</a:t>
            </a:r>
          </a:p>
          <a:p>
            <a:pPr lvl="3"/>
            <a:r>
              <a:rPr lang="sr-Cyrl-CS" smtClean="0"/>
              <a:t>Четврти ниво</a:t>
            </a:r>
          </a:p>
          <a:p>
            <a:pPr lvl="4"/>
            <a:r>
              <a:rPr lang="sr-Cyrl-CS" smtClean="0"/>
              <a:t>Пети ниво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4F1BC2AD-A066-4692-8A9E-BDFDB7D65568}" type="datetimeFigureOut">
              <a:rPr lang="en-US" smtClean="0"/>
              <a:pPr/>
              <a:t>9/28/2017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DB52C3C-2574-4CAE-B4A9-67DA1D2EFF0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ни наслов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505450" y="838200"/>
            <a:ext cx="1581150" cy="5029200"/>
          </a:xfrm>
        </p:spPr>
        <p:txBody>
          <a:bodyPr vert="eaVert"/>
          <a:lstStyle/>
          <a:p>
            <a:r>
              <a:rPr lang="sr-Cyrl-CS" smtClean="0"/>
              <a:t>Кликните и уредите наслов мастерa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3400" y="838200"/>
            <a:ext cx="4876800" cy="5029200"/>
          </a:xfrm>
        </p:spPr>
        <p:txBody>
          <a:bodyPr vert="eaVert"/>
          <a:lstStyle/>
          <a:p>
            <a:pPr lvl="0"/>
            <a:r>
              <a:rPr lang="sr-Cyrl-CS" smtClean="0"/>
              <a:t>Кликните и уредите стилове текста мастера</a:t>
            </a:r>
          </a:p>
          <a:p>
            <a:pPr lvl="1"/>
            <a:r>
              <a:rPr lang="sr-Cyrl-CS" smtClean="0"/>
              <a:t>Други ниво</a:t>
            </a:r>
          </a:p>
          <a:p>
            <a:pPr lvl="2"/>
            <a:r>
              <a:rPr lang="sr-Cyrl-CS" smtClean="0"/>
              <a:t>Трећи ниво</a:t>
            </a:r>
          </a:p>
          <a:p>
            <a:pPr lvl="3"/>
            <a:r>
              <a:rPr lang="sr-Cyrl-CS" smtClean="0"/>
              <a:t>Четврти ниво</a:t>
            </a:r>
          </a:p>
          <a:p>
            <a:pPr lvl="4"/>
            <a:r>
              <a:rPr lang="sr-Cyrl-CS" smtClean="0"/>
              <a:t>Пети ниво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4F1BC2AD-A066-4692-8A9E-BDFDB7D65568}" type="datetimeFigureOut">
              <a:rPr lang="en-US" smtClean="0"/>
              <a:pPr/>
              <a:t>9/28/2017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DB52C3C-2574-4CAE-B4A9-67DA1D2EFF0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Наслов и садржај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sz="quarter"/>
          </p:nvPr>
        </p:nvSpPr>
        <p:spPr>
          <a:xfrm>
            <a:off x="0" y="1447800"/>
            <a:ext cx="5486400" cy="914400"/>
          </a:xfrm>
        </p:spPr>
        <p:txBody>
          <a:bodyPr/>
          <a:lstStyle/>
          <a:p>
            <a:r>
              <a:rPr lang="sr-Cyrl-CS" smtClean="0"/>
              <a:t>Кликните и уредите наслов мастерa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0" y="2743200"/>
            <a:ext cx="3086100" cy="990600"/>
          </a:xfrm>
        </p:spPr>
        <p:txBody>
          <a:bodyPr/>
          <a:lstStyle/>
          <a:p>
            <a:pPr lvl="0"/>
            <a:r>
              <a:rPr lang="sr-Cyrl-CS" smtClean="0"/>
              <a:t>Кликните и уредите стилове текста мастера</a:t>
            </a:r>
          </a:p>
          <a:p>
            <a:pPr lvl="1"/>
            <a:r>
              <a:rPr lang="sr-Cyrl-CS" smtClean="0"/>
              <a:t>Други ниво</a:t>
            </a:r>
          </a:p>
          <a:p>
            <a:pPr lvl="2"/>
            <a:r>
              <a:rPr lang="sr-Cyrl-CS" smtClean="0"/>
              <a:t>Трећи ниво</a:t>
            </a:r>
          </a:p>
          <a:p>
            <a:pPr lvl="3"/>
            <a:r>
              <a:rPr lang="sr-Cyrl-CS" smtClean="0"/>
              <a:t>Четврти ниво</a:t>
            </a:r>
          </a:p>
          <a:p>
            <a:pPr lvl="4"/>
            <a:r>
              <a:rPr lang="sr-Cyrl-CS" smtClean="0"/>
              <a:t>Пети ниво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3238500" y="2743200"/>
            <a:ext cx="3086100" cy="990600"/>
          </a:xfrm>
        </p:spPr>
        <p:txBody>
          <a:bodyPr/>
          <a:lstStyle/>
          <a:p>
            <a:pPr lvl="0"/>
            <a:r>
              <a:rPr lang="sr-Cyrl-CS" smtClean="0"/>
              <a:t>Кликните и уредите стилове текста мастера</a:t>
            </a:r>
          </a:p>
          <a:p>
            <a:pPr lvl="1"/>
            <a:r>
              <a:rPr lang="sr-Cyrl-CS" smtClean="0"/>
              <a:t>Други ниво</a:t>
            </a:r>
          </a:p>
          <a:p>
            <a:pPr lvl="2"/>
            <a:r>
              <a:rPr lang="sr-Cyrl-CS" smtClean="0"/>
              <a:t>Трећи ниво</a:t>
            </a:r>
          </a:p>
          <a:p>
            <a:pPr lvl="3"/>
            <a:r>
              <a:rPr lang="sr-Cyrl-CS" smtClean="0"/>
              <a:t>Четврти ниво</a:t>
            </a:r>
          </a:p>
          <a:p>
            <a:pPr lvl="4"/>
            <a:r>
              <a:rPr lang="sr-Cyrl-CS" smtClean="0"/>
              <a:t>Пети ниво</a:t>
            </a:r>
            <a:endParaRPr lang="en-US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0" y="3886200"/>
            <a:ext cx="3086100" cy="990600"/>
          </a:xfrm>
        </p:spPr>
        <p:txBody>
          <a:bodyPr/>
          <a:lstStyle/>
          <a:p>
            <a:pPr lvl="0"/>
            <a:r>
              <a:rPr lang="sr-Cyrl-CS" smtClean="0"/>
              <a:t>Кликните и уредите стилове текста мастера</a:t>
            </a:r>
          </a:p>
          <a:p>
            <a:pPr lvl="1"/>
            <a:r>
              <a:rPr lang="sr-Cyrl-CS" smtClean="0"/>
              <a:t>Други ниво</a:t>
            </a:r>
          </a:p>
          <a:p>
            <a:pPr lvl="2"/>
            <a:r>
              <a:rPr lang="sr-Cyrl-CS" smtClean="0"/>
              <a:t>Трећи ниво</a:t>
            </a:r>
          </a:p>
          <a:p>
            <a:pPr lvl="3"/>
            <a:r>
              <a:rPr lang="sr-Cyrl-CS" smtClean="0"/>
              <a:t>Четврти ниво</a:t>
            </a:r>
          </a:p>
          <a:p>
            <a:pPr lvl="4"/>
            <a:r>
              <a:rPr lang="sr-Cyrl-CS" smtClean="0"/>
              <a:t>Пети ниво</a:t>
            </a:r>
            <a:endParaRPr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238500" y="3886200"/>
            <a:ext cx="3086100" cy="990600"/>
          </a:xfrm>
        </p:spPr>
        <p:txBody>
          <a:bodyPr/>
          <a:lstStyle/>
          <a:p>
            <a:pPr lvl="0"/>
            <a:r>
              <a:rPr lang="sr-Cyrl-CS" smtClean="0"/>
              <a:t>Кликните и уредите стилове текста мастера</a:t>
            </a:r>
          </a:p>
          <a:p>
            <a:pPr lvl="1"/>
            <a:r>
              <a:rPr lang="sr-Cyrl-CS" smtClean="0"/>
              <a:t>Други ниво</a:t>
            </a:r>
          </a:p>
          <a:p>
            <a:pPr lvl="2"/>
            <a:r>
              <a:rPr lang="sr-Cyrl-CS" smtClean="0"/>
              <a:t>Трећи ниво</a:t>
            </a:r>
          </a:p>
          <a:p>
            <a:pPr lvl="3"/>
            <a:r>
              <a:rPr lang="sr-Cyrl-CS" smtClean="0"/>
              <a:t>Четврти ниво</a:t>
            </a:r>
          </a:p>
          <a:p>
            <a:pPr lvl="4"/>
            <a:r>
              <a:rPr lang="sr-Cyrl-CS" smtClean="0"/>
              <a:t>Пети ниво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fld id="{4F1BC2AD-A066-4692-8A9E-BDFDB7D65568}" type="datetimeFigureOut">
              <a:rPr lang="en-US" smtClean="0"/>
              <a:pPr/>
              <a:t>9/28/2017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6553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fld id="{BDB52C3C-2574-4CAE-B4A9-67DA1D2EFF0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1.jpe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5" cstate="screen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762000"/>
            <a:ext cx="632460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 smtClean="0"/>
              <a:t>Click to edit Master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76400"/>
            <a:ext cx="6324600" cy="441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 smtClean="0"/>
              <a:t>Click to edit Master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fld id="{4F1BC2AD-A066-4692-8A9E-BDFDB7D65568}" type="datetimeFigureOut">
              <a:rPr lang="en-US" smtClean="0"/>
              <a:pPr/>
              <a:t>9/28/2017</a:t>
            </a:fld>
            <a:endParaRPr lang="en-U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endParaRPr 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BDB52C3C-2574-4CAE-B4A9-67DA1D2EFF05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5" r:id="rId1"/>
    <p:sldLayoutId id="2147483676" r:id="rId2"/>
    <p:sldLayoutId id="2147483677" r:id="rId3"/>
    <p:sldLayoutId id="2147483678" r:id="rId4"/>
    <p:sldLayoutId id="2147483679" r:id="rId5"/>
    <p:sldLayoutId id="2147483680" r:id="rId6"/>
    <p:sldLayoutId id="2147483681" r:id="rId7"/>
    <p:sldLayoutId id="2147483682" r:id="rId8"/>
    <p:sldLayoutId id="2147483683" r:id="rId9"/>
    <p:sldLayoutId id="2147483684" r:id="rId10"/>
    <p:sldLayoutId id="2147483685" r:id="rId11"/>
    <p:sldLayoutId id="2147483686" r:id="rId12"/>
    <p:sldLayoutId id="2147483687" r:id="rId13"/>
  </p:sldLayoutIdLst>
  <p:txStyles>
    <p:titleStyle>
      <a:lvl1pPr algn="l" rtl="0" eaLnBrk="1" fontAlgn="base" hangingPunct="1">
        <a:spcBef>
          <a:spcPct val="0"/>
        </a:spcBef>
        <a:spcAft>
          <a:spcPct val="0"/>
        </a:spcAft>
        <a:defRPr sz="28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2800">
          <a:solidFill>
            <a:schemeClr val="tx1"/>
          </a:solidFill>
          <a:latin typeface="Eras Bold ITC" pitchFamily="34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2800">
          <a:solidFill>
            <a:schemeClr val="tx1"/>
          </a:solidFill>
          <a:latin typeface="Eras Bold ITC" pitchFamily="34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2800">
          <a:solidFill>
            <a:schemeClr val="tx1"/>
          </a:solidFill>
          <a:latin typeface="Eras Bold ITC" pitchFamily="34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2800">
          <a:solidFill>
            <a:schemeClr val="tx1"/>
          </a:solidFill>
          <a:latin typeface="Eras Bold ITC" pitchFamily="34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2800">
          <a:solidFill>
            <a:schemeClr val="tx1"/>
          </a:solidFill>
          <a:latin typeface="Eras Bold ITC" pitchFamily="34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2800">
          <a:solidFill>
            <a:schemeClr val="tx1"/>
          </a:solidFill>
          <a:latin typeface="Eras Bold ITC" pitchFamily="34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2800">
          <a:solidFill>
            <a:schemeClr val="tx1"/>
          </a:solidFill>
          <a:latin typeface="Eras Bold ITC" pitchFamily="34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2800">
          <a:solidFill>
            <a:schemeClr val="tx1"/>
          </a:solidFill>
          <a:latin typeface="Eras Bold ITC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>
          <a:solidFill>
            <a:schemeClr val="tx1"/>
          </a:solidFill>
          <a:latin typeface="+mn-lt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1600">
          <a:solidFill>
            <a:schemeClr val="tx1"/>
          </a:solidFill>
          <a:latin typeface="+mn-lt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jpe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5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.jpe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2.jpeg"/><Relationship Id="rId5" Type="http://schemas.openxmlformats.org/officeDocument/2006/relationships/image" Target="../media/image21.jpeg"/><Relationship Id="rId4" Type="http://schemas.openxmlformats.org/officeDocument/2006/relationships/image" Target="../media/image20.jpe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7" Type="http://schemas.openxmlformats.org/officeDocument/2006/relationships/image" Target="../media/image28.jpe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7.jpeg"/><Relationship Id="rId5" Type="http://schemas.openxmlformats.org/officeDocument/2006/relationships/image" Target="../media/image26.jpeg"/><Relationship Id="rId4" Type="http://schemas.openxmlformats.org/officeDocument/2006/relationships/image" Target="../media/image25.jpe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2.jpeg"/><Relationship Id="rId4" Type="http://schemas.openxmlformats.org/officeDocument/2006/relationships/image" Target="../media/image31.jpe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5.jpeg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аслов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sr-Cyrl-CS" dirty="0" smtClean="0"/>
              <a:t>Рачунарски систем</a:t>
            </a:r>
            <a:endParaRPr lang="en-US" dirty="0"/>
          </a:p>
        </p:txBody>
      </p:sp>
      <p:sp>
        <p:nvSpPr>
          <p:cNvPr id="3" name="Поднаслов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Cyrl-CS" dirty="0" smtClean="0"/>
              <a:t>Хардвер - Софтвер</a:t>
            </a:r>
            <a:endParaRPr lang="sr-Latn-C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sr-Latn-C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Rectangle 26"/>
          <p:cNvSpPr/>
          <p:nvPr/>
        </p:nvSpPr>
        <p:spPr>
          <a:xfrm>
            <a:off x="2555776" y="1700808"/>
            <a:ext cx="3456384" cy="4680520"/>
          </a:xfrm>
          <a:prstGeom prst="rect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sr-Cyrl-CS" dirty="0" smtClean="0"/>
              <a:t>Рачунар</a:t>
            </a:r>
            <a:endParaRPr lang="en-US" dirty="0"/>
          </a:p>
        </p:txBody>
      </p:sp>
      <p:sp>
        <p:nvSpPr>
          <p:cNvPr id="26" name="Rectangle 25"/>
          <p:cNvSpPr/>
          <p:nvPr/>
        </p:nvSpPr>
        <p:spPr>
          <a:xfrm>
            <a:off x="2879812" y="2204864"/>
            <a:ext cx="2808312" cy="288032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sr-Cyrl-CS" dirty="0" smtClean="0">
                <a:solidFill>
                  <a:schemeClr val="tx1"/>
                </a:solidFill>
              </a:rPr>
              <a:t>Централна процесорска јединица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2" name="Наслов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Cyrl-CS" dirty="0" smtClean="0"/>
              <a:t>Структура хардвера рачунарског система</a:t>
            </a:r>
            <a:endParaRPr lang="en-US" dirty="0"/>
          </a:p>
        </p:txBody>
      </p:sp>
      <p:sp>
        <p:nvSpPr>
          <p:cNvPr id="3" name="Чувар места за садржај 2"/>
          <p:cNvSpPr>
            <a:spLocks noGrp="1"/>
          </p:cNvSpPr>
          <p:nvPr>
            <p:ph idx="1"/>
          </p:nvPr>
        </p:nvSpPr>
        <p:spPr>
          <a:xfrm>
            <a:off x="467544" y="1124744"/>
            <a:ext cx="7355160" cy="528464"/>
          </a:xfrm>
        </p:spPr>
        <p:txBody>
          <a:bodyPr/>
          <a:lstStyle/>
          <a:p>
            <a:r>
              <a:rPr lang="sr-Cyrl-CS" dirty="0" smtClean="0"/>
              <a:t>Фон Нојманова архитектура</a:t>
            </a:r>
            <a:endParaRPr lang="en-US" dirty="0"/>
          </a:p>
        </p:txBody>
      </p:sp>
      <p:sp>
        <p:nvSpPr>
          <p:cNvPr id="4" name="Правоугаоник 3"/>
          <p:cNvSpPr/>
          <p:nvPr/>
        </p:nvSpPr>
        <p:spPr>
          <a:xfrm>
            <a:off x="323528" y="3645024"/>
            <a:ext cx="1872208" cy="792088"/>
          </a:xfrm>
          <a:prstGeom prst="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r-Cyrl-CS" dirty="0" smtClean="0"/>
              <a:t>Улазне јединице</a:t>
            </a:r>
            <a:endParaRPr lang="en-US" dirty="0"/>
          </a:p>
        </p:txBody>
      </p:sp>
      <p:sp>
        <p:nvSpPr>
          <p:cNvPr id="6" name="Правоугаоник 5"/>
          <p:cNvSpPr/>
          <p:nvPr/>
        </p:nvSpPr>
        <p:spPr>
          <a:xfrm>
            <a:off x="6588224" y="3645024"/>
            <a:ext cx="1872208" cy="792088"/>
          </a:xfrm>
          <a:prstGeom prst="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r-Cyrl-CS" dirty="0" smtClean="0"/>
              <a:t>Излазне јединице</a:t>
            </a:r>
            <a:endParaRPr lang="en-US" dirty="0"/>
          </a:p>
        </p:txBody>
      </p:sp>
      <p:sp>
        <p:nvSpPr>
          <p:cNvPr id="7" name="Правоугаоник 6"/>
          <p:cNvSpPr/>
          <p:nvPr/>
        </p:nvSpPr>
        <p:spPr>
          <a:xfrm>
            <a:off x="3347864" y="4077072"/>
            <a:ext cx="1872208" cy="792088"/>
          </a:xfrm>
          <a:prstGeom prst="rect">
            <a:avLst/>
          </a:prstGeom>
          <a:solidFill>
            <a:srgbClr val="C00000"/>
          </a:solidFill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r-Cyrl-CS" dirty="0" smtClean="0"/>
              <a:t>Контролна јединица</a:t>
            </a:r>
            <a:endParaRPr lang="en-US" dirty="0"/>
          </a:p>
        </p:txBody>
      </p:sp>
      <p:sp>
        <p:nvSpPr>
          <p:cNvPr id="8" name="Правоугаоник 7"/>
          <p:cNvSpPr/>
          <p:nvPr/>
        </p:nvSpPr>
        <p:spPr>
          <a:xfrm>
            <a:off x="3347864" y="5517232"/>
            <a:ext cx="1872208" cy="792088"/>
          </a:xfrm>
          <a:prstGeom prst="rect">
            <a:avLst/>
          </a:prstGeom>
          <a:solidFill>
            <a:srgbClr val="00B050"/>
          </a:solidFill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r-Cyrl-CS" dirty="0" smtClean="0"/>
              <a:t>Меморија</a:t>
            </a:r>
            <a:endParaRPr lang="en-US" dirty="0"/>
          </a:p>
        </p:txBody>
      </p:sp>
      <p:sp>
        <p:nvSpPr>
          <p:cNvPr id="9" name="Правоугаоник 8"/>
          <p:cNvSpPr/>
          <p:nvPr/>
        </p:nvSpPr>
        <p:spPr>
          <a:xfrm>
            <a:off x="3347864" y="2996952"/>
            <a:ext cx="1872208" cy="936104"/>
          </a:xfrm>
          <a:prstGeom prst="rect">
            <a:avLst/>
          </a:prstGeom>
          <a:solidFill>
            <a:srgbClr val="DE7F00"/>
          </a:solidFill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r-Cyrl-CS" dirty="0" smtClean="0">
                <a:solidFill>
                  <a:schemeClr val="tx1"/>
                </a:solidFill>
              </a:rPr>
              <a:t>Аритметичко логичка јединица</a:t>
            </a:r>
            <a:endParaRPr lang="en-US" dirty="0">
              <a:solidFill>
                <a:schemeClr val="tx1"/>
              </a:solidFill>
            </a:endParaRPr>
          </a:p>
        </p:txBody>
      </p:sp>
      <p:cxnSp>
        <p:nvCxnSpPr>
          <p:cNvPr id="29" name="Straight Arrow Connector 28"/>
          <p:cNvCxnSpPr/>
          <p:nvPr/>
        </p:nvCxnSpPr>
        <p:spPr>
          <a:xfrm>
            <a:off x="3923928" y="5085184"/>
            <a:ext cx="0" cy="432048"/>
          </a:xfrm>
          <a:prstGeom prst="straightConnector1">
            <a:avLst/>
          </a:prstGeom>
          <a:ln>
            <a:headEnd type="none" w="med" len="med"/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1" name="Straight Arrow Connector 30"/>
          <p:cNvCxnSpPr/>
          <p:nvPr/>
        </p:nvCxnSpPr>
        <p:spPr>
          <a:xfrm flipV="1">
            <a:off x="4716016" y="5085184"/>
            <a:ext cx="0" cy="432048"/>
          </a:xfrm>
          <a:prstGeom prst="straightConnector1">
            <a:avLst/>
          </a:prstGeom>
          <a:ln>
            <a:headEnd type="none" w="med" len="med"/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2" name="Права линија спајања са стрелицом 16"/>
          <p:cNvCxnSpPr>
            <a:stCxn id="4" idx="3"/>
            <a:endCxn id="27" idx="1"/>
          </p:cNvCxnSpPr>
          <p:nvPr/>
        </p:nvCxnSpPr>
        <p:spPr>
          <a:xfrm>
            <a:off x="2195736" y="4041068"/>
            <a:ext cx="360040" cy="0"/>
          </a:xfrm>
          <a:prstGeom prst="straightConnector1">
            <a:avLst/>
          </a:prstGeom>
          <a:ln>
            <a:headEnd type="none" w="med" len="med"/>
            <a:tailEnd type="triangle" w="med" len="med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41" name="Права линија спајања са стрелицом 16"/>
          <p:cNvCxnSpPr>
            <a:stCxn id="27" idx="3"/>
            <a:endCxn id="6" idx="1"/>
          </p:cNvCxnSpPr>
          <p:nvPr/>
        </p:nvCxnSpPr>
        <p:spPr>
          <a:xfrm>
            <a:off x="6012160" y="4041068"/>
            <a:ext cx="576064" cy="0"/>
          </a:xfrm>
          <a:prstGeom prst="straightConnector1">
            <a:avLst/>
          </a:prstGeom>
          <a:ln>
            <a:headEnd type="none" w="med" len="med"/>
            <a:tailEnd type="triangle" w="med" len="med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аслов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Cyrl-CS" dirty="0" smtClean="0"/>
              <a:t>Структура хардвера рачунарског система</a:t>
            </a:r>
            <a:endParaRPr lang="en-US" dirty="0"/>
          </a:p>
        </p:txBody>
      </p:sp>
      <p:sp>
        <p:nvSpPr>
          <p:cNvPr id="3" name="Чувар места за садржај 2"/>
          <p:cNvSpPr>
            <a:spLocks noGrp="1"/>
          </p:cNvSpPr>
          <p:nvPr>
            <p:ph idx="1"/>
          </p:nvPr>
        </p:nvSpPr>
        <p:spPr>
          <a:xfrm>
            <a:off x="457200" y="1676400"/>
            <a:ext cx="7355160" cy="528464"/>
          </a:xfrm>
        </p:spPr>
        <p:txBody>
          <a:bodyPr/>
          <a:lstStyle/>
          <a:p>
            <a:r>
              <a:rPr lang="sr-Cyrl-CS" dirty="0" smtClean="0"/>
              <a:t>Функционална организација рачунара</a:t>
            </a:r>
            <a:endParaRPr lang="en-US" dirty="0"/>
          </a:p>
        </p:txBody>
      </p:sp>
      <p:sp>
        <p:nvSpPr>
          <p:cNvPr id="4" name="Правоугаоник 3"/>
          <p:cNvSpPr/>
          <p:nvPr/>
        </p:nvSpPr>
        <p:spPr>
          <a:xfrm>
            <a:off x="323528" y="3068960"/>
            <a:ext cx="1872208" cy="792088"/>
          </a:xfrm>
          <a:prstGeom prst="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r-Cyrl-CS" dirty="0" smtClean="0"/>
              <a:t>Улазне јединице</a:t>
            </a:r>
            <a:endParaRPr lang="en-US" dirty="0"/>
          </a:p>
        </p:txBody>
      </p:sp>
      <p:sp>
        <p:nvSpPr>
          <p:cNvPr id="6" name="Правоугаоник 5"/>
          <p:cNvSpPr/>
          <p:nvPr/>
        </p:nvSpPr>
        <p:spPr>
          <a:xfrm>
            <a:off x="323528" y="4149080"/>
            <a:ext cx="1872208" cy="792088"/>
          </a:xfrm>
          <a:prstGeom prst="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r-Cyrl-CS" dirty="0" smtClean="0"/>
              <a:t>Излазне јединице</a:t>
            </a:r>
            <a:endParaRPr lang="en-US" dirty="0"/>
          </a:p>
        </p:txBody>
      </p:sp>
      <p:sp>
        <p:nvSpPr>
          <p:cNvPr id="7" name="Правоугаоник 6"/>
          <p:cNvSpPr/>
          <p:nvPr/>
        </p:nvSpPr>
        <p:spPr>
          <a:xfrm>
            <a:off x="2627784" y="3068960"/>
            <a:ext cx="1872208" cy="792088"/>
          </a:xfrm>
          <a:prstGeom prst="rect">
            <a:avLst/>
          </a:prstGeom>
          <a:solidFill>
            <a:srgbClr val="C00000"/>
          </a:solidFill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r-Cyrl-CS" dirty="0" smtClean="0"/>
              <a:t>Контролна јединица</a:t>
            </a:r>
            <a:endParaRPr lang="en-US" dirty="0"/>
          </a:p>
        </p:txBody>
      </p:sp>
      <p:sp>
        <p:nvSpPr>
          <p:cNvPr id="8" name="Правоугаоник 7"/>
          <p:cNvSpPr/>
          <p:nvPr/>
        </p:nvSpPr>
        <p:spPr>
          <a:xfrm>
            <a:off x="4932040" y="3068960"/>
            <a:ext cx="1872208" cy="792088"/>
          </a:xfrm>
          <a:prstGeom prst="rect">
            <a:avLst/>
          </a:prstGeom>
          <a:solidFill>
            <a:srgbClr val="00B050"/>
          </a:solidFill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r-Cyrl-CS" dirty="0" smtClean="0"/>
              <a:t>Унутрашња меморија</a:t>
            </a:r>
            <a:endParaRPr lang="en-US" dirty="0"/>
          </a:p>
        </p:txBody>
      </p:sp>
      <p:sp>
        <p:nvSpPr>
          <p:cNvPr id="9" name="Правоугаоник 8"/>
          <p:cNvSpPr/>
          <p:nvPr/>
        </p:nvSpPr>
        <p:spPr>
          <a:xfrm>
            <a:off x="3707904" y="4149080"/>
            <a:ext cx="1872208" cy="936104"/>
          </a:xfrm>
          <a:prstGeom prst="rect">
            <a:avLst/>
          </a:prstGeom>
          <a:solidFill>
            <a:srgbClr val="FFC000"/>
          </a:solidFill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r-Cyrl-CS" dirty="0" smtClean="0">
                <a:solidFill>
                  <a:schemeClr val="tx1"/>
                </a:solidFill>
              </a:rPr>
              <a:t>Аритметичко логичка јединица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0" name="Правоугаоник 9"/>
          <p:cNvSpPr/>
          <p:nvPr/>
        </p:nvSpPr>
        <p:spPr>
          <a:xfrm>
            <a:off x="7164288" y="3068960"/>
            <a:ext cx="1872208" cy="792088"/>
          </a:xfrm>
          <a:prstGeom prst="rect">
            <a:avLst/>
          </a:prstGeom>
          <a:solidFill>
            <a:srgbClr val="0070C0"/>
          </a:solidFill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r-Cyrl-CS" dirty="0" smtClean="0"/>
              <a:t>Спољна меморија</a:t>
            </a:r>
            <a:endParaRPr lang="en-US" dirty="0"/>
          </a:p>
        </p:txBody>
      </p:sp>
      <p:cxnSp>
        <p:nvCxnSpPr>
          <p:cNvPr id="12" name="Заломљена линија спајања 11"/>
          <p:cNvCxnSpPr>
            <a:stCxn id="4" idx="0"/>
            <a:endCxn id="8" idx="0"/>
          </p:cNvCxnSpPr>
          <p:nvPr/>
        </p:nvCxnSpPr>
        <p:spPr>
          <a:xfrm rot="5400000" flipH="1" flipV="1">
            <a:off x="3563888" y="764704"/>
            <a:ext cx="12700" cy="4608512"/>
          </a:xfrm>
          <a:prstGeom prst="bentConnector3">
            <a:avLst>
              <a:gd name="adj1" fmla="val 3070592"/>
            </a:avLst>
          </a:prstGeom>
          <a:ln>
            <a:solidFill>
              <a:srgbClr val="FFC000"/>
            </a:solidFill>
            <a:headEnd type="none" w="med" len="med"/>
            <a:tailEnd type="triangle" w="med" len="med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7" name="Права линија спајања са стрелицом 16"/>
          <p:cNvCxnSpPr/>
          <p:nvPr/>
        </p:nvCxnSpPr>
        <p:spPr>
          <a:xfrm>
            <a:off x="2195736" y="3284984"/>
            <a:ext cx="396000" cy="0"/>
          </a:xfrm>
          <a:prstGeom prst="straightConnector1">
            <a:avLst/>
          </a:prstGeom>
          <a:ln>
            <a:headEnd type="none" w="med" len="med"/>
            <a:tailEnd type="triangle" w="med" len="med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9" name="Права линија спајања са стрелицом 18"/>
          <p:cNvCxnSpPr/>
          <p:nvPr/>
        </p:nvCxnSpPr>
        <p:spPr>
          <a:xfrm flipH="1">
            <a:off x="2195736" y="3645024"/>
            <a:ext cx="396000" cy="0"/>
          </a:xfrm>
          <a:prstGeom prst="straightConnector1">
            <a:avLst/>
          </a:prstGeom>
          <a:ln>
            <a:headEnd type="none" w="med" len="med"/>
            <a:tailEnd type="triangle" w="med" len="med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21" name="Облик 20"/>
          <p:cNvCxnSpPr>
            <a:endCxn id="6" idx="2"/>
          </p:cNvCxnSpPr>
          <p:nvPr/>
        </p:nvCxnSpPr>
        <p:spPr>
          <a:xfrm rot="10800000" flipV="1">
            <a:off x="1259632" y="3861048"/>
            <a:ext cx="4968552" cy="1080120"/>
          </a:xfrm>
          <a:prstGeom prst="bentConnector4">
            <a:avLst>
              <a:gd name="adj1" fmla="val -197"/>
              <a:gd name="adj2" fmla="val 155193"/>
            </a:avLst>
          </a:prstGeom>
          <a:ln>
            <a:solidFill>
              <a:srgbClr val="FFC000"/>
            </a:solidFill>
            <a:headEnd type="none" w="med" len="med"/>
            <a:tailEnd type="triangle" w="med" len="med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25" name="Заломљена линија спајања 24"/>
          <p:cNvCxnSpPr/>
          <p:nvPr/>
        </p:nvCxnSpPr>
        <p:spPr>
          <a:xfrm flipV="1">
            <a:off x="2195736" y="3861048"/>
            <a:ext cx="1080120" cy="504056"/>
          </a:xfrm>
          <a:prstGeom prst="bentConnector3">
            <a:avLst>
              <a:gd name="adj1" fmla="val 99798"/>
            </a:avLst>
          </a:prstGeom>
          <a:ln>
            <a:headEnd type="none" w="med" len="med"/>
            <a:tailEnd type="triangle" w="med" len="med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37" name="Заломљена линија спајања 36"/>
          <p:cNvCxnSpPr>
            <a:stCxn id="7" idx="2"/>
            <a:endCxn id="6" idx="3"/>
          </p:cNvCxnSpPr>
          <p:nvPr/>
        </p:nvCxnSpPr>
        <p:spPr>
          <a:xfrm rot="5400000">
            <a:off x="2537774" y="3519010"/>
            <a:ext cx="684076" cy="1368152"/>
          </a:xfrm>
          <a:prstGeom prst="bentConnector2">
            <a:avLst/>
          </a:prstGeom>
          <a:ln>
            <a:headEnd type="none" w="med" len="med"/>
            <a:tailEnd type="triangle" w="med" len="med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42" name="Права линија спајања са стрелицом 41"/>
          <p:cNvCxnSpPr/>
          <p:nvPr/>
        </p:nvCxnSpPr>
        <p:spPr>
          <a:xfrm>
            <a:off x="3923928" y="3861048"/>
            <a:ext cx="0" cy="288032"/>
          </a:xfrm>
          <a:prstGeom prst="straightConnector1">
            <a:avLst/>
          </a:prstGeom>
          <a:ln>
            <a:headEnd type="none" w="med" len="med"/>
            <a:tailEnd type="triangle" w="med" len="med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44" name="Права линија спајања са стрелицом 43"/>
          <p:cNvCxnSpPr/>
          <p:nvPr/>
        </p:nvCxnSpPr>
        <p:spPr>
          <a:xfrm flipV="1">
            <a:off x="4139952" y="3861048"/>
            <a:ext cx="0" cy="288032"/>
          </a:xfrm>
          <a:prstGeom prst="straightConnector1">
            <a:avLst/>
          </a:prstGeom>
          <a:ln>
            <a:headEnd type="none" w="med" len="med"/>
            <a:tailEnd type="triangle" w="med" len="med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45" name="Права линија спајања са стрелицом 44"/>
          <p:cNvCxnSpPr/>
          <p:nvPr/>
        </p:nvCxnSpPr>
        <p:spPr>
          <a:xfrm>
            <a:off x="5148064" y="3861048"/>
            <a:ext cx="0" cy="288032"/>
          </a:xfrm>
          <a:prstGeom prst="straightConnector1">
            <a:avLst/>
          </a:prstGeom>
          <a:ln>
            <a:solidFill>
              <a:srgbClr val="FFC000"/>
            </a:solidFill>
            <a:headEnd type="none" w="med" len="med"/>
            <a:tailEnd type="triangle" w="med" len="med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46" name="Права линија спајања са стрелицом 45"/>
          <p:cNvCxnSpPr/>
          <p:nvPr/>
        </p:nvCxnSpPr>
        <p:spPr>
          <a:xfrm flipV="1">
            <a:off x="5364088" y="3861048"/>
            <a:ext cx="0" cy="288032"/>
          </a:xfrm>
          <a:prstGeom prst="straightConnector1">
            <a:avLst/>
          </a:prstGeom>
          <a:ln>
            <a:solidFill>
              <a:srgbClr val="FFC000"/>
            </a:solidFill>
            <a:headEnd type="none" w="med" len="med"/>
            <a:tailEnd type="triangle" w="med" len="med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47" name="Права линија спајања са стрелицом 46"/>
          <p:cNvCxnSpPr/>
          <p:nvPr/>
        </p:nvCxnSpPr>
        <p:spPr>
          <a:xfrm rot="5400000">
            <a:off x="4716040" y="3140992"/>
            <a:ext cx="0" cy="432000"/>
          </a:xfrm>
          <a:prstGeom prst="straightConnector1">
            <a:avLst/>
          </a:prstGeom>
          <a:ln>
            <a:solidFill>
              <a:srgbClr val="FFC000"/>
            </a:solidFill>
            <a:headEnd type="none" w="med" len="med"/>
            <a:tailEnd type="triangle" w="med" len="med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48" name="Права линија спајања са стрелицом 47"/>
          <p:cNvCxnSpPr/>
          <p:nvPr/>
        </p:nvCxnSpPr>
        <p:spPr>
          <a:xfrm rot="5400000" flipV="1">
            <a:off x="4716040" y="3357016"/>
            <a:ext cx="0" cy="432000"/>
          </a:xfrm>
          <a:prstGeom prst="straightConnector1">
            <a:avLst/>
          </a:prstGeom>
          <a:ln>
            <a:headEnd type="none" w="med" len="med"/>
            <a:tailEnd type="triangle" w="med" len="med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50" name="Права линија спајања са стрелицом 49"/>
          <p:cNvCxnSpPr/>
          <p:nvPr/>
        </p:nvCxnSpPr>
        <p:spPr>
          <a:xfrm rot="5400000">
            <a:off x="6984288" y="3176992"/>
            <a:ext cx="0" cy="360000"/>
          </a:xfrm>
          <a:prstGeom prst="straightConnector1">
            <a:avLst/>
          </a:prstGeom>
          <a:ln>
            <a:solidFill>
              <a:srgbClr val="FFC000"/>
            </a:solidFill>
            <a:headEnd type="none" w="med" len="med"/>
            <a:tailEnd type="triangle" w="med" len="med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51" name="Права линија спајања са стрелицом 50"/>
          <p:cNvCxnSpPr/>
          <p:nvPr/>
        </p:nvCxnSpPr>
        <p:spPr>
          <a:xfrm rot="5400000" flipV="1">
            <a:off x="6984288" y="3393016"/>
            <a:ext cx="0" cy="360000"/>
          </a:xfrm>
          <a:prstGeom prst="straightConnector1">
            <a:avLst/>
          </a:prstGeom>
          <a:ln>
            <a:solidFill>
              <a:srgbClr val="FFC000"/>
            </a:solidFill>
            <a:headEnd type="none" w="med" len="med"/>
            <a:tailEnd type="triangle" w="med" len="med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53" name="Заломљена линија спајања 52"/>
          <p:cNvCxnSpPr>
            <a:stCxn id="7" idx="0"/>
            <a:endCxn id="10" idx="0"/>
          </p:cNvCxnSpPr>
          <p:nvPr/>
        </p:nvCxnSpPr>
        <p:spPr>
          <a:xfrm rot="5400000" flipH="1" flipV="1">
            <a:off x="5832140" y="800708"/>
            <a:ext cx="12700" cy="4536504"/>
          </a:xfrm>
          <a:prstGeom prst="bentConnector3">
            <a:avLst>
              <a:gd name="adj1" fmla="val 4129419"/>
            </a:avLst>
          </a:prstGeom>
          <a:ln>
            <a:headEnd type="none" w="med" len="med"/>
            <a:tailEnd type="triangle" w="med" len="med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26" name="Права линија спајања са стрелицом 46"/>
          <p:cNvCxnSpPr/>
          <p:nvPr/>
        </p:nvCxnSpPr>
        <p:spPr>
          <a:xfrm rot="5400000">
            <a:off x="899568" y="5661272"/>
            <a:ext cx="0" cy="432000"/>
          </a:xfrm>
          <a:prstGeom prst="straightConnector1">
            <a:avLst/>
          </a:prstGeom>
          <a:ln>
            <a:solidFill>
              <a:srgbClr val="FFC000"/>
            </a:solidFill>
            <a:headEnd type="none" w="med" len="med"/>
            <a:tailEnd type="triangle" w="med" len="med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27" name="Права линија спајања са стрелицом 18"/>
          <p:cNvCxnSpPr/>
          <p:nvPr/>
        </p:nvCxnSpPr>
        <p:spPr>
          <a:xfrm flipH="1">
            <a:off x="683568" y="6165304"/>
            <a:ext cx="396000" cy="0"/>
          </a:xfrm>
          <a:prstGeom prst="straightConnector1">
            <a:avLst/>
          </a:prstGeom>
          <a:ln>
            <a:headEnd type="none" w="med" len="med"/>
            <a:tailEnd type="triangle" w="med" len="med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28" name="TextBox 27"/>
          <p:cNvSpPr txBox="1"/>
          <p:nvPr/>
        </p:nvSpPr>
        <p:spPr>
          <a:xfrm>
            <a:off x="1259632" y="5733256"/>
            <a:ext cx="15728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r-Cyrl-CS" dirty="0" smtClean="0"/>
              <a:t>Ток података</a:t>
            </a:r>
            <a:endParaRPr lang="en-US" dirty="0"/>
          </a:p>
        </p:txBody>
      </p:sp>
      <p:sp>
        <p:nvSpPr>
          <p:cNvPr id="29" name="TextBox 28"/>
          <p:cNvSpPr txBox="1"/>
          <p:nvPr/>
        </p:nvSpPr>
        <p:spPr>
          <a:xfrm>
            <a:off x="1259632" y="6021288"/>
            <a:ext cx="186006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r-Cyrl-CS" dirty="0" smtClean="0"/>
              <a:t>Ток инструкција</a:t>
            </a:r>
            <a:endParaRPr lang="en-US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аслов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Cyrl-CS" dirty="0" smtClean="0"/>
              <a:t>Централна (унутрашња) меморија</a:t>
            </a:r>
            <a:endParaRPr lang="en-US" dirty="0"/>
          </a:p>
        </p:txBody>
      </p:sp>
      <p:sp>
        <p:nvSpPr>
          <p:cNvPr id="3" name="Чувар места за садржај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sr-Cyrl-CS" dirty="0" smtClean="0"/>
              <a:t>Садржи податке који се тренутно обрађују</a:t>
            </a:r>
          </a:p>
          <a:p>
            <a:r>
              <a:rPr lang="sr-Cyrl-CS" dirty="0" smtClean="0"/>
              <a:t>Регистри</a:t>
            </a:r>
          </a:p>
          <a:p>
            <a:r>
              <a:rPr lang="sr-Cyrl-CS" dirty="0" smtClean="0"/>
              <a:t>Бит и Бајт</a:t>
            </a:r>
            <a:endParaRPr lang="en-US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аслов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Cyrl-CS" dirty="0" smtClean="0"/>
              <a:t>Аритметичко Логичка јединица (АЛЈ)</a:t>
            </a:r>
            <a:endParaRPr lang="en-US" dirty="0"/>
          </a:p>
        </p:txBody>
      </p:sp>
      <p:sp>
        <p:nvSpPr>
          <p:cNvPr id="3" name="Чувар места за садржај 2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r>
              <a:rPr lang="sr-Cyrl-CS" dirty="0" smtClean="0"/>
              <a:t>Врши</a:t>
            </a:r>
          </a:p>
          <a:p>
            <a:pPr lvl="1"/>
            <a:r>
              <a:rPr lang="sr-Cyrl-CS" dirty="0" smtClean="0"/>
              <a:t>Логичке</a:t>
            </a:r>
          </a:p>
          <a:p>
            <a:pPr lvl="1"/>
            <a:r>
              <a:rPr lang="sr-Cyrl-CS" dirty="0" smtClean="0"/>
              <a:t>Аритметичке</a:t>
            </a:r>
          </a:p>
          <a:p>
            <a:pPr indent="15875">
              <a:buNone/>
            </a:pPr>
            <a:r>
              <a:rPr lang="sr-Cyrl-CS" dirty="0" smtClean="0"/>
              <a:t>операције</a:t>
            </a:r>
            <a:endParaRPr lang="en-US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аслов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Cyrl-CS" dirty="0" smtClean="0"/>
              <a:t>Контролна јединица</a:t>
            </a:r>
            <a:endParaRPr lang="en-US" dirty="0"/>
          </a:p>
        </p:txBody>
      </p:sp>
      <p:sp>
        <p:nvSpPr>
          <p:cNvPr id="3" name="Чувар места за садржај 2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algn="ctr">
              <a:buNone/>
            </a:pPr>
            <a:r>
              <a:rPr lang="sr-Cyrl-CS" dirty="0" smtClean="0"/>
              <a:t>Управља радом рачунара</a:t>
            </a:r>
            <a:endParaRPr lang="en-US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аслов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Cyrl-CS" dirty="0" smtClean="0"/>
              <a:t>Спољна меморија</a:t>
            </a:r>
            <a:endParaRPr lang="en-US" dirty="0"/>
          </a:p>
        </p:txBody>
      </p:sp>
      <p:sp>
        <p:nvSpPr>
          <p:cNvPr id="3" name="Чувар места за садржај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sr-Cyrl-CS" dirty="0" smtClean="0"/>
              <a:t>Чувају податке и послије гашења.</a:t>
            </a:r>
          </a:p>
          <a:p>
            <a:r>
              <a:rPr lang="sr-Cyrl-CS" dirty="0" err="1" smtClean="0"/>
              <a:t>Спољња</a:t>
            </a:r>
            <a:r>
              <a:rPr lang="sr-Cyrl-CS" dirty="0" smtClean="0"/>
              <a:t> </a:t>
            </a:r>
            <a:r>
              <a:rPr lang="sr-Cyrl-CS" dirty="0" err="1" smtClean="0"/>
              <a:t>меорија</a:t>
            </a:r>
            <a:r>
              <a:rPr lang="sr-Cyrl-CS" dirty="0" smtClean="0"/>
              <a:t>:</a:t>
            </a:r>
          </a:p>
          <a:p>
            <a:pPr lvl="1"/>
            <a:r>
              <a:rPr lang="sr-Cyrl-CS" dirty="0" smtClean="0"/>
              <a:t>Чврсти дискови</a:t>
            </a:r>
          </a:p>
          <a:p>
            <a:pPr lvl="1"/>
            <a:r>
              <a:rPr lang="sr-Cyrl-CS" dirty="0" smtClean="0"/>
              <a:t>Компакт дискови</a:t>
            </a:r>
          </a:p>
          <a:p>
            <a:pPr lvl="1"/>
            <a:r>
              <a:rPr lang="sr-Cyrl-CS" dirty="0" smtClean="0"/>
              <a:t>Дискете</a:t>
            </a:r>
          </a:p>
          <a:p>
            <a:pPr lvl="1"/>
            <a:r>
              <a:rPr lang="sr-Cyrl-CS" dirty="0" smtClean="0"/>
              <a:t>Флеш меморије </a:t>
            </a:r>
          </a:p>
          <a:p>
            <a:pPr lvl="1"/>
            <a:r>
              <a:rPr lang="en-US" dirty="0" smtClean="0"/>
              <a:t>SSD</a:t>
            </a:r>
          </a:p>
          <a:p>
            <a:endParaRPr lang="en-US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аслов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Cyrl-CS" dirty="0" smtClean="0"/>
              <a:t>Улазне јединице</a:t>
            </a:r>
            <a:endParaRPr lang="en-US" dirty="0"/>
          </a:p>
        </p:txBody>
      </p:sp>
      <p:sp>
        <p:nvSpPr>
          <p:cNvPr id="3" name="Чувар места за садржај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sr-Cyrl-CS" dirty="0" smtClean="0"/>
              <a:t>Унос улазних података</a:t>
            </a:r>
            <a:endParaRPr lang="en-US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аслов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Cyrl-CS" dirty="0" smtClean="0"/>
              <a:t>Излазне јединице</a:t>
            </a:r>
            <a:endParaRPr lang="en-US" dirty="0"/>
          </a:p>
        </p:txBody>
      </p:sp>
      <p:sp>
        <p:nvSpPr>
          <p:cNvPr id="3" name="Чувар места за садржај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sr-Cyrl-CS" dirty="0" smtClean="0"/>
              <a:t>Представа излазних података или информација</a:t>
            </a:r>
            <a:endParaRPr lang="en-US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аслов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Cyrl-CS" dirty="0" smtClean="0"/>
              <a:t>Физичка структура персоналних рачунара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sr-Cyrl-CS" dirty="0" smtClean="0"/>
              <a:t>Кућиште</a:t>
            </a:r>
          </a:p>
        </p:txBody>
      </p:sp>
      <p:sp>
        <p:nvSpPr>
          <p:cNvPr id="3" name="Чувар места за садржај 2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pPr lvl="1"/>
            <a:r>
              <a:rPr lang="sr-Cyrl-CS" dirty="0" smtClean="0"/>
              <a:t>Матична плоча</a:t>
            </a:r>
          </a:p>
          <a:p>
            <a:pPr lvl="1"/>
            <a:r>
              <a:rPr lang="sr-Cyrl-CS" dirty="0" smtClean="0"/>
              <a:t>Процесор</a:t>
            </a:r>
          </a:p>
          <a:p>
            <a:pPr lvl="1"/>
            <a:r>
              <a:rPr lang="sr-Cyrl-CS" dirty="0" smtClean="0"/>
              <a:t>Напајање</a:t>
            </a:r>
          </a:p>
          <a:p>
            <a:pPr lvl="1"/>
            <a:r>
              <a:rPr lang="sr-Cyrl-CS" dirty="0" smtClean="0"/>
              <a:t>Картице</a:t>
            </a:r>
          </a:p>
          <a:p>
            <a:pPr lvl="1"/>
            <a:r>
              <a:rPr lang="sr-Cyrl-CS" dirty="0" smtClean="0"/>
              <a:t>Унутрашња  меморија</a:t>
            </a:r>
          </a:p>
          <a:p>
            <a:pPr lvl="2"/>
            <a:r>
              <a:rPr lang="sr-Cyrl-CS" dirty="0" smtClean="0"/>
              <a:t>РАМ</a:t>
            </a:r>
          </a:p>
          <a:p>
            <a:pPr lvl="2"/>
            <a:r>
              <a:rPr lang="sr-Cyrl-CS" dirty="0" smtClean="0"/>
              <a:t>Кеш</a:t>
            </a:r>
          </a:p>
          <a:p>
            <a:pPr lvl="1"/>
            <a:r>
              <a:rPr lang="sr-Cyrl-CS" dirty="0" smtClean="0"/>
              <a:t>Спољна меморија</a:t>
            </a:r>
          </a:p>
          <a:p>
            <a:pPr lvl="2"/>
            <a:r>
              <a:rPr lang="sr-Cyrl-CS" dirty="0" smtClean="0"/>
              <a:t>ЦД</a:t>
            </a:r>
          </a:p>
          <a:p>
            <a:pPr lvl="2"/>
            <a:r>
              <a:rPr lang="sr-Cyrl-CS" dirty="0" smtClean="0"/>
              <a:t>ХДД</a:t>
            </a:r>
          </a:p>
          <a:p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733800" y="1535113"/>
            <a:ext cx="4582616" cy="639762"/>
          </a:xfrm>
        </p:spPr>
        <p:txBody>
          <a:bodyPr/>
          <a:lstStyle/>
          <a:p>
            <a:r>
              <a:rPr lang="sr-Cyrl-CS" dirty="0" smtClean="0"/>
              <a:t>Улазне и излазне јединице</a:t>
            </a:r>
            <a:endParaRPr lang="sr-Latn-CS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/>
        <p:txBody>
          <a:bodyPr/>
          <a:lstStyle/>
          <a:p>
            <a:r>
              <a:rPr lang="sr-Cyrl-CS" dirty="0" smtClean="0"/>
              <a:t>Миш</a:t>
            </a:r>
          </a:p>
          <a:p>
            <a:r>
              <a:rPr lang="sr-Cyrl-CS" dirty="0" smtClean="0"/>
              <a:t>Тастатура</a:t>
            </a:r>
          </a:p>
          <a:p>
            <a:r>
              <a:rPr lang="sr-Cyrl-CS" dirty="0" smtClean="0"/>
              <a:t>Екран</a:t>
            </a:r>
          </a:p>
          <a:p>
            <a:r>
              <a:rPr lang="sr-Cyrl-CS" dirty="0" smtClean="0"/>
              <a:t>Камера</a:t>
            </a:r>
          </a:p>
          <a:p>
            <a:r>
              <a:rPr lang="sr-Cyrl-CS" dirty="0" smtClean="0"/>
              <a:t>Слушалице/звучници</a:t>
            </a:r>
          </a:p>
          <a:p>
            <a:r>
              <a:rPr lang="sr-Cyrl-CS" dirty="0" smtClean="0"/>
              <a:t>Итд.</a:t>
            </a:r>
          </a:p>
          <a:p>
            <a:endParaRPr lang="sr-Cyrl-CS" dirty="0" smtClean="0"/>
          </a:p>
          <a:p>
            <a:endParaRPr lang="sr-Latn-C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Content Placeholder 8" descr="HomebuiltPC.jpg"/>
          <p:cNvPicPr>
            <a:picLocks noGrp="1" noChangeAspect="1"/>
          </p:cNvPicPr>
          <p:nvPr>
            <p:ph idx="1"/>
          </p:nvPr>
        </p:nvPicPr>
        <p:blipFill>
          <a:blip r:embed="rId2" cstate="screen"/>
          <a:stretch>
            <a:fillRect/>
          </a:stretch>
        </p:blipFill>
        <p:spPr>
          <a:xfrm>
            <a:off x="-36512" y="0"/>
            <a:ext cx="9329723" cy="6858000"/>
          </a:xfrm>
        </p:spPr>
      </p:pic>
      <p:sp>
        <p:nvSpPr>
          <p:cNvPr id="7" name="Title 6"/>
          <p:cNvSpPr>
            <a:spLocks noGrp="1"/>
          </p:cNvSpPr>
          <p:nvPr>
            <p:ph type="title"/>
          </p:nvPr>
        </p:nvSpPr>
        <p:spPr>
          <a:xfrm>
            <a:off x="0" y="0"/>
            <a:ext cx="6324600" cy="914400"/>
          </a:xfrm>
        </p:spPr>
        <p:txBody>
          <a:bodyPr/>
          <a:lstStyle/>
          <a:p>
            <a:r>
              <a:rPr lang="sr-Cyrl-CS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Унутрашњост кућишта</a:t>
            </a:r>
            <a:endParaRPr lang="sr-Latn-CS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  <p:cxnSp>
        <p:nvCxnSpPr>
          <p:cNvPr id="11" name="Straight Arrow Connector 10"/>
          <p:cNvCxnSpPr/>
          <p:nvPr/>
        </p:nvCxnSpPr>
        <p:spPr>
          <a:xfrm flipH="1">
            <a:off x="2051720" y="1052736"/>
            <a:ext cx="4320480" cy="0"/>
          </a:xfrm>
          <a:prstGeom prst="straightConnector1">
            <a:avLst/>
          </a:prstGeom>
          <a:ln w="76200">
            <a:tailEnd type="arrow"/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cxnSp>
        <p:nvCxnSpPr>
          <p:cNvPr id="16" name="Straight Arrow Connector 15"/>
          <p:cNvCxnSpPr/>
          <p:nvPr/>
        </p:nvCxnSpPr>
        <p:spPr>
          <a:xfrm flipH="1">
            <a:off x="2771800" y="2420888"/>
            <a:ext cx="3600400" cy="504056"/>
          </a:xfrm>
          <a:prstGeom prst="straightConnector1">
            <a:avLst/>
          </a:prstGeom>
          <a:ln w="76200">
            <a:tailEnd type="arrow"/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sp>
        <p:nvSpPr>
          <p:cNvPr id="26" name="TextBox 25"/>
          <p:cNvSpPr txBox="1"/>
          <p:nvPr/>
        </p:nvSpPr>
        <p:spPr>
          <a:xfrm>
            <a:off x="6660232" y="908720"/>
            <a:ext cx="122822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r-Cyrl-CS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Напајање</a:t>
            </a:r>
            <a:endParaRPr lang="sr-Latn-CS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6660232" y="1844824"/>
            <a:ext cx="1446614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r-Cyrl-CS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Процесор</a:t>
            </a:r>
          </a:p>
          <a:p>
            <a:r>
              <a:rPr lang="sr-Cyrl-CS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Хладњак</a:t>
            </a:r>
          </a:p>
          <a:p>
            <a:r>
              <a:rPr lang="sr-Cyrl-CS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Вентилатор</a:t>
            </a:r>
            <a:endParaRPr lang="sr-Latn-CS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  <p:sp>
        <p:nvSpPr>
          <p:cNvPr id="36" name="TextBox 35"/>
          <p:cNvSpPr txBox="1"/>
          <p:nvPr/>
        </p:nvSpPr>
        <p:spPr>
          <a:xfrm>
            <a:off x="1835696" y="6021288"/>
            <a:ext cx="66236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r-Cyrl-CS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ИДЕ</a:t>
            </a:r>
            <a:endParaRPr lang="sr-Latn-CS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26" grpId="0"/>
      <p:bldP spid="27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5536" y="0"/>
            <a:ext cx="6324600" cy="914400"/>
          </a:xfrm>
        </p:spPr>
        <p:txBody>
          <a:bodyPr/>
          <a:lstStyle/>
          <a:p>
            <a:r>
              <a:rPr lang="sr-Cyrl-CS" dirty="0" smtClean="0"/>
              <a:t>Процесор, сокет и хладњак</a:t>
            </a:r>
            <a:endParaRPr lang="sr-Latn-CS" dirty="0"/>
          </a:p>
        </p:txBody>
      </p:sp>
      <p:pic>
        <p:nvPicPr>
          <p:cNvPr id="5" name="Picture 4" descr="mboard.jpg"/>
          <p:cNvPicPr>
            <a:picLocks noChangeAspect="1"/>
          </p:cNvPicPr>
          <p:nvPr/>
        </p:nvPicPr>
        <p:blipFill>
          <a:blip r:embed="rId2" cstate="screen"/>
          <a:stretch>
            <a:fillRect/>
          </a:stretch>
        </p:blipFill>
        <p:spPr>
          <a:xfrm>
            <a:off x="-684584" y="1124744"/>
            <a:ext cx="5783729" cy="3780732"/>
          </a:xfrm>
          <a:prstGeom prst="rect">
            <a:avLst/>
          </a:prstGeom>
        </p:spPr>
      </p:pic>
      <p:pic>
        <p:nvPicPr>
          <p:cNvPr id="4" name="Content Placeholder 3" descr="Processor.jpg"/>
          <p:cNvPicPr>
            <a:picLocks noGrp="1" noChangeAspect="1"/>
          </p:cNvPicPr>
          <p:nvPr>
            <p:ph idx="1"/>
          </p:nvPr>
        </p:nvPicPr>
        <p:blipFill>
          <a:blip r:embed="rId3" cstate="screen"/>
          <a:stretch>
            <a:fillRect/>
          </a:stretch>
        </p:blipFill>
        <p:spPr>
          <a:xfrm>
            <a:off x="4790976" y="836712"/>
            <a:ext cx="4353024" cy="3264768"/>
          </a:xfrm>
        </p:spPr>
      </p:pic>
      <p:pic>
        <p:nvPicPr>
          <p:cNvPr id="6" name="Picture 5" descr="cool.jpg"/>
          <p:cNvPicPr>
            <a:picLocks noChangeAspect="1"/>
          </p:cNvPicPr>
          <p:nvPr/>
        </p:nvPicPr>
        <p:blipFill>
          <a:blip r:embed="rId4" cstate="screen"/>
          <a:stretch>
            <a:fillRect/>
          </a:stretch>
        </p:blipFill>
        <p:spPr>
          <a:xfrm rot="5400000">
            <a:off x="250440" y="3951723"/>
            <a:ext cx="2655837" cy="3156718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5148064" y="4653136"/>
            <a:ext cx="381642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Cyrl-CS" dirty="0" smtClean="0"/>
              <a:t>Брзина: </a:t>
            </a:r>
            <a:r>
              <a:rPr lang="en-US" dirty="0" smtClean="0"/>
              <a:t>Hz</a:t>
            </a:r>
          </a:p>
          <a:p>
            <a:r>
              <a:rPr lang="sr-Cyrl-CS" dirty="0" smtClean="0"/>
              <a:t>Број језгара</a:t>
            </a:r>
          </a:p>
          <a:p>
            <a:r>
              <a:rPr lang="sr-Cyrl-CS" dirty="0" smtClean="0"/>
              <a:t>Кеш меморија</a:t>
            </a:r>
          </a:p>
          <a:p>
            <a:r>
              <a:rPr lang="sr-Cyrl-CS" dirty="0" smtClean="0"/>
              <a:t>Сокет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Content Placeholder 8" descr="HomebuiltPC.jpg"/>
          <p:cNvPicPr>
            <a:picLocks noGrp="1" noChangeAspect="1"/>
          </p:cNvPicPr>
          <p:nvPr>
            <p:ph idx="1"/>
          </p:nvPr>
        </p:nvPicPr>
        <p:blipFill>
          <a:blip r:embed="rId2" cstate="screen"/>
          <a:stretch>
            <a:fillRect/>
          </a:stretch>
        </p:blipFill>
        <p:spPr>
          <a:xfrm>
            <a:off x="-36512" y="0"/>
            <a:ext cx="9329723" cy="6858000"/>
          </a:xfrm>
        </p:spPr>
      </p:pic>
      <p:sp>
        <p:nvSpPr>
          <p:cNvPr id="7" name="Title 6"/>
          <p:cNvSpPr>
            <a:spLocks noGrp="1"/>
          </p:cNvSpPr>
          <p:nvPr>
            <p:ph type="title"/>
          </p:nvPr>
        </p:nvSpPr>
        <p:spPr>
          <a:xfrm>
            <a:off x="0" y="0"/>
            <a:ext cx="6324600" cy="914400"/>
          </a:xfrm>
        </p:spPr>
        <p:txBody>
          <a:bodyPr/>
          <a:lstStyle/>
          <a:p>
            <a:r>
              <a:rPr lang="sr-Cyrl-CS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Унутрашњост кућишта</a:t>
            </a:r>
            <a:endParaRPr lang="sr-Latn-CS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  <p:cxnSp>
        <p:nvCxnSpPr>
          <p:cNvPr id="11" name="Straight Arrow Connector 10"/>
          <p:cNvCxnSpPr/>
          <p:nvPr/>
        </p:nvCxnSpPr>
        <p:spPr>
          <a:xfrm flipH="1">
            <a:off x="2051720" y="1052736"/>
            <a:ext cx="4320480" cy="0"/>
          </a:xfrm>
          <a:prstGeom prst="straightConnector1">
            <a:avLst/>
          </a:prstGeom>
          <a:ln w="76200">
            <a:tailEnd type="arrow"/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cxnSp>
        <p:nvCxnSpPr>
          <p:cNvPr id="16" name="Straight Arrow Connector 15"/>
          <p:cNvCxnSpPr/>
          <p:nvPr/>
        </p:nvCxnSpPr>
        <p:spPr>
          <a:xfrm flipH="1">
            <a:off x="2771800" y="2420888"/>
            <a:ext cx="3600400" cy="504056"/>
          </a:xfrm>
          <a:prstGeom prst="straightConnector1">
            <a:avLst/>
          </a:prstGeom>
          <a:ln w="76200">
            <a:tailEnd type="arrow"/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cxnSp>
        <p:nvCxnSpPr>
          <p:cNvPr id="19" name="Straight Arrow Connector 18"/>
          <p:cNvCxnSpPr/>
          <p:nvPr/>
        </p:nvCxnSpPr>
        <p:spPr>
          <a:xfrm flipH="1">
            <a:off x="3851920" y="3284984"/>
            <a:ext cx="2520280" cy="0"/>
          </a:xfrm>
          <a:prstGeom prst="straightConnector1">
            <a:avLst/>
          </a:prstGeom>
          <a:ln w="76200">
            <a:tailEnd type="arrow"/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sp>
        <p:nvSpPr>
          <p:cNvPr id="26" name="TextBox 25"/>
          <p:cNvSpPr txBox="1"/>
          <p:nvPr/>
        </p:nvSpPr>
        <p:spPr>
          <a:xfrm>
            <a:off x="6660232" y="908720"/>
            <a:ext cx="122822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r-Cyrl-CS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Напајање</a:t>
            </a:r>
            <a:endParaRPr lang="sr-Latn-CS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6660232" y="1844824"/>
            <a:ext cx="1446614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r-Cyrl-CS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Процесор</a:t>
            </a:r>
          </a:p>
          <a:p>
            <a:r>
              <a:rPr lang="sr-Cyrl-CS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Хладњак</a:t>
            </a:r>
          </a:p>
          <a:p>
            <a:r>
              <a:rPr lang="sr-Cyrl-CS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Вентилатор</a:t>
            </a:r>
            <a:endParaRPr lang="sr-Latn-CS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6660232" y="3140968"/>
            <a:ext cx="174336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r-Cyrl-CS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РАМ меморија</a:t>
            </a:r>
            <a:endParaRPr lang="sr-Latn-CS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000"/>
                            </p:stCondLst>
                            <p:childTnLst>
                              <p:par>
                                <p:cTn id="19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1500"/>
                            </p:stCondLst>
                            <p:childTnLst>
                              <p:par>
                                <p:cTn id="28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26" grpId="0"/>
      <p:bldP spid="27" grpId="0"/>
      <p:bldP spid="28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sr-Latn-C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3933056"/>
            <a:ext cx="3086100" cy="2162944"/>
          </a:xfrm>
        </p:spPr>
        <p:txBody>
          <a:bodyPr/>
          <a:lstStyle/>
          <a:p>
            <a:r>
              <a:rPr lang="sr-Cyrl-CS" sz="1600" dirty="0" smtClean="0"/>
              <a:t>Величина меморије у </a:t>
            </a:r>
            <a:r>
              <a:rPr lang="en-US" sz="1600" dirty="0" smtClean="0"/>
              <a:t>B, KB, MB, GB</a:t>
            </a:r>
            <a:endParaRPr lang="en-US" dirty="0"/>
          </a:p>
          <a:p>
            <a:endParaRPr lang="en-US" sz="1600" dirty="0" smtClean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sr-Latn-CS"/>
          </a:p>
        </p:txBody>
      </p:sp>
      <p:pic>
        <p:nvPicPr>
          <p:cNvPr id="5" name="Picture 4" descr="mem2.jpg"/>
          <p:cNvPicPr>
            <a:picLocks noChangeAspect="1"/>
          </p:cNvPicPr>
          <p:nvPr/>
        </p:nvPicPr>
        <p:blipFill>
          <a:blip r:embed="rId2" cstate="screen"/>
          <a:stretch>
            <a:fillRect/>
          </a:stretch>
        </p:blipFill>
        <p:spPr>
          <a:xfrm>
            <a:off x="0" y="0"/>
            <a:ext cx="5112568" cy="3408379"/>
          </a:xfrm>
          <a:prstGeom prst="rect">
            <a:avLst/>
          </a:prstGeom>
        </p:spPr>
      </p:pic>
      <p:pic>
        <p:nvPicPr>
          <p:cNvPr id="6" name="Picture 5" descr="RAMmem.jpg"/>
          <p:cNvPicPr>
            <a:picLocks noChangeAspect="1"/>
          </p:cNvPicPr>
          <p:nvPr/>
        </p:nvPicPr>
        <p:blipFill>
          <a:blip r:embed="rId3" cstate="screen"/>
          <a:srcRect/>
          <a:stretch>
            <a:fillRect/>
          </a:stretch>
        </p:blipFill>
        <p:spPr>
          <a:xfrm>
            <a:off x="4175448" y="2037145"/>
            <a:ext cx="4968552" cy="482085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Content Placeholder 8" descr="HomebuiltPC.jpg"/>
          <p:cNvPicPr>
            <a:picLocks noGrp="1" noChangeAspect="1"/>
          </p:cNvPicPr>
          <p:nvPr>
            <p:ph idx="1"/>
          </p:nvPr>
        </p:nvPicPr>
        <p:blipFill>
          <a:blip r:embed="rId2" cstate="screen"/>
          <a:stretch>
            <a:fillRect/>
          </a:stretch>
        </p:blipFill>
        <p:spPr>
          <a:xfrm>
            <a:off x="-36512" y="0"/>
            <a:ext cx="9329723" cy="6858000"/>
          </a:xfrm>
        </p:spPr>
      </p:pic>
      <p:sp>
        <p:nvSpPr>
          <p:cNvPr id="7" name="Title 6"/>
          <p:cNvSpPr>
            <a:spLocks noGrp="1"/>
          </p:cNvSpPr>
          <p:nvPr>
            <p:ph type="title"/>
          </p:nvPr>
        </p:nvSpPr>
        <p:spPr>
          <a:xfrm>
            <a:off x="0" y="0"/>
            <a:ext cx="6324600" cy="914400"/>
          </a:xfrm>
        </p:spPr>
        <p:txBody>
          <a:bodyPr/>
          <a:lstStyle/>
          <a:p>
            <a:r>
              <a:rPr lang="sr-Cyrl-CS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Унутрашњост кућишта</a:t>
            </a:r>
            <a:endParaRPr lang="sr-Latn-CS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  <p:cxnSp>
        <p:nvCxnSpPr>
          <p:cNvPr id="11" name="Straight Arrow Connector 10"/>
          <p:cNvCxnSpPr/>
          <p:nvPr/>
        </p:nvCxnSpPr>
        <p:spPr>
          <a:xfrm flipH="1">
            <a:off x="2051720" y="1052736"/>
            <a:ext cx="4320480" cy="0"/>
          </a:xfrm>
          <a:prstGeom prst="straightConnector1">
            <a:avLst/>
          </a:prstGeom>
          <a:ln w="76200">
            <a:tailEnd type="arrow"/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cxnSp>
        <p:nvCxnSpPr>
          <p:cNvPr id="16" name="Straight Arrow Connector 15"/>
          <p:cNvCxnSpPr/>
          <p:nvPr/>
        </p:nvCxnSpPr>
        <p:spPr>
          <a:xfrm flipH="1">
            <a:off x="2771800" y="2420888"/>
            <a:ext cx="3600400" cy="504056"/>
          </a:xfrm>
          <a:prstGeom prst="straightConnector1">
            <a:avLst/>
          </a:prstGeom>
          <a:ln w="76200">
            <a:tailEnd type="arrow"/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cxnSp>
        <p:nvCxnSpPr>
          <p:cNvPr id="19" name="Straight Arrow Connector 18"/>
          <p:cNvCxnSpPr/>
          <p:nvPr/>
        </p:nvCxnSpPr>
        <p:spPr>
          <a:xfrm flipH="1">
            <a:off x="3851920" y="3284984"/>
            <a:ext cx="2520280" cy="0"/>
          </a:xfrm>
          <a:prstGeom prst="straightConnector1">
            <a:avLst/>
          </a:prstGeom>
          <a:ln w="76200">
            <a:tailEnd type="arrow"/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sp>
        <p:nvSpPr>
          <p:cNvPr id="26" name="TextBox 25"/>
          <p:cNvSpPr txBox="1"/>
          <p:nvPr/>
        </p:nvSpPr>
        <p:spPr>
          <a:xfrm>
            <a:off x="6660232" y="908720"/>
            <a:ext cx="122822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r-Cyrl-CS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Напајање</a:t>
            </a:r>
            <a:endParaRPr lang="sr-Latn-CS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6660232" y="1844824"/>
            <a:ext cx="1446614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r-Cyrl-CS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Процесор</a:t>
            </a:r>
          </a:p>
          <a:p>
            <a:r>
              <a:rPr lang="sr-Cyrl-CS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Хладњак</a:t>
            </a:r>
          </a:p>
          <a:p>
            <a:r>
              <a:rPr lang="sr-Cyrl-CS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Вентилатор</a:t>
            </a:r>
            <a:endParaRPr lang="sr-Latn-CS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6660232" y="3140968"/>
            <a:ext cx="174336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r-Cyrl-CS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РАМ меморија</a:t>
            </a:r>
            <a:endParaRPr lang="sr-Latn-CS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  <p:cxnSp>
        <p:nvCxnSpPr>
          <p:cNvPr id="30" name="Straight Arrow Connector 29"/>
          <p:cNvCxnSpPr/>
          <p:nvPr/>
        </p:nvCxnSpPr>
        <p:spPr>
          <a:xfrm flipH="1">
            <a:off x="5724128" y="5085184"/>
            <a:ext cx="720080" cy="720080"/>
          </a:xfrm>
          <a:prstGeom prst="straightConnector1">
            <a:avLst/>
          </a:prstGeom>
          <a:ln w="76200">
            <a:tailEnd type="arrow"/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sp>
        <p:nvSpPr>
          <p:cNvPr id="34" name="TextBox 33"/>
          <p:cNvSpPr txBox="1"/>
          <p:nvPr/>
        </p:nvSpPr>
        <p:spPr>
          <a:xfrm>
            <a:off x="6660232" y="4869160"/>
            <a:ext cx="126778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r-Cyrl-CS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Хард диск</a:t>
            </a:r>
            <a:endParaRPr lang="sr-Latn-CS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  <p:cxnSp>
        <p:nvCxnSpPr>
          <p:cNvPr id="35" name="Straight Arrow Connector 34"/>
          <p:cNvCxnSpPr/>
          <p:nvPr/>
        </p:nvCxnSpPr>
        <p:spPr>
          <a:xfrm flipV="1">
            <a:off x="2555776" y="5661248"/>
            <a:ext cx="2016224" cy="576064"/>
          </a:xfrm>
          <a:prstGeom prst="straightConnector1">
            <a:avLst/>
          </a:prstGeom>
          <a:ln w="76200">
            <a:tailEnd type="arrow"/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sp>
        <p:nvSpPr>
          <p:cNvPr id="36" name="TextBox 35"/>
          <p:cNvSpPr txBox="1"/>
          <p:nvPr/>
        </p:nvSpPr>
        <p:spPr>
          <a:xfrm>
            <a:off x="1835696" y="6021288"/>
            <a:ext cx="66236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r-Cyrl-CS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ИДЕ</a:t>
            </a:r>
            <a:endParaRPr lang="sr-Latn-CS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  <p:cxnSp>
        <p:nvCxnSpPr>
          <p:cNvPr id="38" name="Straight Arrow Connector 37"/>
          <p:cNvCxnSpPr/>
          <p:nvPr/>
        </p:nvCxnSpPr>
        <p:spPr>
          <a:xfrm flipH="1">
            <a:off x="5076056" y="6237312"/>
            <a:ext cx="1224136" cy="0"/>
          </a:xfrm>
          <a:prstGeom prst="straightConnector1">
            <a:avLst/>
          </a:prstGeom>
          <a:ln w="76200">
            <a:tailEnd type="arrow"/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sp>
        <p:nvSpPr>
          <p:cNvPr id="39" name="TextBox 38"/>
          <p:cNvSpPr txBox="1"/>
          <p:nvPr/>
        </p:nvSpPr>
        <p:spPr>
          <a:xfrm>
            <a:off x="6300192" y="6093296"/>
            <a:ext cx="76944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r-Cyrl-CS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САТА</a:t>
            </a:r>
            <a:endParaRPr lang="sr-Latn-CS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000"/>
                            </p:stCondLst>
                            <p:childTnLst>
                              <p:par>
                                <p:cTn id="19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1500"/>
                            </p:stCondLst>
                            <p:childTnLst>
                              <p:par>
                                <p:cTn id="28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2000"/>
                            </p:stCondLst>
                            <p:childTnLst>
                              <p:par>
                                <p:cTn id="37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2500"/>
                            </p:stCondLst>
                            <p:childTnLst>
                              <p:par>
                                <p:cTn id="46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0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4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8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26" grpId="0"/>
      <p:bldP spid="27" grpId="0"/>
      <p:bldP spid="28" grpId="0"/>
      <p:bldP spid="34" grpId="0"/>
      <p:bldP spid="36" grpId="0"/>
      <p:bldP spid="39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sr-Latn-CS"/>
          </a:p>
        </p:txBody>
      </p:sp>
      <p:pic>
        <p:nvPicPr>
          <p:cNvPr id="4" name="Content Placeholder 3" descr="HDcase.jpg"/>
          <p:cNvPicPr>
            <a:picLocks noGrp="1" noChangeAspect="1"/>
          </p:cNvPicPr>
          <p:nvPr>
            <p:ph idx="1"/>
          </p:nvPr>
        </p:nvPicPr>
        <p:blipFill>
          <a:blip r:embed="rId2" cstate="screen"/>
          <a:stretch>
            <a:fillRect/>
          </a:stretch>
        </p:blipFill>
        <p:spPr>
          <a:xfrm>
            <a:off x="0" y="0"/>
            <a:ext cx="5292080" cy="3926062"/>
          </a:xfrm>
        </p:spPr>
      </p:pic>
      <p:pic>
        <p:nvPicPr>
          <p:cNvPr id="5" name="Picture 4" descr="HDOpen.jpg"/>
          <p:cNvPicPr>
            <a:picLocks noChangeAspect="1"/>
          </p:cNvPicPr>
          <p:nvPr/>
        </p:nvPicPr>
        <p:blipFill>
          <a:blip r:embed="rId3" cstate="screen"/>
          <a:stretch>
            <a:fillRect/>
          </a:stretch>
        </p:blipFill>
        <p:spPr>
          <a:xfrm>
            <a:off x="4572000" y="2286000"/>
            <a:ext cx="4572000" cy="4572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Content Placeholder 8" descr="HomebuiltPC.jpg"/>
          <p:cNvPicPr>
            <a:picLocks noGrp="1" noChangeAspect="1"/>
          </p:cNvPicPr>
          <p:nvPr>
            <p:ph idx="1"/>
          </p:nvPr>
        </p:nvPicPr>
        <p:blipFill>
          <a:blip r:embed="rId2" cstate="screen"/>
          <a:stretch>
            <a:fillRect/>
          </a:stretch>
        </p:blipFill>
        <p:spPr>
          <a:xfrm>
            <a:off x="-36512" y="0"/>
            <a:ext cx="9329723" cy="6858000"/>
          </a:xfrm>
        </p:spPr>
      </p:pic>
      <p:sp>
        <p:nvSpPr>
          <p:cNvPr id="7" name="Title 6"/>
          <p:cNvSpPr>
            <a:spLocks noGrp="1"/>
          </p:cNvSpPr>
          <p:nvPr>
            <p:ph type="title"/>
          </p:nvPr>
        </p:nvSpPr>
        <p:spPr>
          <a:xfrm>
            <a:off x="0" y="0"/>
            <a:ext cx="6324600" cy="914400"/>
          </a:xfrm>
        </p:spPr>
        <p:txBody>
          <a:bodyPr/>
          <a:lstStyle/>
          <a:p>
            <a:r>
              <a:rPr lang="sr-Cyrl-CS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Унутрашњост кућишта</a:t>
            </a:r>
            <a:endParaRPr lang="sr-Latn-CS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  <p:cxnSp>
        <p:nvCxnSpPr>
          <p:cNvPr id="11" name="Straight Arrow Connector 10"/>
          <p:cNvCxnSpPr/>
          <p:nvPr/>
        </p:nvCxnSpPr>
        <p:spPr>
          <a:xfrm flipH="1">
            <a:off x="2051720" y="1052736"/>
            <a:ext cx="4320480" cy="0"/>
          </a:xfrm>
          <a:prstGeom prst="straightConnector1">
            <a:avLst/>
          </a:prstGeom>
          <a:ln w="76200">
            <a:tailEnd type="arrow"/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cxnSp>
        <p:nvCxnSpPr>
          <p:cNvPr id="16" name="Straight Arrow Connector 15"/>
          <p:cNvCxnSpPr/>
          <p:nvPr/>
        </p:nvCxnSpPr>
        <p:spPr>
          <a:xfrm flipH="1">
            <a:off x="2771800" y="2420888"/>
            <a:ext cx="3600400" cy="504056"/>
          </a:xfrm>
          <a:prstGeom prst="straightConnector1">
            <a:avLst/>
          </a:prstGeom>
          <a:ln w="76200">
            <a:tailEnd type="arrow"/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cxnSp>
        <p:nvCxnSpPr>
          <p:cNvPr id="19" name="Straight Arrow Connector 18"/>
          <p:cNvCxnSpPr/>
          <p:nvPr/>
        </p:nvCxnSpPr>
        <p:spPr>
          <a:xfrm flipH="1">
            <a:off x="3851920" y="3284984"/>
            <a:ext cx="2520280" cy="0"/>
          </a:xfrm>
          <a:prstGeom prst="straightConnector1">
            <a:avLst/>
          </a:prstGeom>
          <a:ln w="76200">
            <a:tailEnd type="arrow"/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sp>
        <p:nvSpPr>
          <p:cNvPr id="26" name="TextBox 25"/>
          <p:cNvSpPr txBox="1"/>
          <p:nvPr/>
        </p:nvSpPr>
        <p:spPr>
          <a:xfrm>
            <a:off x="6660232" y="908720"/>
            <a:ext cx="122822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r-Cyrl-CS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Напајање</a:t>
            </a:r>
            <a:endParaRPr lang="sr-Latn-CS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6660232" y="1844824"/>
            <a:ext cx="1446614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r-Cyrl-CS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Процесор</a:t>
            </a:r>
          </a:p>
          <a:p>
            <a:r>
              <a:rPr lang="sr-Cyrl-CS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Хладњак</a:t>
            </a:r>
          </a:p>
          <a:p>
            <a:r>
              <a:rPr lang="sr-Cyrl-CS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Вентилатор</a:t>
            </a:r>
            <a:endParaRPr lang="sr-Latn-CS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6660232" y="3140968"/>
            <a:ext cx="174336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r-Cyrl-CS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РАМ меморија</a:t>
            </a:r>
            <a:endParaRPr lang="sr-Latn-CS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  <p:cxnSp>
        <p:nvCxnSpPr>
          <p:cNvPr id="29" name="Straight Arrow Connector 28"/>
          <p:cNvCxnSpPr/>
          <p:nvPr/>
        </p:nvCxnSpPr>
        <p:spPr>
          <a:xfrm flipH="1">
            <a:off x="3995936" y="4149080"/>
            <a:ext cx="2448272" cy="720080"/>
          </a:xfrm>
          <a:prstGeom prst="straightConnector1">
            <a:avLst/>
          </a:prstGeom>
          <a:ln w="76200">
            <a:tailEnd type="arrow"/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cxnSp>
        <p:nvCxnSpPr>
          <p:cNvPr id="30" name="Straight Arrow Connector 29"/>
          <p:cNvCxnSpPr/>
          <p:nvPr/>
        </p:nvCxnSpPr>
        <p:spPr>
          <a:xfrm flipH="1">
            <a:off x="5724128" y="5085184"/>
            <a:ext cx="720080" cy="720080"/>
          </a:xfrm>
          <a:prstGeom prst="straightConnector1">
            <a:avLst/>
          </a:prstGeom>
          <a:ln w="76200">
            <a:tailEnd type="arrow"/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sp>
        <p:nvSpPr>
          <p:cNvPr id="33" name="TextBox 32"/>
          <p:cNvSpPr txBox="1"/>
          <p:nvPr/>
        </p:nvSpPr>
        <p:spPr>
          <a:xfrm>
            <a:off x="6516216" y="4005064"/>
            <a:ext cx="214045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r-Cyrl-CS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Графичка картица</a:t>
            </a:r>
            <a:endParaRPr lang="sr-Latn-CS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6660232" y="4869160"/>
            <a:ext cx="126778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r-Cyrl-CS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Хард диск</a:t>
            </a:r>
            <a:endParaRPr lang="sr-Latn-CS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  <p:cxnSp>
        <p:nvCxnSpPr>
          <p:cNvPr id="35" name="Straight Arrow Connector 34"/>
          <p:cNvCxnSpPr/>
          <p:nvPr/>
        </p:nvCxnSpPr>
        <p:spPr>
          <a:xfrm flipV="1">
            <a:off x="2555776" y="5661248"/>
            <a:ext cx="2016224" cy="576064"/>
          </a:xfrm>
          <a:prstGeom prst="straightConnector1">
            <a:avLst/>
          </a:prstGeom>
          <a:ln w="76200">
            <a:tailEnd type="arrow"/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sp>
        <p:nvSpPr>
          <p:cNvPr id="36" name="TextBox 35"/>
          <p:cNvSpPr txBox="1"/>
          <p:nvPr/>
        </p:nvSpPr>
        <p:spPr>
          <a:xfrm>
            <a:off x="1835696" y="6021288"/>
            <a:ext cx="66236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r-Cyrl-CS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ИДЕ</a:t>
            </a:r>
            <a:endParaRPr lang="sr-Latn-CS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  <p:cxnSp>
        <p:nvCxnSpPr>
          <p:cNvPr id="38" name="Straight Arrow Connector 37"/>
          <p:cNvCxnSpPr/>
          <p:nvPr/>
        </p:nvCxnSpPr>
        <p:spPr>
          <a:xfrm flipH="1">
            <a:off x="5076056" y="6237312"/>
            <a:ext cx="1224136" cy="0"/>
          </a:xfrm>
          <a:prstGeom prst="straightConnector1">
            <a:avLst/>
          </a:prstGeom>
          <a:ln w="76200">
            <a:tailEnd type="arrow"/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sp>
        <p:nvSpPr>
          <p:cNvPr id="39" name="TextBox 38"/>
          <p:cNvSpPr txBox="1"/>
          <p:nvPr/>
        </p:nvSpPr>
        <p:spPr>
          <a:xfrm>
            <a:off x="6300192" y="6093296"/>
            <a:ext cx="76944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r-Cyrl-CS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САТА</a:t>
            </a:r>
            <a:endParaRPr lang="sr-Latn-CS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000"/>
                            </p:stCondLst>
                            <p:childTnLst>
                              <p:par>
                                <p:cTn id="19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1500"/>
                            </p:stCondLst>
                            <p:childTnLst>
                              <p:par>
                                <p:cTn id="28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2000"/>
                            </p:stCondLst>
                            <p:childTnLst>
                              <p:par>
                                <p:cTn id="37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2500"/>
                            </p:stCondLst>
                            <p:childTnLst>
                              <p:par>
                                <p:cTn id="46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0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3000"/>
                            </p:stCondLst>
                            <p:childTnLst>
                              <p:par>
                                <p:cTn id="5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5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6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9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0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26" grpId="0"/>
      <p:bldP spid="27" grpId="0"/>
      <p:bldP spid="28" grpId="0"/>
      <p:bldP spid="33" grpId="0"/>
      <p:bldP spid="34" grpId="0"/>
      <p:bldP spid="36" grpId="0"/>
      <p:bldP spid="39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544" y="0"/>
            <a:ext cx="6324600" cy="914400"/>
          </a:xfrm>
        </p:spPr>
        <p:txBody>
          <a:bodyPr/>
          <a:lstStyle/>
          <a:p>
            <a:r>
              <a:rPr lang="sr-Cyrl-CS" dirty="0" smtClean="0"/>
              <a:t>Портови</a:t>
            </a:r>
            <a:endParaRPr lang="sr-Latn-CS" dirty="0"/>
          </a:p>
        </p:txBody>
      </p:sp>
      <p:pic>
        <p:nvPicPr>
          <p:cNvPr id="4" name="Content Placeholder 3" descr="ports02.jpg"/>
          <p:cNvPicPr>
            <a:picLocks noGrp="1" noChangeAspect="1"/>
          </p:cNvPicPr>
          <p:nvPr>
            <p:ph idx="1"/>
          </p:nvPr>
        </p:nvPicPr>
        <p:blipFill>
          <a:blip r:embed="rId2" cstate="screen"/>
          <a:stretch>
            <a:fillRect/>
          </a:stretch>
        </p:blipFill>
        <p:spPr>
          <a:xfrm>
            <a:off x="0" y="836712"/>
            <a:ext cx="5534025" cy="5772150"/>
          </a:xfrm>
        </p:spPr>
      </p:pic>
      <p:pic>
        <p:nvPicPr>
          <p:cNvPr id="5" name="Picture 4" descr="portv.png"/>
          <p:cNvPicPr>
            <a:picLocks noChangeAspect="1"/>
          </p:cNvPicPr>
          <p:nvPr/>
        </p:nvPicPr>
        <p:blipFill>
          <a:blip r:embed="rId3" cstate="screen"/>
          <a:stretch>
            <a:fillRect/>
          </a:stretch>
        </p:blipFill>
        <p:spPr>
          <a:xfrm>
            <a:off x="4857750" y="4667250"/>
            <a:ext cx="4286250" cy="219075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Cyrl-CS" dirty="0" smtClean="0"/>
              <a:t>Врсте меморије</a:t>
            </a:r>
            <a:endParaRPr lang="sr-Latn-C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sr-Latn-CS" dirty="0" smtClean="0"/>
              <a:t>R</a:t>
            </a:r>
            <a:r>
              <a:rPr lang="sr-Cyrl-CS" dirty="0" smtClean="0"/>
              <a:t>АМ</a:t>
            </a:r>
          </a:p>
          <a:p>
            <a:r>
              <a:rPr lang="sr-Latn-CS" dirty="0" smtClean="0"/>
              <a:t>R</a:t>
            </a:r>
            <a:r>
              <a:rPr lang="sr-Cyrl-CS" dirty="0" smtClean="0"/>
              <a:t>ОМ</a:t>
            </a:r>
            <a:endParaRPr lang="sr-Latn-CS" dirty="0" smtClean="0"/>
          </a:p>
          <a:p>
            <a:r>
              <a:rPr lang="sr-Cyrl-CS" dirty="0" smtClean="0"/>
              <a:t>КЕШ</a:t>
            </a:r>
          </a:p>
          <a:p>
            <a:r>
              <a:rPr lang="sr-Cyrl-CS" dirty="0" smtClean="0"/>
              <a:t>Спољње меморије</a:t>
            </a:r>
          </a:p>
          <a:p>
            <a:pPr lvl="1"/>
            <a:r>
              <a:rPr lang="sr-Cyrl-CS" dirty="0" smtClean="0"/>
              <a:t>ЦД/ДВД</a:t>
            </a:r>
          </a:p>
          <a:p>
            <a:pPr lvl="1"/>
            <a:r>
              <a:rPr lang="sr-Cyrl-CS" dirty="0" smtClean="0"/>
              <a:t>Хард диск</a:t>
            </a:r>
          </a:p>
          <a:p>
            <a:pPr lvl="1"/>
            <a:r>
              <a:rPr lang="sr-Cyrl-CS" dirty="0" smtClean="0"/>
              <a:t>Флеш меморије</a:t>
            </a:r>
          </a:p>
          <a:p>
            <a:pPr lvl="1"/>
            <a:r>
              <a:rPr lang="sr-Cyrl-CS" dirty="0" smtClean="0"/>
              <a:t>Итд.</a:t>
            </a:r>
            <a:endParaRPr lang="sr-Latn-C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wacom_cintiq_22hd_touch_11.jpg"/>
          <p:cNvPicPr>
            <a:picLocks noChangeAspect="1"/>
          </p:cNvPicPr>
          <p:nvPr/>
        </p:nvPicPr>
        <p:blipFill>
          <a:blip r:embed="rId2" cstate="screen"/>
          <a:stretch>
            <a:fillRect/>
          </a:stretch>
        </p:blipFill>
        <p:spPr>
          <a:xfrm>
            <a:off x="2160240" y="4239090"/>
            <a:ext cx="3491880" cy="261891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Cyrl-CS" dirty="0" smtClean="0"/>
              <a:t>Улазни и излазни уређаји</a:t>
            </a:r>
            <a:endParaRPr lang="sr-Latn-C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sr-Cyrl-CS" dirty="0" smtClean="0"/>
              <a:t>Миш, куглица, тачпед, оловка</a:t>
            </a:r>
          </a:p>
          <a:p>
            <a:endParaRPr lang="sr-Latn-CS" dirty="0"/>
          </a:p>
        </p:txBody>
      </p:sp>
      <p:pic>
        <p:nvPicPr>
          <p:cNvPr id="4" name="Picture 3" descr="Wireless-trackman-mouse.jpg"/>
          <p:cNvPicPr>
            <a:picLocks noChangeAspect="1"/>
          </p:cNvPicPr>
          <p:nvPr/>
        </p:nvPicPr>
        <p:blipFill>
          <a:blip r:embed="rId3" cstate="screen"/>
          <a:stretch>
            <a:fillRect/>
          </a:stretch>
        </p:blipFill>
        <p:spPr>
          <a:xfrm>
            <a:off x="827584" y="1556792"/>
            <a:ext cx="3203848" cy="2645678"/>
          </a:xfrm>
          <a:prstGeom prst="rect">
            <a:avLst/>
          </a:prstGeom>
        </p:spPr>
      </p:pic>
      <p:pic>
        <p:nvPicPr>
          <p:cNvPr id="5" name="Picture 4" descr="tpad.jpg"/>
          <p:cNvPicPr>
            <a:picLocks noChangeAspect="1"/>
          </p:cNvPicPr>
          <p:nvPr/>
        </p:nvPicPr>
        <p:blipFill>
          <a:blip r:embed="rId4" cstate="screen"/>
          <a:stretch>
            <a:fillRect/>
          </a:stretch>
        </p:blipFill>
        <p:spPr>
          <a:xfrm>
            <a:off x="5652120" y="1988840"/>
            <a:ext cx="3384376" cy="253828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Cyrl-CS" dirty="0" smtClean="0"/>
              <a:t>Веб и дигиталне камере, скенер, звучници и слушалице</a:t>
            </a:r>
            <a:endParaRPr lang="sr-Latn-CS" dirty="0"/>
          </a:p>
        </p:txBody>
      </p:sp>
      <p:pic>
        <p:nvPicPr>
          <p:cNvPr id="4" name="Content Placeholder 3" descr="0288964_l.jpg"/>
          <p:cNvPicPr>
            <a:picLocks noGrp="1" noChangeAspect="1"/>
          </p:cNvPicPr>
          <p:nvPr>
            <p:ph idx="1"/>
          </p:nvPr>
        </p:nvPicPr>
        <p:blipFill>
          <a:blip r:embed="rId2" cstate="screen"/>
          <a:stretch>
            <a:fillRect/>
          </a:stretch>
        </p:blipFill>
        <p:spPr>
          <a:xfrm>
            <a:off x="179512" y="1196752"/>
            <a:ext cx="2160240" cy="2160240"/>
          </a:xfrm>
        </p:spPr>
      </p:pic>
      <p:pic>
        <p:nvPicPr>
          <p:cNvPr id="5" name="Picture 4" descr="nikon_d5100_dslr_888843_g5.jpg"/>
          <p:cNvPicPr>
            <a:picLocks noChangeAspect="1"/>
          </p:cNvPicPr>
          <p:nvPr/>
        </p:nvPicPr>
        <p:blipFill>
          <a:blip r:embed="rId3" cstate="screen"/>
          <a:stretch>
            <a:fillRect/>
          </a:stretch>
        </p:blipFill>
        <p:spPr>
          <a:xfrm>
            <a:off x="2915816" y="1225864"/>
            <a:ext cx="3096344" cy="2059120"/>
          </a:xfrm>
          <a:prstGeom prst="rect">
            <a:avLst/>
          </a:prstGeom>
        </p:spPr>
      </p:pic>
      <p:pic>
        <p:nvPicPr>
          <p:cNvPr id="6" name="Picture 5" descr="Sony-Cyber-shot-DSC-W610-14.1-MP-Digital-Camera-3.jpg"/>
          <p:cNvPicPr>
            <a:picLocks noChangeAspect="1"/>
          </p:cNvPicPr>
          <p:nvPr/>
        </p:nvPicPr>
        <p:blipFill>
          <a:blip r:embed="rId4" cstate="screen"/>
          <a:stretch>
            <a:fillRect/>
          </a:stretch>
        </p:blipFill>
        <p:spPr>
          <a:xfrm>
            <a:off x="6156176" y="1196752"/>
            <a:ext cx="2793844" cy="2016224"/>
          </a:xfrm>
          <a:prstGeom prst="rect">
            <a:avLst/>
          </a:prstGeom>
        </p:spPr>
      </p:pic>
      <p:pic>
        <p:nvPicPr>
          <p:cNvPr id="7" name="Picture 6" descr="71PkxjxC8ML._SL1500_.jpg"/>
          <p:cNvPicPr>
            <a:picLocks noChangeAspect="1"/>
          </p:cNvPicPr>
          <p:nvPr/>
        </p:nvPicPr>
        <p:blipFill>
          <a:blip r:embed="rId5" cstate="screen"/>
          <a:srcRect/>
          <a:stretch>
            <a:fillRect/>
          </a:stretch>
        </p:blipFill>
        <p:spPr>
          <a:xfrm>
            <a:off x="1331640" y="3761656"/>
            <a:ext cx="3240360" cy="3096344"/>
          </a:xfrm>
          <a:prstGeom prst="rect">
            <a:avLst/>
          </a:prstGeom>
        </p:spPr>
      </p:pic>
      <p:pic>
        <p:nvPicPr>
          <p:cNvPr id="8" name="Picture 7" descr="81A5tnK10pL._SL1500_.jpg"/>
          <p:cNvPicPr>
            <a:picLocks noChangeAspect="1"/>
          </p:cNvPicPr>
          <p:nvPr/>
        </p:nvPicPr>
        <p:blipFill>
          <a:blip r:embed="rId6" cstate="screen"/>
          <a:stretch>
            <a:fillRect/>
          </a:stretch>
        </p:blipFill>
        <p:spPr>
          <a:xfrm>
            <a:off x="5004048" y="3717032"/>
            <a:ext cx="3140968" cy="314096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Cyrl-CS" dirty="0" smtClean="0"/>
              <a:t>Играчке периферије</a:t>
            </a:r>
            <a:endParaRPr lang="sr-Latn-CS" dirty="0"/>
          </a:p>
        </p:txBody>
      </p:sp>
      <p:pic>
        <p:nvPicPr>
          <p:cNvPr id="4" name="Content Placeholder 3" descr="915864_BB_00_FB.EPS_1000.jpg"/>
          <p:cNvPicPr>
            <a:picLocks noGrp="1" noChangeAspect="1"/>
          </p:cNvPicPr>
          <p:nvPr>
            <p:ph idx="1"/>
          </p:nvPr>
        </p:nvPicPr>
        <p:blipFill>
          <a:blip r:embed="rId2" cstate="screen"/>
          <a:srcRect/>
          <a:stretch>
            <a:fillRect/>
          </a:stretch>
        </p:blipFill>
        <p:spPr>
          <a:xfrm>
            <a:off x="0" y="836712"/>
            <a:ext cx="2411760" cy="2928566"/>
          </a:xfrm>
        </p:spPr>
      </p:pic>
      <p:pic>
        <p:nvPicPr>
          <p:cNvPr id="5" name="Picture 4" descr="xbox-360-wireless-gamepad-ms-xbox-pad-white-.jpg"/>
          <p:cNvPicPr>
            <a:picLocks noChangeAspect="1"/>
          </p:cNvPicPr>
          <p:nvPr/>
        </p:nvPicPr>
        <p:blipFill>
          <a:blip r:embed="rId3" cstate="screen"/>
          <a:stretch>
            <a:fillRect/>
          </a:stretch>
        </p:blipFill>
        <p:spPr>
          <a:xfrm>
            <a:off x="2424604" y="836711"/>
            <a:ext cx="3011491" cy="2088233"/>
          </a:xfrm>
          <a:prstGeom prst="rect">
            <a:avLst/>
          </a:prstGeom>
        </p:spPr>
      </p:pic>
      <p:pic>
        <p:nvPicPr>
          <p:cNvPr id="6" name="Picture 5" descr="maxresdefault.jpg"/>
          <p:cNvPicPr>
            <a:picLocks noChangeAspect="1"/>
          </p:cNvPicPr>
          <p:nvPr/>
        </p:nvPicPr>
        <p:blipFill>
          <a:blip r:embed="rId4" cstate="screen"/>
          <a:stretch>
            <a:fillRect/>
          </a:stretch>
        </p:blipFill>
        <p:spPr>
          <a:xfrm>
            <a:off x="5436096" y="857250"/>
            <a:ext cx="3707904" cy="2085696"/>
          </a:xfrm>
          <a:prstGeom prst="rect">
            <a:avLst/>
          </a:prstGeom>
        </p:spPr>
      </p:pic>
      <p:pic>
        <p:nvPicPr>
          <p:cNvPr id="7" name="Picture 6" descr="combat-pedals-01.jpg"/>
          <p:cNvPicPr>
            <a:picLocks noChangeAspect="1"/>
          </p:cNvPicPr>
          <p:nvPr/>
        </p:nvPicPr>
        <p:blipFill>
          <a:blip r:embed="rId5" cstate="screen"/>
          <a:stretch>
            <a:fillRect/>
          </a:stretch>
        </p:blipFill>
        <p:spPr>
          <a:xfrm>
            <a:off x="2483768" y="3212976"/>
            <a:ext cx="3750088" cy="2448271"/>
          </a:xfrm>
          <a:prstGeom prst="rect">
            <a:avLst/>
          </a:prstGeom>
        </p:spPr>
      </p:pic>
      <p:pic>
        <p:nvPicPr>
          <p:cNvPr id="8" name="Picture 7" descr="Car-Game-Steering-Wheel-for-PS2-PS3-USB.jpg"/>
          <p:cNvPicPr>
            <a:picLocks noChangeAspect="1"/>
          </p:cNvPicPr>
          <p:nvPr/>
        </p:nvPicPr>
        <p:blipFill>
          <a:blip r:embed="rId6" cstate="screen"/>
          <a:stretch>
            <a:fillRect/>
          </a:stretch>
        </p:blipFill>
        <p:spPr>
          <a:xfrm>
            <a:off x="0" y="4193704"/>
            <a:ext cx="2561710" cy="2664296"/>
          </a:xfrm>
          <a:prstGeom prst="rect">
            <a:avLst/>
          </a:prstGeom>
        </p:spPr>
      </p:pic>
      <p:pic>
        <p:nvPicPr>
          <p:cNvPr id="9" name="Picture 8" descr="maxresdefault (1).jpg"/>
          <p:cNvPicPr>
            <a:picLocks noChangeAspect="1"/>
          </p:cNvPicPr>
          <p:nvPr/>
        </p:nvPicPr>
        <p:blipFill>
          <a:blip r:embed="rId7" cstate="screen"/>
          <a:stretch>
            <a:fillRect/>
          </a:stretch>
        </p:blipFill>
        <p:spPr>
          <a:xfrm>
            <a:off x="5796136" y="4974826"/>
            <a:ext cx="3347864" cy="188317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Cyrl-CS" dirty="0" smtClean="0"/>
              <a:t>Штампачи</a:t>
            </a:r>
            <a:endParaRPr lang="sr-Latn-C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124744"/>
            <a:ext cx="8363272" cy="5328592"/>
          </a:xfrm>
        </p:spPr>
        <p:txBody>
          <a:bodyPr/>
          <a:lstStyle/>
          <a:p>
            <a:r>
              <a:rPr lang="sr-Cyrl-CS" dirty="0" smtClean="0"/>
              <a:t>Матрични</a:t>
            </a:r>
          </a:p>
          <a:p>
            <a:endParaRPr lang="sr-Cyrl-CS" dirty="0" smtClean="0"/>
          </a:p>
          <a:p>
            <a:endParaRPr lang="sr-Cyrl-CS" dirty="0" smtClean="0"/>
          </a:p>
          <a:p>
            <a:endParaRPr lang="sr-Cyrl-CS" dirty="0" smtClean="0"/>
          </a:p>
          <a:p>
            <a:endParaRPr lang="sr-Cyrl-CS" dirty="0" smtClean="0"/>
          </a:p>
          <a:p>
            <a:endParaRPr lang="sr-Cyrl-CS" dirty="0" smtClean="0"/>
          </a:p>
          <a:p>
            <a:r>
              <a:rPr lang="sr-Cyrl-CS" dirty="0" smtClean="0"/>
              <a:t>Са млазницама</a:t>
            </a:r>
          </a:p>
          <a:p>
            <a:r>
              <a:rPr lang="sr-Cyrl-CS" dirty="0" smtClean="0"/>
              <a:t>Ласерски</a:t>
            </a:r>
            <a:endParaRPr lang="sr-Latn-CS" dirty="0"/>
          </a:p>
        </p:txBody>
      </p:sp>
      <p:pic>
        <p:nvPicPr>
          <p:cNvPr id="4" name="Picture 3" descr="matprint.jpg"/>
          <p:cNvPicPr>
            <a:picLocks noChangeAspect="1"/>
          </p:cNvPicPr>
          <p:nvPr/>
        </p:nvPicPr>
        <p:blipFill>
          <a:blip r:embed="rId2" cstate="screen"/>
          <a:srcRect/>
          <a:stretch>
            <a:fillRect/>
          </a:stretch>
        </p:blipFill>
        <p:spPr>
          <a:xfrm>
            <a:off x="2051720" y="1484784"/>
            <a:ext cx="4835906" cy="2088232"/>
          </a:xfrm>
          <a:prstGeom prst="rect">
            <a:avLst/>
          </a:prstGeom>
        </p:spPr>
      </p:pic>
      <p:pic>
        <p:nvPicPr>
          <p:cNvPr id="5" name="Picture 4" descr="9_nadel_druckkopf-star_nl10--hinnerk_ruemenapf_vs01-p50.jpg"/>
          <p:cNvPicPr>
            <a:picLocks noChangeAspect="1"/>
          </p:cNvPicPr>
          <p:nvPr/>
        </p:nvPicPr>
        <p:blipFill>
          <a:blip r:embed="rId3" cstate="screen"/>
          <a:stretch>
            <a:fillRect/>
          </a:stretch>
        </p:blipFill>
        <p:spPr>
          <a:xfrm>
            <a:off x="6845744" y="0"/>
            <a:ext cx="2298256" cy="3516332"/>
          </a:xfrm>
          <a:prstGeom prst="rect">
            <a:avLst/>
          </a:prstGeom>
        </p:spPr>
      </p:pic>
      <p:pic>
        <p:nvPicPr>
          <p:cNvPr id="6" name="Picture 5" descr="1020-plus.jpg"/>
          <p:cNvPicPr>
            <a:picLocks noChangeAspect="1"/>
          </p:cNvPicPr>
          <p:nvPr/>
        </p:nvPicPr>
        <p:blipFill>
          <a:blip r:embed="rId4" cstate="screen"/>
          <a:stretch>
            <a:fillRect/>
          </a:stretch>
        </p:blipFill>
        <p:spPr>
          <a:xfrm>
            <a:off x="2339752" y="4217707"/>
            <a:ext cx="3168352" cy="2640294"/>
          </a:xfrm>
          <a:prstGeom prst="rect">
            <a:avLst/>
          </a:prstGeom>
        </p:spPr>
      </p:pic>
      <p:pic>
        <p:nvPicPr>
          <p:cNvPr id="7" name="Picture 6" descr="Canon_S520_ink_jet_printer_-_opened.jpg"/>
          <p:cNvPicPr>
            <a:picLocks noChangeAspect="1"/>
          </p:cNvPicPr>
          <p:nvPr/>
        </p:nvPicPr>
        <p:blipFill>
          <a:blip r:embed="rId5" cstate="screen"/>
          <a:stretch>
            <a:fillRect/>
          </a:stretch>
        </p:blipFill>
        <p:spPr>
          <a:xfrm>
            <a:off x="5613075" y="3501008"/>
            <a:ext cx="3530925" cy="259228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Cyrl-CS" dirty="0" smtClean="0"/>
              <a:t>Екран/Монитор</a:t>
            </a:r>
            <a:endParaRPr lang="sr-Latn-C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sr-Latn-CS" dirty="0" smtClean="0"/>
              <a:t>CRT (Cathode Ray Tube)</a:t>
            </a:r>
          </a:p>
          <a:p>
            <a:r>
              <a:rPr lang="sr-Latn-CS" dirty="0" smtClean="0"/>
              <a:t>LCD (Liquid Crystal Display)</a:t>
            </a:r>
          </a:p>
          <a:p>
            <a:r>
              <a:rPr lang="sr-Latn-CS" dirty="0" smtClean="0"/>
              <a:t>LED (Light Emitin Diode)</a:t>
            </a:r>
          </a:p>
          <a:p>
            <a:r>
              <a:rPr lang="sr-Latn-CS" dirty="0" smtClean="0"/>
              <a:t>GPD (Gas Plasma Display)</a:t>
            </a:r>
            <a:endParaRPr lang="sr-Latn-CS" dirty="0"/>
          </a:p>
        </p:txBody>
      </p:sp>
      <p:pic>
        <p:nvPicPr>
          <p:cNvPr id="4" name="Picture 3" descr="CRT.jpg"/>
          <p:cNvPicPr>
            <a:picLocks noChangeAspect="1"/>
          </p:cNvPicPr>
          <p:nvPr/>
        </p:nvPicPr>
        <p:blipFill>
          <a:blip r:embed="rId2" cstate="screen"/>
          <a:stretch>
            <a:fillRect/>
          </a:stretch>
        </p:blipFill>
        <p:spPr>
          <a:xfrm>
            <a:off x="5759624" y="0"/>
            <a:ext cx="3384376" cy="2538282"/>
          </a:xfrm>
          <a:prstGeom prst="rect">
            <a:avLst/>
          </a:prstGeom>
        </p:spPr>
      </p:pic>
      <p:pic>
        <p:nvPicPr>
          <p:cNvPr id="5" name="Picture 4" descr="LCD.jpg"/>
          <p:cNvPicPr>
            <a:picLocks noChangeAspect="1"/>
          </p:cNvPicPr>
          <p:nvPr/>
        </p:nvPicPr>
        <p:blipFill>
          <a:blip r:embed="rId3" cstate="screen"/>
          <a:stretch>
            <a:fillRect/>
          </a:stretch>
        </p:blipFill>
        <p:spPr>
          <a:xfrm>
            <a:off x="6020848" y="2492896"/>
            <a:ext cx="3123152" cy="2384952"/>
          </a:xfrm>
          <a:prstGeom prst="rect">
            <a:avLst/>
          </a:prstGeom>
        </p:spPr>
      </p:pic>
      <p:pic>
        <p:nvPicPr>
          <p:cNvPr id="6" name="Picture 5" descr="LED.jpg"/>
          <p:cNvPicPr>
            <a:picLocks noChangeAspect="1"/>
          </p:cNvPicPr>
          <p:nvPr/>
        </p:nvPicPr>
        <p:blipFill>
          <a:blip r:embed="rId4" cstate="screen"/>
          <a:stretch>
            <a:fillRect/>
          </a:stretch>
        </p:blipFill>
        <p:spPr>
          <a:xfrm>
            <a:off x="5868144" y="4869087"/>
            <a:ext cx="3275856" cy="1988913"/>
          </a:xfrm>
          <a:prstGeom prst="rect">
            <a:avLst/>
          </a:prstGeom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Cyrl-CS" dirty="0" smtClean="0"/>
              <a:t>Оперативни систем (ОС)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sr-Cyrl-CS" dirty="0" smtClean="0"/>
              <a:t>Управља ресурсима и пружа услуге</a:t>
            </a:r>
          </a:p>
          <a:p>
            <a:endParaRPr lang="sr-Cyrl-CS" dirty="0" smtClean="0"/>
          </a:p>
          <a:p>
            <a:r>
              <a:rPr lang="sr-Cyrl-CS" dirty="0" smtClean="0"/>
              <a:t>Улога ОС:</a:t>
            </a:r>
          </a:p>
          <a:p>
            <a:pPr lvl="1"/>
            <a:r>
              <a:rPr lang="sr-Cyrl-CS" dirty="0" smtClean="0"/>
              <a:t>Управљање процесима</a:t>
            </a:r>
          </a:p>
          <a:p>
            <a:pPr lvl="1"/>
            <a:r>
              <a:rPr lang="sr-Cyrl-CS" dirty="0" smtClean="0"/>
              <a:t>Управљање меморијом</a:t>
            </a:r>
          </a:p>
          <a:p>
            <a:pPr lvl="1"/>
            <a:r>
              <a:rPr lang="sr-Cyrl-CS" dirty="0" smtClean="0"/>
              <a:t>Управљање фајловима</a:t>
            </a:r>
          </a:p>
          <a:p>
            <a:pPr lvl="1"/>
            <a:r>
              <a:rPr lang="sr-Cyrl-CS" dirty="0" smtClean="0"/>
              <a:t>Фајл систем</a:t>
            </a:r>
          </a:p>
          <a:p>
            <a:pPr lvl="2"/>
            <a:r>
              <a:rPr lang="sr-Cyrl-CS" dirty="0" smtClean="0"/>
              <a:t>Фајлови (назив, екстензија)</a:t>
            </a:r>
          </a:p>
          <a:p>
            <a:pPr lvl="2"/>
            <a:r>
              <a:rPr lang="sr-Cyrl-CS" dirty="0" smtClean="0"/>
              <a:t>Директоријуми</a:t>
            </a:r>
          </a:p>
          <a:p>
            <a:r>
              <a:rPr lang="sr-Cyrl-CS" dirty="0" smtClean="0"/>
              <a:t>Примјери: </a:t>
            </a:r>
          </a:p>
          <a:p>
            <a:pPr lvl="1"/>
            <a:r>
              <a:rPr lang="sr-Cyrl-CS" dirty="0" smtClean="0"/>
              <a:t>Виндоуз 7, Виндоуз 10, </a:t>
            </a:r>
          </a:p>
          <a:p>
            <a:pPr lvl="1"/>
            <a:r>
              <a:rPr lang="sr-Cyrl-CS" dirty="0" smtClean="0"/>
              <a:t>Линукс, Убунту</a:t>
            </a:r>
          </a:p>
          <a:p>
            <a:pPr lvl="1"/>
            <a:r>
              <a:rPr lang="sr-Cyrl-CS" dirty="0" smtClean="0"/>
              <a:t>макОС (</a:t>
            </a:r>
            <a:r>
              <a:rPr lang="en-US" dirty="0" err="1" smtClean="0"/>
              <a:t>macOS</a:t>
            </a:r>
            <a:r>
              <a:rPr lang="en-US" smtClean="0"/>
              <a:t>)</a:t>
            </a:r>
            <a:endParaRPr lang="sr-Cyrl-CS" dirty="0" smtClean="0"/>
          </a:p>
          <a:p>
            <a:pPr lvl="1"/>
            <a:endParaRPr lang="sr-Cyrl-CS" dirty="0" smtClean="0"/>
          </a:p>
          <a:p>
            <a:endParaRPr lang="sr-Cyrl-CS" dirty="0" smtClean="0"/>
          </a:p>
          <a:p>
            <a:endParaRPr lang="en-US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3">
  <a:themeElements>
    <a:clrScheme name="financial_status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Custom 1">
      <a:majorFont>
        <a:latin typeface="Arial Black"/>
        <a:ea typeface=""/>
        <a:cs typeface=""/>
      </a:majorFont>
      <a:minorFont>
        <a:latin typeface="Arial"/>
        <a:ea typeface=""/>
        <a:cs typeface=""/>
      </a:minorFont>
    </a:fontScheme>
    <a:fmtScheme name="Канцеларија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financial_status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financial_status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financial_status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financial_status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financial_status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financial_status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financial_status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financial_status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financial_status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financial_status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financial_status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financial_status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Theme3</Template>
  <TotalTime>411</TotalTime>
  <Words>317</Words>
  <Application>Microsoft Office PowerPoint</Application>
  <PresentationFormat>On-screen Show (4:3)</PresentationFormat>
  <Paragraphs>143</Paragraphs>
  <Slides>26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26</vt:i4>
      </vt:variant>
    </vt:vector>
  </HeadingPairs>
  <TitlesOfParts>
    <vt:vector size="27" baseType="lpstr">
      <vt:lpstr>Theme3</vt:lpstr>
      <vt:lpstr>Рачунарски систем</vt:lpstr>
      <vt:lpstr>Хардвер - Софтвер</vt:lpstr>
      <vt:lpstr>Структура хардвера рачунарског система</vt:lpstr>
      <vt:lpstr>Структура хардвера рачунарског система</vt:lpstr>
      <vt:lpstr>Централна (унутрашња) меморија</vt:lpstr>
      <vt:lpstr>Аритметичко Логичка јединица (АЛЈ)</vt:lpstr>
      <vt:lpstr>Контролна јединица</vt:lpstr>
      <vt:lpstr>Спољна меморија</vt:lpstr>
      <vt:lpstr>Улазне јединице</vt:lpstr>
      <vt:lpstr>Излазне јединице</vt:lpstr>
      <vt:lpstr>Физичка структура персоналних рачунара</vt:lpstr>
      <vt:lpstr>Унутрашњост кућишта</vt:lpstr>
      <vt:lpstr>Процесор, сокет и хладњак</vt:lpstr>
      <vt:lpstr>Унутрашњост кућишта</vt:lpstr>
      <vt:lpstr>Slide 15</vt:lpstr>
      <vt:lpstr>Унутрашњост кућишта</vt:lpstr>
      <vt:lpstr>Slide 17</vt:lpstr>
      <vt:lpstr>Унутрашњост кућишта</vt:lpstr>
      <vt:lpstr>Портови</vt:lpstr>
      <vt:lpstr>Врсте меморије</vt:lpstr>
      <vt:lpstr>Улазни и излазни уређаји</vt:lpstr>
      <vt:lpstr>Веб и дигиталне камере, скенер, звучници и слушалице</vt:lpstr>
      <vt:lpstr>Играчке периферије</vt:lpstr>
      <vt:lpstr>Штампачи</vt:lpstr>
      <vt:lpstr>Екран/Монитор</vt:lpstr>
      <vt:lpstr>Оперативни систем (ОС)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Рачунарски систем</dc:title>
  <dc:creator>blazodj</dc:creator>
  <cp:lastModifiedBy>blazodj</cp:lastModifiedBy>
  <cp:revision>39</cp:revision>
  <dcterms:created xsi:type="dcterms:W3CDTF">2012-09-25T07:06:06Z</dcterms:created>
  <dcterms:modified xsi:type="dcterms:W3CDTF">2017-09-28T10:05:26Z</dcterms:modified>
</cp:coreProperties>
</file>