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76" r:id="rId2"/>
    <p:sldId id="277" r:id="rId3"/>
    <p:sldId id="278" r:id="rId4"/>
    <p:sldId id="279" r:id="rId5"/>
    <p:sldId id="280" r:id="rId6"/>
    <p:sldId id="256" r:id="rId7"/>
    <p:sldId id="257" r:id="rId8"/>
    <p:sldId id="28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-126" y="-1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 cstate="print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3459354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4249219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916604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1920216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15852037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499895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1886751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134497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947240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970128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35980863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4196966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40976433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45271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397631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19944478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630676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print">
            <a:alphaModFix am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1F202-30BC-4038-9738-CD51324F17C6}" type="datetimeFigureOut">
              <a:rPr lang="sr-Cyrl-ME" smtClean="0"/>
              <a:pPr/>
              <a:t>7.9.2021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FA2BD-8579-4588-B245-99FE8D2D772E}" type="slidenum">
              <a:rPr lang="sr-Cyrl-ME" smtClean="0"/>
              <a:pPr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32030443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177B74D-45B8-4E2D-B3A2-F0430D94EA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Електростатика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353B84B-C328-41CC-8C68-EAECDC03FA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r-Cyrl-ME" dirty="0"/>
              <a:t>обнављање</a:t>
            </a:r>
          </a:p>
        </p:txBody>
      </p:sp>
    </p:spTree>
    <p:extLst>
      <p:ext uri="{BB962C8B-B14F-4D97-AF65-F5344CB8AC3E}">
        <p14:creationId xmlns:p14="http://schemas.microsoft.com/office/powerpoint/2010/main" xmlns="" val="128816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Састав атома</a:t>
            </a:r>
            <a:endParaRPr lang="en-US" dirty="0"/>
          </a:p>
        </p:txBody>
      </p:sp>
      <p:pic>
        <p:nvPicPr>
          <p:cNvPr id="4" name="Content Placeholder 3" descr="Stylised_Lithium_Atom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60153" y="2188371"/>
            <a:ext cx="3071696" cy="3469481"/>
          </a:xfrm>
          <a:solidFill>
            <a:schemeClr val="tx1"/>
          </a:solidFill>
        </p:spPr>
      </p:pic>
      <p:cxnSp>
        <p:nvCxnSpPr>
          <p:cNvPr id="8" name="Straight Arrow Connector 7"/>
          <p:cNvCxnSpPr/>
          <p:nvPr/>
        </p:nvCxnSpPr>
        <p:spPr>
          <a:xfrm flipH="1">
            <a:off x="6798078" y="3915054"/>
            <a:ext cx="2430270" cy="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526272" y="3591019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језгро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474042" y="3266982"/>
            <a:ext cx="1458162" cy="43204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986212" y="3104964"/>
            <a:ext cx="79861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dirty="0"/>
              <a:t>протони</a:t>
            </a:r>
            <a:endParaRPr lang="en-US" sz="135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6582054" y="4131078"/>
            <a:ext cx="1404156" cy="162018"/>
          </a:xfrm>
          <a:prstGeom prst="straightConnector1">
            <a:avLst/>
          </a:prstGeom>
          <a:ln w="762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040217" y="4185084"/>
            <a:ext cx="87767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dirty="0"/>
              <a:t>неутрони</a:t>
            </a:r>
            <a:endParaRPr lang="en-US" sz="1350" dirty="0"/>
          </a:p>
        </p:txBody>
      </p:sp>
      <p:sp>
        <p:nvSpPr>
          <p:cNvPr id="20" name="Oval 19"/>
          <p:cNvSpPr/>
          <p:nvPr/>
        </p:nvSpPr>
        <p:spPr>
          <a:xfrm>
            <a:off x="5447928" y="3320988"/>
            <a:ext cx="1350150" cy="1242138"/>
          </a:xfrm>
          <a:prstGeom prst="ellipse">
            <a:avLst/>
          </a:prstGeom>
          <a:noFill/>
          <a:ln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6636060" y="4887162"/>
            <a:ext cx="1350150" cy="108012"/>
          </a:xfrm>
          <a:prstGeom prst="straightConnector1">
            <a:avLst/>
          </a:prstGeom>
          <a:ln w="762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040218" y="4725144"/>
            <a:ext cx="959237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1350" dirty="0"/>
              <a:t>електрони</a:t>
            </a:r>
            <a:endParaRPr lang="en-US" sz="13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8" grpId="0"/>
      <p:bldP spid="20" grpId="0" animBg="1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B553ACDF-255F-46EA-A8A0-F8F9F4278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1412" y="1238866"/>
            <a:ext cx="9905999" cy="5397908"/>
          </a:xfrm>
        </p:spPr>
        <p:txBody>
          <a:bodyPr>
            <a:noAutofit/>
          </a:bodyPr>
          <a:lstStyle/>
          <a:p>
            <a:r>
              <a:rPr lang="sr-Cyrl-ME" sz="2800" dirty="0"/>
              <a:t>Протони</a:t>
            </a:r>
          </a:p>
          <a:p>
            <a:pPr lvl="1"/>
            <a:r>
              <a:rPr lang="sr-Cyrl-ME" sz="2400" dirty="0"/>
              <a:t>У језгру</a:t>
            </a:r>
          </a:p>
          <a:p>
            <a:pPr lvl="1"/>
            <a:r>
              <a:rPr lang="sr-Cyrl-ME" sz="2400" dirty="0"/>
              <a:t>Чврсто везани за атом</a:t>
            </a:r>
          </a:p>
          <a:p>
            <a:pPr lvl="1"/>
            <a:r>
              <a:rPr lang="sr-Cyrl-ME" sz="2400" dirty="0"/>
              <a:t>Позитивно наелектрисани</a:t>
            </a:r>
          </a:p>
          <a:p>
            <a:r>
              <a:rPr lang="sr-Cyrl-ME" sz="2800" dirty="0"/>
              <a:t>Електрони</a:t>
            </a:r>
          </a:p>
          <a:p>
            <a:pPr lvl="1"/>
            <a:r>
              <a:rPr lang="sr-Cyrl-ME" sz="2400" dirty="0"/>
              <a:t>У омотачу</a:t>
            </a:r>
          </a:p>
          <a:p>
            <a:pPr lvl="1"/>
            <a:r>
              <a:rPr lang="sr-Cyrl-ME" sz="2400" dirty="0"/>
              <a:t>Слабије везани за атом</a:t>
            </a:r>
          </a:p>
          <a:p>
            <a:pPr lvl="1"/>
            <a:r>
              <a:rPr lang="sr-Cyrl-ME" sz="2400" dirty="0"/>
              <a:t>Зависно од атома и материјала неки електрони могу бити ВЕОМА слабо везани и лако напуштају атом =&gt; слободни електрони</a:t>
            </a:r>
          </a:p>
          <a:p>
            <a:pPr lvl="1"/>
            <a:r>
              <a:rPr lang="sr-Cyrl-ME" sz="2400" dirty="0"/>
              <a:t>Негативно наелектрисани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696AADBC-D024-40CB-8F9E-5389181F7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362881"/>
            <a:ext cx="9905998" cy="728501"/>
          </a:xfrm>
        </p:spPr>
        <p:txBody>
          <a:bodyPr>
            <a:normAutofit/>
          </a:bodyPr>
          <a:lstStyle/>
          <a:p>
            <a:r>
              <a:rPr lang="sr-Cyrl-ME" dirty="0"/>
              <a:t>Основне наелектрисане честице</a:t>
            </a:r>
          </a:p>
        </p:txBody>
      </p:sp>
    </p:spTree>
    <p:extLst>
      <p:ext uri="{BB962C8B-B14F-4D97-AF65-F5344CB8AC3E}">
        <p14:creationId xmlns:p14="http://schemas.microsoft.com/office/powerpoint/2010/main" xmlns="" val="244928024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xmlns="" id="{DEA4FC99-BADF-4A5B-869F-FC7ADC279D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Дизбаланс између броја протона и електрона.</a:t>
            </a:r>
          </a:p>
          <a:p>
            <a:r>
              <a:rPr lang="sr-Cyrl-ME" dirty="0"/>
              <a:t>Једнак број протона и електрона </a:t>
            </a:r>
            <a:r>
              <a:rPr lang="en-US" dirty="0"/>
              <a:t>=&gt;</a:t>
            </a:r>
            <a:r>
              <a:rPr lang="sr-Cyrl-ME" dirty="0"/>
              <a:t> тијело није наелектрисано.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AF89A291-F062-4BBA-BF0F-1A7790AEA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Наелектрисање</a:t>
            </a:r>
          </a:p>
        </p:txBody>
      </p:sp>
    </p:spTree>
    <p:extLst>
      <p:ext uri="{BB962C8B-B14F-4D97-AF65-F5344CB8AC3E}">
        <p14:creationId xmlns:p14="http://schemas.microsoft.com/office/powerpoint/2010/main" xmlns="" val="2369238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B0D9EAC6-6B3D-4D2A-8114-B26667950E66}"/>
              </a:ext>
            </a:extLst>
          </p:cNvPr>
          <p:cNvSpPr/>
          <p:nvPr/>
        </p:nvSpPr>
        <p:spPr>
          <a:xfrm>
            <a:off x="1473201" y="1828800"/>
            <a:ext cx="9276080" cy="441068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Дејство електричног поља на наелектрисање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199154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314167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291799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544192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659205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23085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7869658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8508460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97860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914726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4248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981200" y="555512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ysClr val="windowText" lastClr="000000"/>
                </a:solidFill>
              </a:rPr>
              <a:t>Е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67608" y="4005064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063553" y="386104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>
            <a:stCxn id="18" idx="4"/>
          </p:cNvCxnSpPr>
          <p:nvPr/>
        </p:nvCxnSpPr>
        <p:spPr>
          <a:xfrm>
            <a:off x="2639616" y="4149080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39616" y="4725144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ysClr val="windowText" lastClr="000000"/>
                </a:solidFill>
              </a:rPr>
              <a:t>F1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3" name="Oval 22"/>
          <p:cNvSpPr/>
          <p:nvPr/>
        </p:nvSpPr>
        <p:spPr>
          <a:xfrm>
            <a:off x="3719736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15680" y="38610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3791744" y="3212976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863752" y="3140968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ysClr val="windowText" lastClr="000000"/>
                </a:solidFill>
              </a:rPr>
              <a:t>F1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8040216" y="3933056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536161" y="3789040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27" idx="4"/>
          </p:cNvCxnSpPr>
          <p:nvPr/>
        </p:nvCxnSpPr>
        <p:spPr>
          <a:xfrm>
            <a:off x="8112224" y="4077072"/>
            <a:ext cx="0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112224" y="5363924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ysClr val="windowText" lastClr="000000"/>
                </a:solidFill>
              </a:rPr>
              <a:t>F1</a:t>
            </a:r>
            <a:endParaRPr lang="en-US" dirty="0">
              <a:solidFill>
                <a:sysClr val="windowText" lastClr="000000"/>
              </a:solidFill>
            </a:endParaRPr>
          </a:p>
        </p:txBody>
      </p:sp>
      <p:sp>
        <p:nvSpPr>
          <p:cNvPr id="31" name="Oval 30"/>
          <p:cNvSpPr/>
          <p:nvPr/>
        </p:nvSpPr>
        <p:spPr>
          <a:xfrm>
            <a:off x="9192344" y="393305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8688288" y="378904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9264352" y="2492896"/>
            <a:ext cx="0" cy="1440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218512" y="2348880"/>
            <a:ext cx="412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solidFill>
                  <a:sysClr val="windowText" lastClr="000000"/>
                </a:solidFill>
              </a:rPr>
              <a:t>F1</a:t>
            </a:r>
            <a:endParaRPr lang="en-US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2" grpId="0"/>
      <p:bldP spid="23" grpId="0" animBg="1"/>
      <p:bldP spid="24" grpId="0"/>
      <p:bldP spid="26" grpId="0"/>
      <p:bldP spid="27" grpId="0" animBg="1"/>
      <p:bldP spid="28" grpId="0"/>
      <p:bldP spid="30" grpId="0"/>
      <p:bldP spid="31" grpId="0" animBg="1"/>
      <p:bldP spid="32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CE59241-7065-4414-945C-9F15AF8DC2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Подјела материјала по електричним својствима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416EFD5-76F2-40B0-A961-017FD6A9A3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517560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3C390DBD-DD84-4B5E-B8F4-15F9C7B09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905998" cy="1066799"/>
          </a:xfrm>
        </p:spPr>
        <p:txBody>
          <a:bodyPr>
            <a:normAutofit fontScale="90000"/>
          </a:bodyPr>
          <a:lstStyle/>
          <a:p>
            <a:r>
              <a:rPr lang="sr-Cyrl-ME" dirty="0"/>
              <a:t>Поређење врста материјала по електричним својствима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FDF2AF3-DAB9-4553-8E0E-D4C296AAC278}"/>
              </a:ext>
            </a:extLst>
          </p:cNvPr>
          <p:cNvSpPr txBox="1"/>
          <p:nvPr/>
        </p:nvSpPr>
        <p:spPr>
          <a:xfrm>
            <a:off x="3032321" y="1566323"/>
            <a:ext cx="1806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sz="2400" dirty="0"/>
              <a:t>проводници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D63DED79-6878-4B64-98B7-71D2C085719B}"/>
              </a:ext>
            </a:extLst>
          </p:cNvPr>
          <p:cNvSpPr txBox="1"/>
          <p:nvPr/>
        </p:nvSpPr>
        <p:spPr>
          <a:xfrm>
            <a:off x="8697457" y="1381656"/>
            <a:ext cx="15467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изолатори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6DD5006-39F0-4A30-8141-D253BC312570}"/>
              </a:ext>
            </a:extLst>
          </p:cNvPr>
          <p:cNvSpPr txBox="1"/>
          <p:nvPr/>
        </p:nvSpPr>
        <p:spPr>
          <a:xfrm>
            <a:off x="8563350" y="1750988"/>
            <a:ext cx="1905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диелектрици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6E62F3B-BA73-40E4-9A63-FCB79281D3A8}"/>
              </a:ext>
            </a:extLst>
          </p:cNvPr>
          <p:cNvSpPr txBox="1"/>
          <p:nvPr/>
        </p:nvSpPr>
        <p:spPr>
          <a:xfrm>
            <a:off x="5521495" y="1566323"/>
            <a:ext cx="2419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полупроводници</a:t>
            </a:r>
            <a:endParaRPr lang="sr-Cyrl-M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F91DB04-0602-4762-B7F8-72BFBC19E6C1}"/>
              </a:ext>
            </a:extLst>
          </p:cNvPr>
          <p:cNvSpPr txBox="1"/>
          <p:nvPr/>
        </p:nvSpPr>
        <p:spPr>
          <a:xfrm>
            <a:off x="648930" y="2841524"/>
            <a:ext cx="17758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Слободна </a:t>
            </a:r>
          </a:p>
          <a:p>
            <a:r>
              <a:rPr lang="sr-Cyrl-ME" dirty="0"/>
              <a:t>наелектрисања: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F314CCC-60FA-468C-A189-88A9FBD43C9E}"/>
              </a:ext>
            </a:extLst>
          </p:cNvPr>
          <p:cNvSpPr txBox="1"/>
          <p:nvPr/>
        </p:nvSpPr>
        <p:spPr>
          <a:xfrm>
            <a:off x="3083649" y="2703024"/>
            <a:ext cx="17036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велики број </a:t>
            </a:r>
          </a:p>
          <a:p>
            <a:pPr algn="ctr"/>
            <a:r>
              <a:rPr lang="sr-Cyrl-ME" dirty="0"/>
              <a:t>слободних</a:t>
            </a:r>
          </a:p>
          <a:p>
            <a:pPr algn="ctr"/>
            <a:r>
              <a:rPr lang="sr-Cyrl-ME" dirty="0"/>
              <a:t>наелектрисања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28DF6DC-5714-4E94-9831-3844CFC10FA2}"/>
              </a:ext>
            </a:extLst>
          </p:cNvPr>
          <p:cNvSpPr txBox="1"/>
          <p:nvPr/>
        </p:nvSpPr>
        <p:spPr>
          <a:xfrm>
            <a:off x="8563350" y="2841524"/>
            <a:ext cx="1909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мали број</a:t>
            </a:r>
          </a:p>
          <a:p>
            <a:pPr algn="ctr"/>
            <a:r>
              <a:rPr lang="sr-Cyrl-ME" dirty="0"/>
              <a:t>готово не постоје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B2730837-7450-4DE2-A923-4FE53A45AECB}"/>
              </a:ext>
            </a:extLst>
          </p:cNvPr>
          <p:cNvSpPr txBox="1"/>
          <p:nvPr/>
        </p:nvSpPr>
        <p:spPr>
          <a:xfrm>
            <a:off x="5659578" y="2703024"/>
            <a:ext cx="21432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постоје али </a:t>
            </a:r>
          </a:p>
          <a:p>
            <a:pPr algn="ctr"/>
            <a:r>
              <a:rPr lang="sr-Cyrl-ME" dirty="0"/>
              <a:t>много мање него у </a:t>
            </a:r>
          </a:p>
          <a:p>
            <a:pPr algn="ctr"/>
            <a:r>
              <a:rPr lang="sr-Cyrl-ME" dirty="0"/>
              <a:t>проводницима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BEFF66A-60D9-4650-8D44-335BB232AEF5}"/>
              </a:ext>
            </a:extLst>
          </p:cNvPr>
          <p:cNvSpPr txBox="1"/>
          <p:nvPr/>
        </p:nvSpPr>
        <p:spPr>
          <a:xfrm>
            <a:off x="648930" y="4232786"/>
            <a:ext cx="1313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Електрична</a:t>
            </a:r>
          </a:p>
          <a:p>
            <a:r>
              <a:rPr lang="sr-Cyrl-ME" dirty="0"/>
              <a:t>струја: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2325560-DB32-4A86-9110-0D2E34C3B6EA}"/>
              </a:ext>
            </a:extLst>
          </p:cNvPr>
          <p:cNvSpPr txBox="1"/>
          <p:nvPr/>
        </p:nvSpPr>
        <p:spPr>
          <a:xfrm>
            <a:off x="2963456" y="4232786"/>
            <a:ext cx="19440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одлично проводе</a:t>
            </a:r>
          </a:p>
          <a:p>
            <a:pPr algn="ctr"/>
            <a:r>
              <a:rPr lang="sr-Cyrl-ME" dirty="0"/>
              <a:t>електричну струју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9A0094A-0A4A-427B-8435-F0CFCA85AFCB}"/>
              </a:ext>
            </a:extLst>
          </p:cNvPr>
          <p:cNvSpPr txBox="1"/>
          <p:nvPr/>
        </p:nvSpPr>
        <p:spPr>
          <a:xfrm>
            <a:off x="5618127" y="4232786"/>
            <a:ext cx="22261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проводе са</a:t>
            </a:r>
          </a:p>
          <a:p>
            <a:pPr algn="ctr"/>
            <a:r>
              <a:rPr lang="sr-Cyrl-ME" dirty="0"/>
              <a:t>великом отпорности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383A2FF-D8E4-4E5E-A995-EDEF3D111D4C}"/>
              </a:ext>
            </a:extLst>
          </p:cNvPr>
          <p:cNvSpPr txBox="1"/>
          <p:nvPr/>
        </p:nvSpPr>
        <p:spPr>
          <a:xfrm>
            <a:off x="8826627" y="4371285"/>
            <a:ext cx="13831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ME" dirty="0"/>
              <a:t>не проводе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066A5A1C-CF67-4069-8593-E36BE4803CE1}"/>
              </a:ext>
            </a:extLst>
          </p:cNvPr>
          <p:cNvGrpSpPr/>
          <p:nvPr/>
        </p:nvGrpSpPr>
        <p:grpSpPr>
          <a:xfrm>
            <a:off x="2738285" y="1251155"/>
            <a:ext cx="5555226" cy="4355690"/>
            <a:chOff x="2738285" y="1251155"/>
            <a:chExt cx="5555226" cy="435569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xmlns="" id="{6EA6D81F-F561-4A2A-B535-1DC2A4F286C1}"/>
                </a:ext>
              </a:extLst>
            </p:cNvPr>
            <p:cNvGrpSpPr/>
            <p:nvPr/>
          </p:nvGrpSpPr>
          <p:grpSpPr>
            <a:xfrm>
              <a:off x="5260259" y="1251155"/>
              <a:ext cx="3033252" cy="4355690"/>
              <a:chOff x="5260259" y="1251155"/>
              <a:chExt cx="3033252" cy="4355690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xmlns="" id="{447966E1-08DB-476C-BDE4-DE64BBFB0F8A}"/>
                  </a:ext>
                </a:extLst>
              </p:cNvPr>
              <p:cNvCxnSpPr/>
              <p:nvPr/>
            </p:nvCxnSpPr>
            <p:spPr>
              <a:xfrm>
                <a:off x="5260259" y="1251155"/>
                <a:ext cx="0" cy="435569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xmlns="" id="{15C57D32-2311-4A1D-9E50-29FB4D5F0C06}"/>
                  </a:ext>
                </a:extLst>
              </p:cNvPr>
              <p:cNvCxnSpPr/>
              <p:nvPr/>
            </p:nvCxnSpPr>
            <p:spPr>
              <a:xfrm>
                <a:off x="8293511" y="1251155"/>
                <a:ext cx="0" cy="435569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xmlns="" id="{22A90361-3B46-4649-8EF0-B94420F84DA8}"/>
                </a:ext>
              </a:extLst>
            </p:cNvPr>
            <p:cNvCxnSpPr>
              <a:cxnSpLocks/>
            </p:cNvCxnSpPr>
            <p:nvPr/>
          </p:nvCxnSpPr>
          <p:spPr>
            <a:xfrm>
              <a:off x="2738285" y="1251155"/>
              <a:ext cx="0" cy="435569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135861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  <p:bldP spid="12" grpId="0"/>
      <p:bldP spid="13" grpId="0"/>
      <p:bldP spid="15" grpId="0"/>
      <p:bldP spid="17" grpId="0"/>
      <p:bldP spid="19" grpId="0"/>
      <p:bldP spid="20" grpId="0"/>
      <p:bldP spid="22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C72F46-1C31-4F2B-96C4-70AA549BD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480866"/>
            <a:ext cx="9905998" cy="748166"/>
          </a:xfrm>
        </p:spPr>
        <p:txBody>
          <a:bodyPr/>
          <a:lstStyle/>
          <a:p>
            <a:r>
              <a:rPr lang="sr-Cyrl-ME" dirty="0"/>
              <a:t>Примјери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2093E40E-4C16-4425-BC23-AC81F741ECCF}"/>
              </a:ext>
            </a:extLst>
          </p:cNvPr>
          <p:cNvSpPr txBox="1"/>
          <p:nvPr/>
        </p:nvSpPr>
        <p:spPr>
          <a:xfrm>
            <a:off x="1524000" y="1300674"/>
            <a:ext cx="192495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Проводници: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Злато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Бронза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Сребро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Бакар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Жива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Месинг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Челик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слана вода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бетон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итд.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0A53352-51CF-4534-B941-ED84ADA59557}"/>
              </a:ext>
            </a:extLst>
          </p:cNvPr>
          <p:cNvSpPr txBox="1"/>
          <p:nvPr/>
        </p:nvSpPr>
        <p:spPr>
          <a:xfrm>
            <a:off x="7300452" y="1303491"/>
            <a:ext cx="3634072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Изолатори: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Гума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Стакло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Уље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Ваздух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Суво дрво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Керамика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чиста дестилована вода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Пластика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Суви папир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0B18F5A-9118-472F-AC0D-F40397878DF8}"/>
              </a:ext>
            </a:extLst>
          </p:cNvPr>
          <p:cNvSpPr txBox="1"/>
          <p:nvPr/>
        </p:nvSpPr>
        <p:spPr>
          <a:xfrm>
            <a:off x="4365523" y="1300674"/>
            <a:ext cx="251716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sz="2400" dirty="0"/>
              <a:t>Полупроводници: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Силицијум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r-Cyrl-ME" sz="2400" dirty="0"/>
              <a:t>Германијум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D1EB65E6-5BA2-4A0C-8DD7-8FD14D588EA1}"/>
              </a:ext>
            </a:extLst>
          </p:cNvPr>
          <p:cNvSpPr txBox="1"/>
          <p:nvPr/>
        </p:nvSpPr>
        <p:spPr>
          <a:xfrm>
            <a:off x="1533832" y="5593151"/>
            <a:ext cx="93013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ME" dirty="0"/>
              <a:t>доста других материјала веома слабо проводи струју и могло би се сматрати изолаторима и полупроводницима али ефекат изолације није довољно велики па се за то не користе.</a:t>
            </a:r>
          </a:p>
        </p:txBody>
      </p:sp>
    </p:spTree>
    <p:extLst>
      <p:ext uri="{BB962C8B-B14F-4D97-AF65-F5344CB8AC3E}">
        <p14:creationId xmlns:p14="http://schemas.microsoft.com/office/powerpoint/2010/main" xmlns="" val="227507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100</TotalTime>
  <Words>193</Words>
  <Application>Microsoft Office PowerPoint</Application>
  <PresentationFormat>Custom</PresentationFormat>
  <Paragraphs>79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Circuit</vt:lpstr>
      <vt:lpstr>Електростатика</vt:lpstr>
      <vt:lpstr>Састав атома</vt:lpstr>
      <vt:lpstr>Основне наелектрисане честице</vt:lpstr>
      <vt:lpstr>Наелектрисање</vt:lpstr>
      <vt:lpstr>Дејство електричног поља на наелектрисање</vt:lpstr>
      <vt:lpstr>Подјела материјала по електричним својствима</vt:lpstr>
      <vt:lpstr>Поређење врста материјала по електричним својствима</vt:lpstr>
      <vt:lpstr>Примјери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Електростатика</dc:title>
  <dc:creator>Блажо Ђуровић</dc:creator>
  <cp:lastModifiedBy>blazodj</cp:lastModifiedBy>
  <cp:revision>13</cp:revision>
  <dcterms:created xsi:type="dcterms:W3CDTF">2020-10-04T19:03:21Z</dcterms:created>
  <dcterms:modified xsi:type="dcterms:W3CDTF">2021-09-07T06:17:43Z</dcterms:modified>
</cp:coreProperties>
</file>