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8" r:id="rId3"/>
    <p:sldId id="265" r:id="rId4"/>
    <p:sldId id="259" r:id="rId5"/>
    <p:sldId id="268" r:id="rId6"/>
    <p:sldId id="266" r:id="rId7"/>
    <p:sldId id="261" r:id="rId8"/>
    <p:sldId id="260" r:id="rId9"/>
    <p:sldId id="262" r:id="rId10"/>
    <p:sldId id="264" r:id="rId11"/>
    <p:sldId id="267" r:id="rId12"/>
    <p:sldId id="263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147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868D2-096D-4A9F-8DAE-BA7D5E9E7490}" type="datetimeFigureOut">
              <a:rPr lang="en-US" smtClean="0"/>
              <a:pPr/>
              <a:t>9/15/2021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200C3-1BD5-4AE3-B160-B045B3A1BC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868D2-096D-4A9F-8DAE-BA7D5E9E7490}" type="datetimeFigureOut">
              <a:rPr lang="en-US" smtClean="0"/>
              <a:pPr/>
              <a:t>9/15/2021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200C3-1BD5-4AE3-B160-B045B3A1BC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868D2-096D-4A9F-8DAE-BA7D5E9E7490}" type="datetimeFigureOut">
              <a:rPr lang="en-US" smtClean="0"/>
              <a:pPr/>
              <a:t>9/15/2021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200C3-1BD5-4AE3-B160-B045B3A1BC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868D2-096D-4A9F-8DAE-BA7D5E9E7490}" type="datetimeFigureOut">
              <a:rPr lang="en-US" smtClean="0"/>
              <a:pPr/>
              <a:t>9/15/2021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200C3-1BD5-4AE3-B160-B045B3A1BC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868D2-096D-4A9F-8DAE-BA7D5E9E7490}" type="datetimeFigureOut">
              <a:rPr lang="en-US" smtClean="0"/>
              <a:pPr/>
              <a:t>9/15/2021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200C3-1BD5-4AE3-B160-B045B3A1BC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868D2-096D-4A9F-8DAE-BA7D5E9E7490}" type="datetimeFigureOut">
              <a:rPr lang="en-US" smtClean="0"/>
              <a:pPr/>
              <a:t>9/15/2021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200C3-1BD5-4AE3-B160-B045B3A1BC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868D2-096D-4A9F-8DAE-BA7D5E9E7490}" type="datetimeFigureOut">
              <a:rPr lang="en-US" smtClean="0"/>
              <a:pPr/>
              <a:t>9/15/2021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200C3-1BD5-4AE3-B160-B045B3A1BC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868D2-096D-4A9F-8DAE-BA7D5E9E7490}" type="datetimeFigureOut">
              <a:rPr lang="en-US" smtClean="0"/>
              <a:pPr/>
              <a:t>9/15/2021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200C3-1BD5-4AE3-B160-B045B3A1BC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B60868D2-096D-4A9F-8DAE-BA7D5E9E7490}" type="datetimeFigureOut">
              <a:rPr lang="en-US" smtClean="0"/>
              <a:pPr/>
              <a:t>9/15/2021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787200C3-1BD5-4AE3-B160-B045B3A1BC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868D2-096D-4A9F-8DAE-BA7D5E9E7490}" type="datetimeFigureOut">
              <a:rPr lang="en-US" smtClean="0"/>
              <a:pPr/>
              <a:t>9/15/2021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200C3-1BD5-4AE3-B160-B045B3A1BC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868D2-096D-4A9F-8DAE-BA7D5E9E7490}" type="datetimeFigureOut">
              <a:rPr lang="en-US" smtClean="0"/>
              <a:pPr/>
              <a:t>9/15/2021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200C3-1BD5-4AE3-B160-B045B3A1BC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B60868D2-096D-4A9F-8DAE-BA7D5E9E7490}" type="datetimeFigureOut">
              <a:rPr lang="en-US" smtClean="0"/>
              <a:pPr/>
              <a:t>9/15/2021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787200C3-1BD5-4AE3-B160-B045B3A1BC1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3" Type="http://schemas.openxmlformats.org/officeDocument/2006/relationships/image" Target="../media/image2.wmf"/><Relationship Id="rId7" Type="http://schemas.openxmlformats.org/officeDocument/2006/relationships/oleObject" Target="../embeddings/oleObject3.bin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png"/><Relationship Id="rId9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phet.colorado.edu/sims/html/charges-and-fields/latest/charges-and-fields_sr.html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CS" dirty="0"/>
              <a:t>Кулонова сила и електрично поље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Кулонова/Електрична сила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2123728" y="2204864"/>
            <a:ext cx="936104" cy="936104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sz="2400" dirty="0"/>
              <a:t>+Q</a:t>
            </a:r>
            <a:r>
              <a:rPr lang="sr-Latn-ME" sz="2400" baseline="-25000" dirty="0"/>
              <a:t>1</a:t>
            </a:r>
            <a:endParaRPr lang="en-US" sz="2400" baseline="-25000" dirty="0"/>
          </a:p>
        </p:txBody>
      </p:sp>
      <p:sp>
        <p:nvSpPr>
          <p:cNvPr id="6" name="Oval 5"/>
          <p:cNvSpPr/>
          <p:nvPr/>
        </p:nvSpPr>
        <p:spPr>
          <a:xfrm>
            <a:off x="4788024" y="2204864"/>
            <a:ext cx="936104" cy="936104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tlCol="0" anchor="ctr"/>
          <a:lstStyle/>
          <a:p>
            <a:pPr algn="ctr"/>
            <a:r>
              <a:rPr lang="sr-Latn-ME" sz="2400" dirty="0"/>
              <a:t>+Q</a:t>
            </a:r>
            <a:r>
              <a:rPr lang="sr-Latn-ME" sz="2400" baseline="-25000" dirty="0"/>
              <a:t>2</a:t>
            </a:r>
            <a:endParaRPr lang="en-US" sz="2400" baseline="-25000" dirty="0"/>
          </a:p>
        </p:txBody>
      </p:sp>
      <p:sp>
        <p:nvSpPr>
          <p:cNvPr id="7" name="Oval 6"/>
          <p:cNvSpPr/>
          <p:nvPr/>
        </p:nvSpPr>
        <p:spPr>
          <a:xfrm>
            <a:off x="2123728" y="4221088"/>
            <a:ext cx="936104" cy="936104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sz="2400" dirty="0"/>
              <a:t>+Q</a:t>
            </a:r>
            <a:r>
              <a:rPr lang="sr-Latn-ME" sz="2400" baseline="-25000" dirty="0"/>
              <a:t>1</a:t>
            </a:r>
            <a:endParaRPr lang="en-US" sz="2400" baseline="-25000" dirty="0"/>
          </a:p>
        </p:txBody>
      </p:sp>
      <p:sp>
        <p:nvSpPr>
          <p:cNvPr id="8" name="Oval 7"/>
          <p:cNvSpPr/>
          <p:nvPr/>
        </p:nvSpPr>
        <p:spPr>
          <a:xfrm>
            <a:off x="4788024" y="4221088"/>
            <a:ext cx="936104" cy="936104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tlCol="0" anchor="ctr"/>
          <a:lstStyle/>
          <a:p>
            <a:pPr algn="ctr"/>
            <a:r>
              <a:rPr lang="sr-Latn-ME" sz="2400" dirty="0"/>
              <a:t>-Q</a:t>
            </a:r>
            <a:r>
              <a:rPr lang="sr-Latn-ME" sz="2400" baseline="-25000" dirty="0"/>
              <a:t>2</a:t>
            </a:r>
            <a:endParaRPr lang="en-US" sz="2400" baseline="-25000" dirty="0"/>
          </a:p>
        </p:txBody>
      </p:sp>
      <p:sp>
        <p:nvSpPr>
          <p:cNvPr id="9" name="Rectangle 8"/>
          <p:cNvSpPr/>
          <p:nvPr/>
        </p:nvSpPr>
        <p:spPr>
          <a:xfrm>
            <a:off x="6660232" y="5013176"/>
            <a:ext cx="2483768" cy="184482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8321018" y="5841280"/>
            <a:ext cx="108000" cy="108000"/>
          </a:xfrm>
          <a:prstGeom prst="ellipse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212994" y="5929535"/>
            <a:ext cx="3914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sz="1400" b="1" dirty="0">
                <a:latin typeface="Arial" pitchFamily="34" charset="0"/>
                <a:cs typeface="Arial" pitchFamily="34" charset="0"/>
              </a:rPr>
              <a:t>Q</a:t>
            </a:r>
            <a:r>
              <a:rPr lang="sr-Cyrl-ME" sz="1400" b="1" baseline="-25000" dirty="0">
                <a:latin typeface="Arial" pitchFamily="34" charset="0"/>
                <a:cs typeface="Arial" pitchFamily="34" charset="0"/>
              </a:rPr>
              <a:t>2</a:t>
            </a:r>
            <a:endParaRPr lang="en-US" sz="1400" b="1" baseline="-25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772834" y="5085184"/>
            <a:ext cx="1479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Алтернатива</a:t>
            </a:r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7168890" y="5841280"/>
            <a:ext cx="108000" cy="108000"/>
          </a:xfrm>
          <a:prstGeom prst="ellipse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7060866" y="5929535"/>
            <a:ext cx="3914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sz="1400" b="1" dirty="0">
                <a:latin typeface="Arial" pitchFamily="34" charset="0"/>
                <a:cs typeface="Arial" pitchFamily="34" charset="0"/>
              </a:rPr>
              <a:t>Q</a:t>
            </a:r>
            <a:r>
              <a:rPr lang="sr-Latn-ME" sz="1400" b="1" baseline="-25000" dirty="0">
                <a:latin typeface="Arial" pitchFamily="34" charset="0"/>
                <a:cs typeface="Arial" pitchFamily="34" charset="0"/>
              </a:rPr>
              <a:t>1</a:t>
            </a:r>
            <a:endParaRPr lang="en-US" sz="1400" b="1" baseline="-25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020272" y="6381328"/>
            <a:ext cx="1701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>
                <a:latin typeface="Arial" pitchFamily="34" charset="0"/>
                <a:cs typeface="Arial" pitchFamily="34" charset="0"/>
              </a:rPr>
              <a:t>Q</a:t>
            </a:r>
            <a:r>
              <a:rPr lang="sr-Latn-ME" baseline="-25000" dirty="0">
                <a:latin typeface="Arial" pitchFamily="34" charset="0"/>
                <a:cs typeface="Arial" pitchFamily="34" charset="0"/>
              </a:rPr>
              <a:t>1</a:t>
            </a:r>
            <a:r>
              <a:rPr lang="sr-Latn-ME" dirty="0">
                <a:latin typeface="Arial" pitchFamily="34" charset="0"/>
                <a:cs typeface="Arial" pitchFamily="34" charset="0"/>
              </a:rPr>
              <a:t>&gt;0C, Q</a:t>
            </a:r>
            <a:r>
              <a:rPr lang="sr-Latn-ME" baseline="-25000" dirty="0">
                <a:latin typeface="Arial" pitchFamily="34" charset="0"/>
                <a:cs typeface="Arial" pitchFamily="34" charset="0"/>
              </a:rPr>
              <a:t>2</a:t>
            </a:r>
            <a:r>
              <a:rPr lang="sr-Latn-ME" dirty="0">
                <a:latin typeface="Arial" pitchFamily="34" charset="0"/>
                <a:cs typeface="Arial" pitchFamily="34" charset="0"/>
              </a:rPr>
              <a:t>&lt;0C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8" name="Straight Arrow Connector 17"/>
          <p:cNvCxnSpPr>
            <a:stCxn id="14" idx="6"/>
          </p:cNvCxnSpPr>
          <p:nvPr/>
        </p:nvCxnSpPr>
        <p:spPr>
          <a:xfrm flipV="1">
            <a:off x="7276890" y="5877272"/>
            <a:ext cx="463462" cy="18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10" idx="2"/>
          </p:cNvCxnSpPr>
          <p:nvPr/>
        </p:nvCxnSpPr>
        <p:spPr>
          <a:xfrm flipH="1" flipV="1">
            <a:off x="7812360" y="5877272"/>
            <a:ext cx="508658" cy="18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380312" y="5600273"/>
            <a:ext cx="3946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sz="1200" dirty="0">
                <a:latin typeface="Arial" pitchFamily="34" charset="0"/>
                <a:cs typeface="Arial" pitchFamily="34" charset="0"/>
              </a:rPr>
              <a:t>F</a:t>
            </a:r>
            <a:r>
              <a:rPr lang="sr-Latn-ME" sz="1200" baseline="-25000" dirty="0">
                <a:latin typeface="Arial" pitchFamily="34" charset="0"/>
                <a:cs typeface="Arial" pitchFamily="34" charset="0"/>
              </a:rPr>
              <a:t>21</a:t>
            </a:r>
            <a:endParaRPr lang="en-US" sz="1200" baseline="-25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812360" y="5589240"/>
            <a:ext cx="3946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sz="1200" dirty="0">
                <a:latin typeface="Arial" pitchFamily="34" charset="0"/>
                <a:cs typeface="Arial" pitchFamily="34" charset="0"/>
              </a:rPr>
              <a:t>F</a:t>
            </a:r>
            <a:r>
              <a:rPr lang="sr-Latn-ME" sz="1200" baseline="-25000" dirty="0">
                <a:latin typeface="Arial" pitchFamily="34" charset="0"/>
                <a:cs typeface="Arial" pitchFamily="34" charset="0"/>
              </a:rPr>
              <a:t>12</a:t>
            </a:r>
            <a:endParaRPr lang="en-US" sz="1200" baseline="-250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7" name="Straight Arrow Connector 26"/>
          <p:cNvCxnSpPr>
            <a:stCxn id="4" idx="2"/>
          </p:cNvCxnSpPr>
          <p:nvPr/>
        </p:nvCxnSpPr>
        <p:spPr>
          <a:xfrm flipH="1">
            <a:off x="971600" y="2672916"/>
            <a:ext cx="1152128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6" idx="6"/>
          </p:cNvCxnSpPr>
          <p:nvPr/>
        </p:nvCxnSpPr>
        <p:spPr>
          <a:xfrm flipV="1">
            <a:off x="5724128" y="2636912"/>
            <a:ext cx="1224136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187624" y="2204864"/>
            <a:ext cx="5309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sz="2000" dirty="0">
                <a:latin typeface="Arial" pitchFamily="34" charset="0"/>
                <a:cs typeface="Arial" pitchFamily="34" charset="0"/>
              </a:rPr>
              <a:t>F</a:t>
            </a:r>
            <a:r>
              <a:rPr lang="sr-Latn-ME" sz="2000" baseline="-25000" dirty="0">
                <a:latin typeface="Arial" pitchFamily="34" charset="0"/>
                <a:cs typeface="Arial" pitchFamily="34" charset="0"/>
              </a:rPr>
              <a:t>21</a:t>
            </a:r>
            <a:endParaRPr lang="en-US" sz="2000" baseline="-25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444208" y="2204864"/>
            <a:ext cx="5309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sz="2000" dirty="0">
                <a:latin typeface="Arial" pitchFamily="34" charset="0"/>
                <a:cs typeface="Arial" pitchFamily="34" charset="0"/>
              </a:rPr>
              <a:t>F</a:t>
            </a:r>
            <a:r>
              <a:rPr lang="sr-Latn-ME" sz="2000" baseline="-25000" dirty="0">
                <a:latin typeface="Arial" pitchFamily="34" charset="0"/>
                <a:cs typeface="Arial" pitchFamily="34" charset="0"/>
              </a:rPr>
              <a:t>12</a:t>
            </a:r>
            <a:endParaRPr lang="en-US" sz="2000" baseline="-250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4" name="Straight Arrow Connector 33"/>
          <p:cNvCxnSpPr/>
          <p:nvPr/>
        </p:nvCxnSpPr>
        <p:spPr>
          <a:xfrm>
            <a:off x="3059832" y="4725144"/>
            <a:ext cx="720000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H="1" flipV="1">
            <a:off x="4067944" y="4725144"/>
            <a:ext cx="720000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3248997" y="4293096"/>
            <a:ext cx="5309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sz="2000" dirty="0">
                <a:latin typeface="Arial" pitchFamily="34" charset="0"/>
                <a:cs typeface="Arial" pitchFamily="34" charset="0"/>
              </a:rPr>
              <a:t>F</a:t>
            </a:r>
            <a:r>
              <a:rPr lang="sr-Latn-ME" sz="2000" baseline="-25000" dirty="0">
                <a:latin typeface="Arial" pitchFamily="34" charset="0"/>
                <a:cs typeface="Arial" pitchFamily="34" charset="0"/>
              </a:rPr>
              <a:t>21</a:t>
            </a:r>
            <a:endParaRPr lang="en-US" sz="2000" baseline="-25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139952" y="4293096"/>
            <a:ext cx="5309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sz="2000" dirty="0">
                <a:latin typeface="Arial" pitchFamily="34" charset="0"/>
                <a:cs typeface="Arial" pitchFamily="34" charset="0"/>
              </a:rPr>
              <a:t>F</a:t>
            </a:r>
            <a:r>
              <a:rPr lang="sr-Latn-ME" sz="2000" baseline="-25000" dirty="0">
                <a:latin typeface="Arial" pitchFamily="34" charset="0"/>
                <a:cs typeface="Arial" pitchFamily="34" charset="0"/>
              </a:rPr>
              <a:t>12</a:t>
            </a:r>
            <a:endParaRPr lang="en-US" sz="2000" baseline="-25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4" grpId="0" animBg="1"/>
      <p:bldP spid="15" grpId="0"/>
      <p:bldP spid="16" grpId="0"/>
      <p:bldP spid="22" grpId="0"/>
      <p:bldP spid="23" grpId="0"/>
      <p:bldP spid="31" grpId="0"/>
      <p:bldP spid="32" grpId="0"/>
      <p:bldP spid="36" grpId="0"/>
      <p:bldP spid="3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4D3CD9-8775-429A-A1EA-ACE6E28B6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ME" dirty="0"/>
              <a:t>Кулонова/Електрична сила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2B5442-1A71-4196-85E7-4BE6B0795F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ME" dirty="0"/>
              <a:t>Кулонова сила је сила која се јавља између два наелектрисана тијела.</a:t>
            </a:r>
          </a:p>
          <a:p>
            <a:r>
              <a:rPr lang="sr-Cyrl-ME" dirty="0"/>
              <a:t>Кулонова </a:t>
            </a:r>
            <a:r>
              <a:rPr lang="ru-RU" dirty="0"/>
              <a:t>сила дијелује тако да узрокује одбијање у случају два наелектрисања </a:t>
            </a:r>
            <a:r>
              <a:rPr lang="ru-RU" b="1" dirty="0"/>
              <a:t>истог</a:t>
            </a:r>
            <a:r>
              <a:rPr lang="sr-Cyrl-ME" b="1" dirty="0"/>
              <a:t> знака</a:t>
            </a:r>
            <a:r>
              <a:rPr lang="ru-RU" b="1" dirty="0"/>
              <a:t> </a:t>
            </a:r>
            <a:r>
              <a:rPr lang="ru-RU" dirty="0"/>
              <a:t>а привлачење када су наелектрисања </a:t>
            </a:r>
            <a:r>
              <a:rPr lang="ru-RU" b="1" dirty="0"/>
              <a:t>обрнутих знакова</a:t>
            </a:r>
            <a:r>
              <a:rPr lang="ru-RU" dirty="0"/>
              <a:t>.</a:t>
            </a:r>
            <a:endParaRPr lang="sr-Cyrl-ME" dirty="0"/>
          </a:p>
        </p:txBody>
      </p:sp>
    </p:spTree>
    <p:extLst>
      <p:ext uri="{BB962C8B-B14F-4D97-AF65-F5344CB8AC3E}">
        <p14:creationId xmlns:p14="http://schemas.microsoft.com/office/powerpoint/2010/main" val="35254520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Кулонова сила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907602871"/>
              </p:ext>
            </p:extLst>
          </p:nvPr>
        </p:nvGraphicFramePr>
        <p:xfrm>
          <a:off x="5956555" y="1427397"/>
          <a:ext cx="2320925" cy="127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6154400" imgH="8839200" progId="Equation.DSMT4">
                  <p:embed/>
                </p:oleObj>
              </mc:Choice>
              <mc:Fallback>
                <p:oleObj name="Equation" r:id="rId2" imgW="16154400" imgH="8839200" progId="Equation.DSMT4">
                  <p:embed/>
                  <p:pic>
                    <p:nvPicPr>
                      <p:cNvPr id="0" name="Picture 5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56555" y="1427397"/>
                        <a:ext cx="2320925" cy="127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58104D73-20E9-493F-ABB2-2B1904554BFC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437606" y="1679425"/>
                <a:ext cx="4815168" cy="4623816"/>
              </a:xfrm>
            </p:spPr>
            <p:txBody>
              <a:bodyPr>
                <a:normAutofit fontScale="92500" lnSpcReduction="10000"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sr-Latn-ME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r-Latn-ME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sr-Latn-ME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sr-Latn-ME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r-Latn-M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r-Latn-ME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sr-Latn-ME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sr-Latn-ME" dirty="0"/>
                  <a:t> - </a:t>
                </a:r>
                <a:r>
                  <a:rPr lang="sr-Cyrl-ME" dirty="0"/>
                  <a:t>наелектрисање тијела</a:t>
                </a:r>
              </a:p>
              <a:p>
                <a14:m>
                  <m:oMath xmlns:m="http://schemas.openxmlformats.org/officeDocument/2006/math">
                    <m:r>
                      <a:rPr lang="sr-Latn-ME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sr-Latn-ME" dirty="0"/>
                  <a:t> – </a:t>
                </a:r>
                <a:r>
                  <a:rPr lang="sr-Cyrl-ME" dirty="0"/>
                  <a:t>растојање између наелектрисања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r-Cyrl-ME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/>
                  <a:t> - </a:t>
                </a:r>
                <a:r>
                  <a:rPr lang="sr-Cyrl-ME" dirty="0"/>
                  <a:t>диелектрична константа за вакум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r-Cyrl-ME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sr-Latn-M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en-US" dirty="0"/>
                  <a:t> - </a:t>
                </a:r>
                <a:r>
                  <a:rPr lang="sr-Cyrl-ME" dirty="0"/>
                  <a:t>релативна диелектрична константа за средину</a:t>
                </a:r>
              </a:p>
              <a:p>
                <a:r>
                  <a:rPr lang="sr-Cyrl-ME" dirty="0"/>
                  <a:t>Релативна диелектрична константа представља утицај средине у којој се наелектрисања налазе.</a:t>
                </a:r>
              </a:p>
            </p:txBody>
          </p:sp>
        </mc:Choice>
        <mc:Fallback xmlns="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58104D73-20E9-493F-ABB2-2B1904554BF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437606" y="1679425"/>
                <a:ext cx="4815168" cy="4623816"/>
              </a:xfrm>
              <a:blipFill>
                <a:blip r:embed="rId4"/>
                <a:stretch>
                  <a:fillRect t="-922" r="-3418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4550339"/>
              </p:ext>
            </p:extLst>
          </p:nvPr>
        </p:nvGraphicFramePr>
        <p:xfrm>
          <a:off x="6015815" y="2629531"/>
          <a:ext cx="2202408" cy="13553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5849600" imgH="9753600" progId="Equation.DSMT4">
                  <p:embed/>
                </p:oleObj>
              </mc:Choice>
              <mc:Fallback>
                <p:oleObj name="Equation" r:id="rId5" imgW="15849600" imgH="9753600" progId="Equation.DSMT4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5815" y="2629531"/>
                        <a:ext cx="2202408" cy="135532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4163896"/>
              </p:ext>
            </p:extLst>
          </p:nvPr>
        </p:nvGraphicFramePr>
        <p:xfrm>
          <a:off x="5697943" y="3991333"/>
          <a:ext cx="3028171" cy="4679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33528000" imgH="5181600" progId="Equation.DSMT4">
                  <p:embed/>
                </p:oleObj>
              </mc:Choice>
              <mc:Fallback>
                <p:oleObj name="Equation" r:id="rId7" imgW="33528000" imgH="5181600" progId="Equation.DSMT4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97943" y="3991333"/>
                        <a:ext cx="3028171" cy="4679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30C41AD0-245D-442A-B81F-CE1A4429D64A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312031" y="4797152"/>
            <a:ext cx="3609975" cy="14192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92A0C82-67C0-4D7E-B3E0-08970E27D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/>
              <a:t>Кулонова сила</a:t>
            </a:r>
            <a:endParaRPr lang="sr-Cyrl-ME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7B4B4A2-9847-46DA-8173-E5B8EDF409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35" y="1815798"/>
            <a:ext cx="8983329" cy="5029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0365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88AD0CA-91E7-4F04-ACEB-2DEC3CD14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Јачина Кулонове силе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98B6DBF-9198-4F4D-9A25-FBD2C7F6D3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ME" dirty="0"/>
              <a:t>Кулонова сила расте са наелектрисањем тијела.</a:t>
            </a:r>
          </a:p>
          <a:p>
            <a:r>
              <a:rPr lang="sr-Cyrl-ME" dirty="0"/>
              <a:t>Кулонова сила опада са квадратом </a:t>
            </a:r>
            <a:r>
              <a:rPr lang="sr-Cyrl-ME"/>
              <a:t>пораста раздаљине </a:t>
            </a:r>
            <a:r>
              <a:rPr lang="sr-Cyrl-ME" dirty="0"/>
              <a:t>између тијела.</a:t>
            </a:r>
          </a:p>
        </p:txBody>
      </p:sp>
    </p:spTree>
    <p:extLst>
      <p:ext uri="{BB962C8B-B14F-4D97-AF65-F5344CB8AC3E}">
        <p14:creationId xmlns:p14="http://schemas.microsoft.com/office/powerpoint/2010/main" val="3217398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Суперпозиција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2699792" y="4941168"/>
            <a:ext cx="360000" cy="360040"/>
          </a:xfrm>
          <a:prstGeom prst="ellipse">
            <a:avLst/>
          </a:prstGeom>
          <a:solidFill>
            <a:srgbClr val="FF0000"/>
          </a:solidFill>
          <a:ln w="28575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CS" dirty="0"/>
              <a:t>-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5220072" y="4869160"/>
            <a:ext cx="360000" cy="360040"/>
          </a:xfrm>
          <a:prstGeom prst="ellipse">
            <a:avLst/>
          </a:prstGeom>
          <a:solidFill>
            <a:srgbClr val="0070C0"/>
          </a:solidFill>
          <a:ln w="28575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CS" dirty="0"/>
              <a:t>+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3851920" y="3140968"/>
            <a:ext cx="360000" cy="360040"/>
          </a:xfrm>
          <a:prstGeom prst="ellipse">
            <a:avLst/>
          </a:prstGeom>
          <a:solidFill>
            <a:srgbClr val="0070C0"/>
          </a:solidFill>
          <a:ln w="28575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CS" dirty="0"/>
              <a:t>+</a:t>
            </a:r>
            <a:endParaRPr lang="en-US" dirty="0"/>
          </a:p>
        </p:txBody>
      </p:sp>
      <p:cxnSp>
        <p:nvCxnSpPr>
          <p:cNvPr id="8" name="Straight Arrow Connector 7"/>
          <p:cNvCxnSpPr>
            <a:stCxn id="6" idx="3"/>
          </p:cNvCxnSpPr>
          <p:nvPr/>
        </p:nvCxnSpPr>
        <p:spPr>
          <a:xfrm flipH="1">
            <a:off x="3491880" y="3448281"/>
            <a:ext cx="412761" cy="62879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6" idx="1"/>
          </p:cNvCxnSpPr>
          <p:nvPr/>
        </p:nvCxnSpPr>
        <p:spPr>
          <a:xfrm flipH="1" flipV="1">
            <a:off x="3347864" y="2492896"/>
            <a:ext cx="556777" cy="70079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 flipV="1">
            <a:off x="2843808" y="3284984"/>
            <a:ext cx="628786" cy="772808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2843808" y="2564904"/>
            <a:ext cx="484770" cy="72008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6" idx="2"/>
          </p:cNvCxnSpPr>
          <p:nvPr/>
        </p:nvCxnSpPr>
        <p:spPr>
          <a:xfrm flipH="1" flipV="1">
            <a:off x="2843808" y="3284984"/>
            <a:ext cx="1008112" cy="3600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139952" y="2852936"/>
            <a:ext cx="433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dirty="0"/>
              <a:t>Q</a:t>
            </a:r>
            <a:r>
              <a:rPr lang="sr-Latn-CS" baseline="-25000" dirty="0"/>
              <a:t>3</a:t>
            </a:r>
            <a:endParaRPr lang="en-US" baseline="-25000" dirty="0"/>
          </a:p>
        </p:txBody>
      </p:sp>
      <p:sp>
        <p:nvSpPr>
          <p:cNvPr id="18" name="TextBox 17"/>
          <p:cNvSpPr txBox="1"/>
          <p:nvPr/>
        </p:nvSpPr>
        <p:spPr>
          <a:xfrm>
            <a:off x="2915816" y="5301208"/>
            <a:ext cx="500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dirty="0"/>
              <a:t>-Q</a:t>
            </a:r>
            <a:r>
              <a:rPr lang="sr-Latn-CS" baseline="-25000" dirty="0"/>
              <a:t>1</a:t>
            </a:r>
            <a:endParaRPr lang="en-US" baseline="-25000" dirty="0"/>
          </a:p>
        </p:txBody>
      </p:sp>
      <p:sp>
        <p:nvSpPr>
          <p:cNvPr id="19" name="TextBox 18"/>
          <p:cNvSpPr txBox="1"/>
          <p:nvPr/>
        </p:nvSpPr>
        <p:spPr>
          <a:xfrm>
            <a:off x="5436096" y="5229200"/>
            <a:ext cx="433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dirty="0"/>
              <a:t>Q</a:t>
            </a:r>
            <a:r>
              <a:rPr lang="sr-Latn-CS" baseline="-25000" dirty="0"/>
              <a:t>2</a:t>
            </a:r>
            <a:endParaRPr lang="en-US" baseline="-25000" dirty="0"/>
          </a:p>
        </p:txBody>
      </p:sp>
      <p:sp>
        <p:nvSpPr>
          <p:cNvPr id="20" name="TextBox 19"/>
          <p:cNvSpPr txBox="1"/>
          <p:nvPr/>
        </p:nvSpPr>
        <p:spPr>
          <a:xfrm>
            <a:off x="3419872" y="2348880"/>
            <a:ext cx="446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dirty="0"/>
              <a:t>F</a:t>
            </a:r>
            <a:r>
              <a:rPr lang="sr-Latn-CS" baseline="-25000" dirty="0"/>
              <a:t>23</a:t>
            </a:r>
            <a:endParaRPr lang="en-US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3563888" y="3789040"/>
            <a:ext cx="43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dirty="0"/>
              <a:t>F</a:t>
            </a:r>
            <a:r>
              <a:rPr lang="sr-Latn-CS" baseline="-25000" dirty="0"/>
              <a:t>13</a:t>
            </a:r>
            <a:endParaRPr lang="en-US" baseline="-25000" dirty="0"/>
          </a:p>
        </p:txBody>
      </p:sp>
      <p:sp>
        <p:nvSpPr>
          <p:cNvPr id="22" name="TextBox 21"/>
          <p:cNvSpPr txBox="1"/>
          <p:nvPr/>
        </p:nvSpPr>
        <p:spPr>
          <a:xfrm>
            <a:off x="3059832" y="328498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dirty="0"/>
              <a:t>F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611560" y="3140968"/>
            <a:ext cx="2095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dirty="0"/>
              <a:t>Резултантна сила &gt;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Електрично поље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3958065"/>
          </a:xfrm>
        </p:spPr>
        <p:txBody>
          <a:bodyPr>
            <a:normAutofit fontScale="92500" lnSpcReduction="10000"/>
          </a:bodyPr>
          <a:lstStyle/>
          <a:p>
            <a:r>
              <a:rPr lang="sr-Cyrl-ME" dirty="0"/>
              <a:t>Електрично поље је појава која се јавља око сваког наелектрисања.</a:t>
            </a:r>
          </a:p>
          <a:p>
            <a:r>
              <a:rPr lang="sr-Cyrl-ME" dirty="0"/>
              <a:t>Електрично поље дејствује Кулоновом силом на свако страно наелектрисање у њему.</a:t>
            </a:r>
          </a:p>
          <a:p>
            <a:r>
              <a:rPr lang="sr-Cyrl-ME" dirty="0"/>
              <a:t>Електрично поље има правац и смјер Кулонове силе која би дјеловала на позитивно наелектрисање.</a:t>
            </a:r>
          </a:p>
          <a:p>
            <a:r>
              <a:rPr lang="sr-Cyrl-ME" dirty="0"/>
              <a:t>Ознака: </a:t>
            </a:r>
            <a:r>
              <a:rPr lang="sr-Cyrl-ME" b="1" dirty="0"/>
              <a:t>Е</a:t>
            </a:r>
          </a:p>
          <a:p>
            <a:r>
              <a:rPr lang="sr-Cyrl-ME" dirty="0"/>
              <a:t>Јединица: </a:t>
            </a:r>
            <a:r>
              <a:rPr lang="en-US" b="1" dirty="0"/>
              <a:t>N/C</a:t>
            </a:r>
            <a:r>
              <a:rPr lang="en-US" dirty="0"/>
              <a:t> </a:t>
            </a:r>
            <a:r>
              <a:rPr lang="sr-Cyrl-ME" dirty="0"/>
              <a:t>или </a:t>
            </a:r>
            <a:r>
              <a:rPr lang="en-US" b="1" dirty="0"/>
              <a:t>V/m</a:t>
            </a:r>
            <a:endParaRPr lang="sr-Cyrl-ME" b="1" dirty="0"/>
          </a:p>
          <a:p>
            <a:endParaRPr lang="sr-Cyrl-M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4AF2D5A-3B1A-4291-BFD0-D439EF074092}"/>
                  </a:ext>
                </a:extLst>
              </p:cNvPr>
              <p:cNvSpPr txBox="1"/>
              <p:nvPr/>
            </p:nvSpPr>
            <p:spPr>
              <a:xfrm>
                <a:off x="6588224" y="5214684"/>
                <a:ext cx="1791521" cy="10371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sr-Cyrl-ME" sz="36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sr-Latn-ME" sz="3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acc>
                      <m:r>
                        <a:rPr lang="sr-Cyrl-ME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sr-Latn-ME" sz="3600" b="0" i="1" smtClean="0">
                          <a:latin typeface="Cambria Math" panose="02040503050406030204" pitchFamily="18" charset="0"/>
                        </a:rPr>
                        <m:t>𝑘</m:t>
                      </m:r>
                      <m:f>
                        <m:fPr>
                          <m:ctrlPr>
                            <a:rPr lang="sr-Latn-ME" sz="3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r-Latn-ME" sz="36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num>
                        <m:den>
                          <m:sSup>
                            <m:sSupPr>
                              <m:ctrlP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sr-Latn-ME" sz="36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sr-Cyrl-ME" sz="36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4AF2D5A-3B1A-4291-BFD0-D439EF0740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8224" y="5214684"/>
                <a:ext cx="1791521" cy="103714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ME" dirty="0"/>
              <a:t>Линије електричног поља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r-Cyrl-CS" dirty="0"/>
              <a:t>За негативно наелектрисање</a:t>
            </a:r>
            <a:endParaRPr lang="en-US" dirty="0"/>
          </a:p>
        </p:txBody>
      </p:sp>
      <p:pic>
        <p:nvPicPr>
          <p:cNvPr id="4" name="Content Placeholder 3" descr="elektricno-polje-3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 r="49820"/>
          <a:stretch>
            <a:fillRect/>
          </a:stretch>
        </p:blipFill>
        <p:spPr>
          <a:xfrm>
            <a:off x="971600" y="3140968"/>
            <a:ext cx="2884914" cy="2747890"/>
          </a:xfrm>
        </p:spPr>
      </p:pic>
      <p:sp>
        <p:nvSpPr>
          <p:cNvPr id="10" name="Text Placeholder 9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r-Cyrl-CS" dirty="0"/>
              <a:t>За позитивно наелектрисање</a:t>
            </a:r>
            <a:endParaRPr lang="en-US" dirty="0"/>
          </a:p>
        </p:txBody>
      </p:sp>
      <p:pic>
        <p:nvPicPr>
          <p:cNvPr id="12" name="Content Placeholder 11" descr="elektricno-polje-3.jpg"/>
          <p:cNvPicPr>
            <a:picLocks noGrp="1" noChangeAspect="1"/>
          </p:cNvPicPr>
          <p:nvPr>
            <p:ph sz="quarter" idx="4"/>
          </p:nvPr>
        </p:nvPicPr>
        <p:blipFill>
          <a:blip r:embed="rId2" cstate="print"/>
          <a:srcRect l="49842"/>
          <a:stretch>
            <a:fillRect/>
          </a:stretch>
        </p:blipFill>
        <p:spPr>
          <a:xfrm>
            <a:off x="5220072" y="2924944"/>
            <a:ext cx="3028136" cy="2885579"/>
          </a:xfrm>
        </p:spPr>
      </p:pic>
      <p:cxnSp>
        <p:nvCxnSpPr>
          <p:cNvPr id="6" name="Straight Connector 5"/>
          <p:cNvCxnSpPr/>
          <p:nvPr/>
        </p:nvCxnSpPr>
        <p:spPr>
          <a:xfrm>
            <a:off x="4283968" y="1556792"/>
            <a:ext cx="70994" cy="504056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ME" dirty="0"/>
              <a:t>Дејство електричног поља на наелектрисање</a:t>
            </a:r>
            <a:endParaRPr lang="en-US" dirty="0"/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467544" y="1916832"/>
            <a:ext cx="0" cy="42484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1617672" y="1916832"/>
            <a:ext cx="0" cy="42484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2767799" y="1916832"/>
            <a:ext cx="0" cy="42484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3917926" y="1916832"/>
            <a:ext cx="0" cy="42484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5068054" y="1916832"/>
            <a:ext cx="0" cy="42484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5706856" y="1916832"/>
            <a:ext cx="0" cy="42484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6345658" y="1916832"/>
            <a:ext cx="0" cy="42484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6984460" y="1916832"/>
            <a:ext cx="0" cy="42484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8262064" y="1916832"/>
            <a:ext cx="0" cy="42484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7623262" y="1916832"/>
            <a:ext cx="0" cy="42484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8900864" y="1916832"/>
            <a:ext cx="0" cy="42484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39552" y="5805264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Е</a:t>
            </a:r>
            <a:endParaRPr lang="en-US" dirty="0"/>
          </a:p>
        </p:txBody>
      </p:sp>
      <p:sp>
        <p:nvSpPr>
          <p:cNvPr id="18" name="Oval 17"/>
          <p:cNvSpPr/>
          <p:nvPr/>
        </p:nvSpPr>
        <p:spPr>
          <a:xfrm>
            <a:off x="1043608" y="4005064"/>
            <a:ext cx="144016" cy="144016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539552" y="3861048"/>
            <a:ext cx="4988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>
                <a:latin typeface="Arial" pitchFamily="34" charset="0"/>
                <a:cs typeface="Arial" pitchFamily="34" charset="0"/>
              </a:rPr>
              <a:t>+</a:t>
            </a:r>
            <a:r>
              <a:rPr lang="sr-Latn-ME" dirty="0">
                <a:latin typeface="Arial" pitchFamily="34" charset="0"/>
                <a:cs typeface="Arial" pitchFamily="34" charset="0"/>
              </a:rPr>
              <a:t>Q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1" name="Straight Arrow Connector 20"/>
          <p:cNvCxnSpPr>
            <a:stCxn id="18" idx="4"/>
          </p:cNvCxnSpPr>
          <p:nvPr/>
        </p:nvCxnSpPr>
        <p:spPr>
          <a:xfrm>
            <a:off x="1115616" y="4149080"/>
            <a:ext cx="0" cy="7920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115616" y="4725144"/>
            <a:ext cx="4058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F1</a:t>
            </a:r>
            <a:endParaRPr lang="en-US" dirty="0"/>
          </a:p>
        </p:txBody>
      </p:sp>
      <p:sp>
        <p:nvSpPr>
          <p:cNvPr id="23" name="Oval 22"/>
          <p:cNvSpPr/>
          <p:nvPr/>
        </p:nvSpPr>
        <p:spPr>
          <a:xfrm>
            <a:off x="2195736" y="4005064"/>
            <a:ext cx="144016" cy="14401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1691680" y="3861048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>
                <a:latin typeface="Arial" pitchFamily="34" charset="0"/>
                <a:cs typeface="Arial" pitchFamily="34" charset="0"/>
              </a:rPr>
              <a:t>-Q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 flipV="1">
            <a:off x="2267744" y="3212976"/>
            <a:ext cx="0" cy="7920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2339752" y="3140968"/>
            <a:ext cx="4058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F1</a:t>
            </a:r>
            <a:endParaRPr lang="en-US" dirty="0"/>
          </a:p>
        </p:txBody>
      </p:sp>
      <p:sp>
        <p:nvSpPr>
          <p:cNvPr id="27" name="Oval 26"/>
          <p:cNvSpPr/>
          <p:nvPr/>
        </p:nvSpPr>
        <p:spPr>
          <a:xfrm>
            <a:off x="6516216" y="3933056"/>
            <a:ext cx="144016" cy="144016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6012160" y="3789040"/>
            <a:ext cx="4988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>
                <a:latin typeface="Arial" pitchFamily="34" charset="0"/>
                <a:cs typeface="Arial" pitchFamily="34" charset="0"/>
              </a:rPr>
              <a:t>+</a:t>
            </a:r>
            <a:r>
              <a:rPr lang="sr-Latn-ME" dirty="0">
                <a:latin typeface="Arial" pitchFamily="34" charset="0"/>
                <a:cs typeface="Arial" pitchFamily="34" charset="0"/>
              </a:rPr>
              <a:t>Q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9" name="Straight Arrow Connector 28"/>
          <p:cNvCxnSpPr>
            <a:stCxn id="27" idx="4"/>
          </p:cNvCxnSpPr>
          <p:nvPr/>
        </p:nvCxnSpPr>
        <p:spPr>
          <a:xfrm>
            <a:off x="6588224" y="4077072"/>
            <a:ext cx="0" cy="151216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6588224" y="5363924"/>
            <a:ext cx="4058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F1</a:t>
            </a:r>
            <a:endParaRPr lang="en-US" dirty="0"/>
          </a:p>
        </p:txBody>
      </p:sp>
      <p:sp>
        <p:nvSpPr>
          <p:cNvPr id="31" name="Oval 30"/>
          <p:cNvSpPr/>
          <p:nvPr/>
        </p:nvSpPr>
        <p:spPr>
          <a:xfrm>
            <a:off x="7668344" y="3933056"/>
            <a:ext cx="144016" cy="14401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7164288" y="378904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>
                <a:latin typeface="Arial" pitchFamily="34" charset="0"/>
                <a:cs typeface="Arial" pitchFamily="34" charset="0"/>
              </a:rPr>
              <a:t>-Q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3" name="Straight Arrow Connector 32"/>
          <p:cNvCxnSpPr/>
          <p:nvPr/>
        </p:nvCxnSpPr>
        <p:spPr>
          <a:xfrm flipV="1">
            <a:off x="7740352" y="2492896"/>
            <a:ext cx="0" cy="144007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7694512" y="2348880"/>
            <a:ext cx="4058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F1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 animBg="1"/>
      <p:bldP spid="19" grpId="0"/>
      <p:bldP spid="22" grpId="0"/>
      <p:bldP spid="23" grpId="0" animBg="1"/>
      <p:bldP spid="24" grpId="0"/>
      <p:bldP spid="26" grpId="0"/>
      <p:bldP spid="27" grpId="0" animBg="1"/>
      <p:bldP spid="28" grpId="0"/>
      <p:bldP spid="30" grpId="0"/>
      <p:bldP spid="31" grpId="0" animBg="1"/>
      <p:bldP spid="32" grpId="0"/>
      <p:bldP spid="3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9FDC739-3A6E-45CC-B842-34FD74AEE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Електрично поље	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FAE4F6-3F6D-45FB-9F33-BF71F27D0E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ME" dirty="0"/>
              <a:t>Гушће линије поља значе да је поље јаче.</a:t>
            </a:r>
          </a:p>
          <a:p>
            <a:r>
              <a:rPr lang="sr-Cyrl-ME" dirty="0"/>
              <a:t>Што је поље јаче, јачом силом дјелује на наелектрисање и њему.</a:t>
            </a:r>
          </a:p>
          <a:p>
            <a:r>
              <a:rPr lang="sr-Cyrl-ME" dirty="0"/>
              <a:t>Позитивна наелектрисања у електричном пољу се крећу у смјеру електричног поља.</a:t>
            </a:r>
          </a:p>
          <a:p>
            <a:r>
              <a:rPr lang="sr-Cyrl-ME" dirty="0"/>
              <a:t>Негативна наелектрисања се крећу супротно смјера електричног поља.</a:t>
            </a:r>
          </a:p>
          <a:p>
            <a:endParaRPr lang="sr-Cyrl-ME" dirty="0"/>
          </a:p>
        </p:txBody>
      </p:sp>
    </p:spTree>
    <p:extLst>
      <p:ext uri="{BB962C8B-B14F-4D97-AF65-F5344CB8AC3E}">
        <p14:creationId xmlns:p14="http://schemas.microsoft.com/office/powerpoint/2010/main" val="5117662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/>
              <a:t>За два наелектрисања</a:t>
            </a:r>
            <a:endParaRPr lang="en-US" dirty="0"/>
          </a:p>
        </p:txBody>
      </p:sp>
      <p:pic>
        <p:nvPicPr>
          <p:cNvPr id="15" name="Picture 14" descr="JxCq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19672" y="3356992"/>
            <a:ext cx="5638800" cy="185737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043608" y="1988840"/>
            <a:ext cx="14161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dirty="0">
                <a:hlinkClick r:id="rId3"/>
              </a:rPr>
              <a:t>Симулација</a:t>
            </a:r>
            <a:r>
              <a:rPr lang="sr-Cyrl-CS" dirty="0"/>
              <a:t>.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265</TotalTime>
  <Words>275</Words>
  <Application>Microsoft Office PowerPoint</Application>
  <PresentationFormat>On-screen Show (4:3)</PresentationFormat>
  <Paragraphs>67</Paragraphs>
  <Slides>12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Arial</vt:lpstr>
      <vt:lpstr>Cambria Math</vt:lpstr>
      <vt:lpstr>Corbel</vt:lpstr>
      <vt:lpstr>Wingdings</vt:lpstr>
      <vt:lpstr>Wingdings 2</vt:lpstr>
      <vt:lpstr>Wingdings 3</vt:lpstr>
      <vt:lpstr>Module</vt:lpstr>
      <vt:lpstr>Equation</vt:lpstr>
      <vt:lpstr>Кулонова сила и електрично поље</vt:lpstr>
      <vt:lpstr>Кулонова/Електрична сила</vt:lpstr>
      <vt:lpstr>Кулонова/Електрична сила</vt:lpstr>
      <vt:lpstr>Кулонова сила</vt:lpstr>
      <vt:lpstr>Кулонова сила</vt:lpstr>
      <vt:lpstr>Јачина Кулонове силе</vt:lpstr>
      <vt:lpstr>Суперпозиција</vt:lpstr>
      <vt:lpstr>Електрично поље</vt:lpstr>
      <vt:lpstr>Линије електричног поља</vt:lpstr>
      <vt:lpstr>Дејство електричног поља на наелектрисање</vt:lpstr>
      <vt:lpstr>Електрично поље </vt:lpstr>
      <vt:lpstr>За два наелектрисања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Структура материјала и наелектрисање</dc:title>
  <dc:creator>Blazo</dc:creator>
  <cp:lastModifiedBy>Блажо Ђуровић</cp:lastModifiedBy>
  <cp:revision>31</cp:revision>
  <dcterms:created xsi:type="dcterms:W3CDTF">2018-09-06T20:07:06Z</dcterms:created>
  <dcterms:modified xsi:type="dcterms:W3CDTF">2021-09-15T05:47:12Z</dcterms:modified>
</cp:coreProperties>
</file>