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6F9AFC-BE54-435D-B52F-53A77E6D009D}" type="datetimeFigureOut">
              <a:rPr lang="en-US" smtClean="0"/>
              <a:pPr/>
              <a:t>9/14/2018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B5392-8559-4A3D-A5CC-FFDCA09AFA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B5392-8559-4A3D-A5CC-FFDCA09AFA7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60868D2-096D-4A9F-8DAE-BA7D5E9E7490}" type="datetimeFigureOut">
              <a:rPr lang="en-US" smtClean="0"/>
              <a:pPr/>
              <a:t>9/14/2018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0868D2-096D-4A9F-8DAE-BA7D5E9E7490}" type="datetimeFigureOut">
              <a:rPr lang="en-US" smtClean="0"/>
              <a:pPr/>
              <a:t>9/14/2018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9.png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openxmlformats.org/officeDocument/2006/relationships/hyperlink" Target="https://phet.colorado.edu/sims/html/charges-and-fields/latest/charges-and-fields_sr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png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 smtClean="0"/>
              <a:t>Рад, потенцијал и напон електростатичког поља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 smtClean="0"/>
              <a:t>Рад у електростатичком пољу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 smtClean="0"/>
              <a:t>Рад је производ силе и пређеног пута по којој је сила примјењивана.</a:t>
            </a:r>
          </a:p>
        </p:txBody>
      </p:sp>
      <p:sp>
        <p:nvSpPr>
          <p:cNvPr id="4" name="Oval 3"/>
          <p:cNvSpPr/>
          <p:nvPr/>
        </p:nvSpPr>
        <p:spPr>
          <a:xfrm>
            <a:off x="4139952" y="4725144"/>
            <a:ext cx="288032" cy="28803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 smtClean="0"/>
              <a:t>+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79912" y="450912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 smtClean="0"/>
              <a:t>Q</a:t>
            </a:r>
            <a:endParaRPr lang="en-US" dirty="0"/>
          </a:p>
        </p:txBody>
      </p:sp>
      <p:cxnSp>
        <p:nvCxnSpPr>
          <p:cNvPr id="7" name="Straight Arrow Connector 6"/>
          <p:cNvCxnSpPr>
            <a:stCxn id="4" idx="6"/>
          </p:cNvCxnSpPr>
          <p:nvPr/>
        </p:nvCxnSpPr>
        <p:spPr>
          <a:xfrm>
            <a:off x="4427984" y="4869160"/>
            <a:ext cx="216024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4" idx="7"/>
          </p:cNvCxnSpPr>
          <p:nvPr/>
        </p:nvCxnSpPr>
        <p:spPr>
          <a:xfrm flipV="1">
            <a:off x="4385803" y="3356992"/>
            <a:ext cx="1410333" cy="141033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0"/>
          </p:cNvCxnSpPr>
          <p:nvPr/>
        </p:nvCxnSpPr>
        <p:spPr>
          <a:xfrm flipV="1">
            <a:off x="4283968" y="2996952"/>
            <a:ext cx="0" cy="172819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1"/>
          </p:cNvCxnSpPr>
          <p:nvPr/>
        </p:nvCxnSpPr>
        <p:spPr>
          <a:xfrm flipH="1" flipV="1">
            <a:off x="2843808" y="3429000"/>
            <a:ext cx="1338325" cy="133832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2411760" y="4869160"/>
            <a:ext cx="1728192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5"/>
          </p:cNvCxnSpPr>
          <p:nvPr/>
        </p:nvCxnSpPr>
        <p:spPr>
          <a:xfrm>
            <a:off x="4385803" y="4970995"/>
            <a:ext cx="1452514" cy="138050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4" idx="4"/>
          </p:cNvCxnSpPr>
          <p:nvPr/>
        </p:nvCxnSpPr>
        <p:spPr>
          <a:xfrm>
            <a:off x="4283968" y="5013176"/>
            <a:ext cx="0" cy="165618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" idx="3"/>
          </p:cNvCxnSpPr>
          <p:nvPr/>
        </p:nvCxnSpPr>
        <p:spPr>
          <a:xfrm flipH="1">
            <a:off x="2843810" y="4970995"/>
            <a:ext cx="1338323" cy="130849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4355976" y="2852936"/>
          <a:ext cx="288032" cy="383282"/>
        </p:xfrm>
        <a:graphic>
          <a:graphicData uri="http://schemas.openxmlformats.org/presentationml/2006/ole">
            <p:oleObj spid="_x0000_s20482" name="Equation" r:id="rId3" imgW="152280" imgH="190440" progId="Equation.DSMT4">
              <p:embed/>
            </p:oleObj>
          </a:graphicData>
        </a:graphic>
      </p:graphicFrame>
      <p:sp>
        <p:nvSpPr>
          <p:cNvPr id="28" name="Oval 27"/>
          <p:cNvSpPr/>
          <p:nvPr/>
        </p:nvSpPr>
        <p:spPr>
          <a:xfrm>
            <a:off x="4644008" y="4365104"/>
            <a:ext cx="144016" cy="14401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+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716016" y="4448145"/>
            <a:ext cx="285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200" b="1" dirty="0" smtClean="0"/>
              <a:t>A</a:t>
            </a:r>
            <a:endParaRPr lang="en-US" b="1" dirty="0"/>
          </a:p>
        </p:txBody>
      </p:sp>
      <p:cxnSp>
        <p:nvCxnSpPr>
          <p:cNvPr id="35" name="Straight Arrow Connector 34"/>
          <p:cNvCxnSpPr>
            <a:stCxn id="28" idx="7"/>
          </p:cNvCxnSpPr>
          <p:nvPr/>
        </p:nvCxnSpPr>
        <p:spPr>
          <a:xfrm flipV="1">
            <a:off x="4766933" y="3933056"/>
            <a:ext cx="453139" cy="453139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Object 35"/>
          <p:cNvGraphicFramePr>
            <a:graphicFrameLocks noChangeAspect="1"/>
          </p:cNvGraphicFramePr>
          <p:nvPr/>
        </p:nvGraphicFramePr>
        <p:xfrm>
          <a:off x="5076056" y="3861048"/>
          <a:ext cx="1298567" cy="779140"/>
        </p:xfrm>
        <a:graphic>
          <a:graphicData uri="http://schemas.openxmlformats.org/presentationml/2006/ole">
            <p:oleObj spid="_x0000_s20483" name="Equation" r:id="rId4" imgW="698400" imgH="419040" progId="Equation.DSMT4">
              <p:embed/>
            </p:oleObj>
          </a:graphicData>
        </a:graphic>
      </p:graphicFrame>
      <p:sp>
        <p:nvSpPr>
          <p:cNvPr id="37" name="Left Brace 36"/>
          <p:cNvSpPr/>
          <p:nvPr/>
        </p:nvSpPr>
        <p:spPr>
          <a:xfrm rot="2883974">
            <a:off x="4249295" y="4229759"/>
            <a:ext cx="216024" cy="583886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9" name="Object 38"/>
          <p:cNvGraphicFramePr>
            <a:graphicFrameLocks noChangeAspect="1"/>
          </p:cNvGraphicFramePr>
          <p:nvPr/>
        </p:nvGraphicFramePr>
        <p:xfrm>
          <a:off x="4037013" y="4221163"/>
          <a:ext cx="336550" cy="317500"/>
        </p:xfrm>
        <a:graphic>
          <a:graphicData uri="http://schemas.openxmlformats.org/presentationml/2006/ole">
            <p:oleObj spid="_x0000_s20484" name="Equation" r:id="rId5" imgW="139680" imgH="203040" progId="Equation.DSMT4">
              <p:embed/>
            </p:oleObj>
          </a:graphicData>
        </a:graphic>
      </p:graphicFrame>
      <p:sp>
        <p:nvSpPr>
          <p:cNvPr id="40" name="Oval 39"/>
          <p:cNvSpPr/>
          <p:nvPr/>
        </p:nvSpPr>
        <p:spPr>
          <a:xfrm>
            <a:off x="5505681" y="3501008"/>
            <a:ext cx="144016" cy="14401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dirty="0" smtClean="0"/>
              <a:t>+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577689" y="3584049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200" b="1" dirty="0" smtClean="0"/>
              <a:t>B</a:t>
            </a:r>
            <a:endParaRPr lang="en-US" b="1" dirty="0"/>
          </a:p>
        </p:txBody>
      </p:sp>
      <p:cxnSp>
        <p:nvCxnSpPr>
          <p:cNvPr id="42" name="Straight Arrow Connector 41"/>
          <p:cNvCxnSpPr>
            <a:stCxn id="40" idx="7"/>
          </p:cNvCxnSpPr>
          <p:nvPr/>
        </p:nvCxnSpPr>
        <p:spPr>
          <a:xfrm flipV="1">
            <a:off x="5628606" y="3212976"/>
            <a:ext cx="311546" cy="309123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42"/>
          <p:cNvGraphicFramePr>
            <a:graphicFrameLocks noChangeAspect="1"/>
          </p:cNvGraphicFramePr>
          <p:nvPr/>
        </p:nvGraphicFramePr>
        <p:xfrm>
          <a:off x="5937729" y="2996952"/>
          <a:ext cx="1298567" cy="779140"/>
        </p:xfrm>
        <a:graphic>
          <a:graphicData uri="http://schemas.openxmlformats.org/presentationml/2006/ole">
            <p:oleObj spid="_x0000_s20485" name="Equation" r:id="rId6" imgW="698400" imgH="419040" progId="Equation.DSMT4">
              <p:embed/>
            </p:oleObj>
          </a:graphicData>
        </a:graphic>
      </p:graphicFrame>
      <p:sp>
        <p:nvSpPr>
          <p:cNvPr id="44" name="Left Brace 43"/>
          <p:cNvSpPr/>
          <p:nvPr/>
        </p:nvSpPr>
        <p:spPr>
          <a:xfrm rot="2883974">
            <a:off x="4127839" y="2927264"/>
            <a:ext cx="843902" cy="1818950"/>
          </a:xfrm>
          <a:prstGeom prst="leftBrace">
            <a:avLst>
              <a:gd name="adj1" fmla="val 25520"/>
              <a:gd name="adj2" fmla="val 49875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3977581" y="3255516"/>
          <a:ext cx="306387" cy="317500"/>
        </p:xfrm>
        <a:graphic>
          <a:graphicData uri="http://schemas.openxmlformats.org/presentationml/2006/ole">
            <p:oleObj spid="_x0000_s20486" name="Equation" r:id="rId7" imgW="126720" imgH="203040" progId="Equation.DSMT4">
              <p:embed/>
            </p:oleObj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308304" y="4653136"/>
            <a:ext cx="148957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 smtClean="0"/>
              <a:t>ПРОБЛЕМ!</a:t>
            </a:r>
          </a:p>
          <a:p>
            <a:r>
              <a:rPr lang="sr-Cyrl-ME" dirty="0" smtClean="0"/>
              <a:t>Немате  </a:t>
            </a:r>
          </a:p>
          <a:p>
            <a:r>
              <a:rPr lang="sr-Cyrl-ME" dirty="0" smtClean="0"/>
              <a:t>математички</a:t>
            </a:r>
          </a:p>
          <a:p>
            <a:r>
              <a:rPr lang="sr-Cyrl-ME" dirty="0" smtClean="0"/>
              <a:t>алат да ово </a:t>
            </a:r>
          </a:p>
          <a:p>
            <a:r>
              <a:rPr lang="sr-Cyrl-ME" dirty="0" smtClean="0"/>
              <a:t>ријешите</a:t>
            </a:r>
          </a:p>
        </p:txBody>
      </p:sp>
      <p:graphicFrame>
        <p:nvGraphicFramePr>
          <p:cNvPr id="49" name="Object 48"/>
          <p:cNvGraphicFramePr>
            <a:graphicFrameLocks noChangeAspect="1"/>
          </p:cNvGraphicFramePr>
          <p:nvPr/>
        </p:nvGraphicFramePr>
        <p:xfrm>
          <a:off x="468313" y="3135314"/>
          <a:ext cx="1583407" cy="683078"/>
        </p:xfrm>
        <a:graphic>
          <a:graphicData uri="http://schemas.openxmlformats.org/presentationml/2006/ole">
            <p:oleObj spid="_x0000_s20488" name="Equation" r:id="rId8" imgW="545760" imgH="164880" progId="Equation.DSMT4">
              <p:embed/>
            </p:oleObj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251520" y="3789040"/>
            <a:ext cx="2997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 smtClean="0"/>
              <a:t>Само ако је сила константна</a:t>
            </a:r>
            <a:endParaRPr lang="en-US" dirty="0"/>
          </a:p>
        </p:txBody>
      </p:sp>
      <p:graphicFrame>
        <p:nvGraphicFramePr>
          <p:cNvPr id="51" name="Object 50"/>
          <p:cNvGraphicFramePr>
            <a:graphicFrameLocks noChangeAspect="1"/>
          </p:cNvGraphicFramePr>
          <p:nvPr/>
        </p:nvGraphicFramePr>
        <p:xfrm>
          <a:off x="179512" y="5157192"/>
          <a:ext cx="2700338" cy="936625"/>
        </p:xfrm>
        <a:graphic>
          <a:graphicData uri="http://schemas.openxmlformats.org/presentationml/2006/ole">
            <p:oleObj spid="_x0000_s20489" name="Equation" r:id="rId9" imgW="1282680" imgH="444240" progId="Equation.DSMT4">
              <p:embed/>
            </p:oleObj>
          </a:graphicData>
        </a:graphic>
      </p:graphicFrame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4024125"/>
            <a:ext cx="251842" cy="3185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subSp spid="_x0000_s2048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7">
                                            <p:subSp spid="_x0000_s20482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subSp spid="_x0000_s20483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36">
                                            <p:subSp spid="_x0000_s20483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subSp spid="_x0000_s20484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39">
                                            <p:subSp spid="_x0000_s20484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subSp spid="_x0000_s20488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49">
                                            <p:subSp spid="_x0000_s20488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subSp spid="_x0000_s20486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45">
                                            <p:subSp spid="_x0000_s20486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subSp spid="_x0000_s20485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43">
                                            <p:subSp spid="_x0000_s20485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subSp spid="_x0000_s20489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5" dur="500"/>
                                        <p:tgtEl>
                                          <p:spTgt spid="51">
                                            <p:subSp spid="_x0000_s20489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 advAuto="0"/>
      <p:bldP spid="4" grpId="0" animBg="1" autoUpdateAnimBg="0"/>
      <p:bldP spid="5" grpId="0" autoUpdateAnimBg="0"/>
      <p:bldP spid="28" grpId="0" animBg="1" autoUpdateAnimBg="0"/>
      <p:bldP spid="30" grpId="0" autoUpdateAnimBg="0"/>
      <p:bldP spid="37" grpId="0" animBg="1" autoUpdateAnimBg="0"/>
      <p:bldP spid="40" grpId="0" animBg="1" autoUpdateAnimBg="0"/>
      <p:bldP spid="41" grpId="0" autoUpdateAnimBg="0"/>
      <p:bldP spid="44" grpId="0" animBg="1" autoUpdateAnimBg="0"/>
      <p:bldP spid="47" grpId="0" autoUpdateAnimBg="0"/>
      <p:bldP spid="5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>
            <a:stCxn id="21" idx="2"/>
            <a:endCxn id="20" idx="6"/>
          </p:cNvCxnSpPr>
          <p:nvPr/>
        </p:nvCxnSpPr>
        <p:spPr>
          <a:xfrm flipH="1">
            <a:off x="1835696" y="4211796"/>
            <a:ext cx="2477772" cy="9292"/>
          </a:xfrm>
          <a:prstGeom prst="line">
            <a:avLst/>
          </a:prstGeom>
          <a:ln w="38100">
            <a:solidFill>
              <a:srgbClr val="C00000"/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ME" dirty="0" smtClean="0"/>
              <a:t>Рад у електростатичком </a:t>
            </a:r>
            <a:r>
              <a:rPr lang="sr-Cyrl-ME" dirty="0" smtClean="0"/>
              <a:t>пољу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73689"/>
          </a:xfrm>
        </p:spPr>
        <p:txBody>
          <a:bodyPr>
            <a:normAutofit fontScale="92500" lnSpcReduction="10000"/>
          </a:bodyPr>
          <a:lstStyle/>
          <a:p>
            <a:r>
              <a:rPr lang="sr-Cyrl-ME" dirty="0" smtClean="0"/>
              <a:t>Константно електрично поље:</a:t>
            </a:r>
          </a:p>
          <a:p>
            <a:endParaRPr lang="sr-Cyrl-ME" dirty="0" smtClean="0"/>
          </a:p>
          <a:p>
            <a:pPr>
              <a:buNone/>
            </a:pP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683568" y="2780928"/>
            <a:ext cx="7920880" cy="3168352"/>
            <a:chOff x="683568" y="3429000"/>
            <a:chExt cx="7920880" cy="3168352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683568" y="3429000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683568" y="3717032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683568" y="4005064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683568" y="4293096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683568" y="4581128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683568" y="4869160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83568" y="5157192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683568" y="5445224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683568" y="5733256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683568" y="6021288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683568" y="6309320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683568" y="6597352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6516216" y="2708920"/>
            <a:ext cx="198682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sr-Cyrl-ME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Е - константно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691680" y="4149080"/>
            <a:ext cx="402548" cy="513348"/>
            <a:chOff x="1763688" y="5373216"/>
            <a:chExt cx="402548" cy="513348"/>
          </a:xfrm>
        </p:grpSpPr>
        <p:sp>
          <p:nvSpPr>
            <p:cNvPr id="20" name="Oval 19"/>
            <p:cNvSpPr/>
            <p:nvPr/>
          </p:nvSpPr>
          <p:spPr>
            <a:xfrm>
              <a:off x="1763688" y="5373216"/>
              <a:ext cx="144016" cy="14401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35696" y="5517232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 smtClean="0"/>
                <a:t>А</a:t>
              </a:r>
              <a:endParaRPr lang="en-US" dirty="0"/>
            </a:p>
          </p:txBody>
        </p:sp>
      </p:grpSp>
      <p:sp>
        <p:nvSpPr>
          <p:cNvPr id="21" name="Oval 20"/>
          <p:cNvSpPr/>
          <p:nvPr/>
        </p:nvSpPr>
        <p:spPr>
          <a:xfrm>
            <a:off x="4313468" y="4139788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385476" y="413978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 smtClean="0"/>
              <a:t>Б</a:t>
            </a:r>
            <a:endParaRPr lang="en-US" dirty="0"/>
          </a:p>
        </p:txBody>
      </p:sp>
      <p:cxnSp>
        <p:nvCxnSpPr>
          <p:cNvPr id="28" name="Straight Arrow Connector 27"/>
          <p:cNvCxnSpPr>
            <a:stCxn id="20" idx="6"/>
          </p:cNvCxnSpPr>
          <p:nvPr/>
        </p:nvCxnSpPr>
        <p:spPr>
          <a:xfrm>
            <a:off x="1835696" y="4221088"/>
            <a:ext cx="1224136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2483768" y="4365104"/>
          <a:ext cx="1224136" cy="449683"/>
        </p:xfrm>
        <a:graphic>
          <a:graphicData uri="http://schemas.openxmlformats.org/presentationml/2006/ole">
            <p:oleObj spid="_x0000_s21507" name="Equation" r:id="rId4" imgW="622080" imgH="228600" progId="Equation.DSMT4">
              <p:embed/>
            </p:oleObj>
          </a:graphicData>
        </a:graphic>
      </p:graphicFrame>
      <p:sp>
        <p:nvSpPr>
          <p:cNvPr id="48" name="Left Brace 47"/>
          <p:cNvSpPr/>
          <p:nvPr/>
        </p:nvSpPr>
        <p:spPr>
          <a:xfrm rot="16200000" flipH="1">
            <a:off x="2866667" y="2542045"/>
            <a:ext cx="386330" cy="2592288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9" name="Object 48"/>
          <p:cNvGraphicFramePr>
            <a:graphicFrameLocks noChangeAspect="1"/>
          </p:cNvGraphicFramePr>
          <p:nvPr/>
        </p:nvGraphicFramePr>
        <p:xfrm>
          <a:off x="2915816" y="3429000"/>
          <a:ext cx="209550" cy="231775"/>
        </p:xfrm>
        <a:graphic>
          <a:graphicData uri="http://schemas.openxmlformats.org/presentationml/2006/ole">
            <p:oleObj spid="_x0000_s21511" name="Equation" r:id="rId5" imgW="114120" imgH="126720" progId="Equation.DSMT4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572000" y="2891284"/>
          <a:ext cx="1244600" cy="393700"/>
        </p:xfrm>
        <a:graphic>
          <a:graphicData uri="http://schemas.openxmlformats.org/presentationml/2006/ole">
            <p:oleObj spid="_x0000_s21506" name="Equation" r:id="rId6" imgW="520560" imgH="1648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 smtClean="0"/>
              <a:t>Потенцијал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2085857"/>
          </a:xfrm>
        </p:spPr>
        <p:txBody>
          <a:bodyPr>
            <a:normAutofit lnSpcReduction="10000"/>
          </a:bodyPr>
          <a:lstStyle/>
          <a:p>
            <a:r>
              <a:rPr lang="sr-Cyrl-ME" dirty="0" smtClean="0"/>
              <a:t>Потенцијал је рад који електростатичко поље изврши помјерајући јединично наелектрисање (</a:t>
            </a:r>
            <a:r>
              <a:rPr lang="sr-Latn-ME" dirty="0" smtClean="0"/>
              <a:t>Q=1C) </a:t>
            </a:r>
            <a:r>
              <a:rPr lang="sr-Cyrl-ME" dirty="0" smtClean="0"/>
              <a:t>из неке тачке у референтну тачку (обично бесконачност).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99592" y="4005064"/>
          <a:ext cx="1571083" cy="1080120"/>
        </p:xfrm>
        <a:graphic>
          <a:graphicData uri="http://schemas.openxmlformats.org/presentationml/2006/ole">
            <p:oleObj spid="_x0000_s22530" name="Equation" r:id="rId3" imgW="609480" imgH="419040" progId="Equation.DSMT4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63888" y="3789040"/>
            <a:ext cx="3001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 smtClean="0"/>
              <a:t>За тачкасто наелектрисање: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707904" y="4149079"/>
          <a:ext cx="1584176" cy="1178921"/>
        </p:xfrm>
        <a:graphic>
          <a:graphicData uri="http://schemas.openxmlformats.org/presentationml/2006/ole">
            <p:oleObj spid="_x0000_s22531" name="Equation" r:id="rId4" imgW="545760" imgH="406080" progId="Equation.DSMT4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5576" y="5157192"/>
            <a:ext cx="2275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 smtClean="0"/>
              <a:t>Јединица је ВОЛТ - </a:t>
            </a:r>
            <a:r>
              <a:rPr lang="sr-Latn-ME" dirty="0" smtClean="0"/>
              <a:t>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 smtClean="0"/>
              <a:t>Еквипотенцијалне површине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95536" y="1772816"/>
            <a:ext cx="3600000" cy="3600226"/>
            <a:chOff x="2555776" y="2205038"/>
            <a:chExt cx="3600000" cy="3600226"/>
          </a:xfrm>
        </p:grpSpPr>
        <p:sp>
          <p:nvSpPr>
            <p:cNvPr id="4" name="Oval 3"/>
            <p:cNvSpPr/>
            <p:nvPr/>
          </p:nvSpPr>
          <p:spPr>
            <a:xfrm>
              <a:off x="4139792" y="3788860"/>
              <a:ext cx="360000" cy="36004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sz="2800" dirty="0" smtClean="0"/>
                <a:t>+</a:t>
              </a:r>
              <a:endParaRPr lang="en-US" dirty="0"/>
            </a:p>
          </p:txBody>
        </p:sp>
        <p:sp>
          <p:nvSpPr>
            <p:cNvPr id="5" name="Oval 4"/>
            <p:cNvSpPr/>
            <p:nvPr/>
          </p:nvSpPr>
          <p:spPr>
            <a:xfrm>
              <a:off x="3599712" y="3248880"/>
              <a:ext cx="1440160" cy="1440000"/>
            </a:xfrm>
            <a:prstGeom prst="ellipse">
              <a:avLst/>
            </a:prstGeom>
            <a:noFill/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3059792" y="2708880"/>
              <a:ext cx="2520000" cy="2520000"/>
            </a:xfrm>
            <a:prstGeom prst="ellipse">
              <a:avLst/>
            </a:prstGeom>
            <a:noFill/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555776" y="2205264"/>
              <a:ext cx="3600000" cy="3600000"/>
            </a:xfrm>
            <a:prstGeom prst="ellipse">
              <a:avLst/>
            </a:prstGeom>
            <a:noFill/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4499992" y="2996952"/>
            <a:ext cx="236369" cy="343809"/>
          </p:xfrm>
          <a:graphic>
            <a:graphicData uri="http://schemas.openxmlformats.org/presentationml/2006/ole">
              <p:oleObj spid="_x0000_s23554" name="Equation" r:id="rId3" imgW="139680" imgH="203040" progId="Equation.DSMT4">
                <p:embed/>
              </p:oleObj>
            </a:graphicData>
          </a:graphic>
        </p:graphicFrame>
        <p:graphicFrame>
          <p:nvGraphicFramePr>
            <p:cNvPr id="23555" name="Object 3"/>
            <p:cNvGraphicFramePr>
              <a:graphicFrameLocks noChangeAspect="1"/>
            </p:cNvGraphicFramePr>
            <p:nvPr/>
          </p:nvGraphicFramePr>
          <p:xfrm>
            <a:off x="4911725" y="2565400"/>
            <a:ext cx="279400" cy="342900"/>
          </p:xfrm>
          <a:graphic>
            <a:graphicData uri="http://schemas.openxmlformats.org/presentationml/2006/ole">
              <p:oleObj spid="_x0000_s23555" name="Equation" r:id="rId4" imgW="164880" imgH="203040" progId="Equation.DSMT4">
                <p:embed/>
              </p:oleObj>
            </a:graphicData>
          </a:graphic>
        </p:graphicFrame>
        <p:graphicFrame>
          <p:nvGraphicFramePr>
            <p:cNvPr id="23556" name="Object 4"/>
            <p:cNvGraphicFramePr>
              <a:graphicFrameLocks noChangeAspect="1"/>
            </p:cNvGraphicFramePr>
            <p:nvPr/>
          </p:nvGraphicFramePr>
          <p:xfrm>
            <a:off x="5303838" y="2205038"/>
            <a:ext cx="257175" cy="342900"/>
          </p:xfrm>
          <a:graphic>
            <a:graphicData uri="http://schemas.openxmlformats.org/presentationml/2006/ole">
              <p:oleObj spid="_x0000_s23556" name="Equation" r:id="rId5" imgW="152280" imgH="203040" progId="Equation.DSMT4">
                <p:embed/>
              </p:oleObj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4427984" y="4077072"/>
              <a:ext cx="3545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 smtClean="0"/>
                <a:t>Q</a:t>
              </a:r>
              <a:endParaRPr lang="en-US" dirty="0"/>
            </a:p>
          </p:txBody>
        </p:sp>
      </p:grp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1988840"/>
            <a:ext cx="450555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283968" y="4941168"/>
            <a:ext cx="4676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/>
              <a:t>Стријелице представљају смјер поља у тачки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1367" y="6093296"/>
            <a:ext cx="8682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phet.colorado.edu/sims/html/charges-and-fields/latest/charges-and-fields_sr.html</a:t>
            </a:r>
            <a:endParaRPr lang="sr-Cyrl-CS" dirty="0" smtClean="0"/>
          </a:p>
          <a:p>
            <a:endParaRPr lang="sr-Cyrl-C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203848" y="2924944"/>
            <a:ext cx="1656184" cy="864096"/>
          </a:xfrm>
          <a:prstGeom prst="rect">
            <a:avLst/>
          </a:prstGeom>
          <a:ln w="254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 smtClean="0"/>
              <a:t>Напон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79912"/>
          </a:xfrm>
        </p:spPr>
        <p:txBody>
          <a:bodyPr/>
          <a:lstStyle/>
          <a:p>
            <a:r>
              <a:rPr lang="sr-Cyrl-ME" sz="2400" dirty="0" smtClean="0"/>
              <a:t>Тачкасто наелектрисање</a:t>
            </a:r>
          </a:p>
          <a:p>
            <a:endParaRPr lang="sr-Cyrl-ME" sz="2400" dirty="0" smtClean="0"/>
          </a:p>
          <a:p>
            <a:endParaRPr lang="sr-Cyrl-ME" sz="2400" dirty="0" smtClean="0"/>
          </a:p>
          <a:p>
            <a:endParaRPr lang="sr-Cyrl-ME" sz="2400" dirty="0" smtClean="0"/>
          </a:p>
          <a:p>
            <a:r>
              <a:rPr lang="sr-Cyrl-ME" sz="2400" dirty="0" smtClean="0"/>
              <a:t>Константно поље </a:t>
            </a:r>
          </a:p>
          <a:p>
            <a:pPr>
              <a:buNone/>
            </a:pPr>
            <a:endParaRPr lang="sr-Cyrl-ME" sz="2400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059832" y="1556792"/>
          <a:ext cx="2773170" cy="821680"/>
        </p:xfrm>
        <a:graphic>
          <a:graphicData uri="http://schemas.openxmlformats.org/presentationml/2006/ole">
            <p:oleObj spid="_x0000_s24578" name="Equation" r:id="rId3" imgW="685800" imgH="203040" progId="Equation.DSMT4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827584" y="2924944"/>
          <a:ext cx="3872014" cy="863848"/>
        </p:xfrm>
        <a:graphic>
          <a:graphicData uri="http://schemas.openxmlformats.org/presentationml/2006/ole">
            <p:oleObj spid="_x0000_s24579" name="Equation" r:id="rId4" imgW="1993680" imgH="444240" progId="Equation.DSMT4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971600" y="4581128"/>
          <a:ext cx="2646362" cy="928688"/>
        </p:xfrm>
        <a:graphic>
          <a:graphicData uri="http://schemas.openxmlformats.org/presentationml/2006/ole">
            <p:oleObj spid="_x0000_s24580" name="Equation" r:id="rId5" imgW="1193760" imgH="419040" progId="Equation.DSMT4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3562350" y="4616450"/>
          <a:ext cx="1009650" cy="900113"/>
        </p:xfrm>
        <a:graphic>
          <a:graphicData uri="http://schemas.openxmlformats.org/presentationml/2006/ole">
            <p:oleObj spid="_x0000_s24581" name="Equation" r:id="rId6" imgW="469800" imgH="419040" progId="Equation.DSMT4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7092280" y="4581128"/>
            <a:ext cx="1008112" cy="864096"/>
          </a:xfrm>
          <a:prstGeom prst="rect">
            <a:avLst/>
          </a:prstGeom>
          <a:ln w="254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4572000" y="4567238"/>
          <a:ext cx="3409950" cy="928687"/>
        </p:xfrm>
        <a:graphic>
          <a:graphicData uri="http://schemas.openxmlformats.org/presentationml/2006/ole">
            <p:oleObj spid="_x0000_s24582" name="Equation" r:id="rId7" imgW="1587240" imgH="431640" progId="Equation.DSMT4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347864" y="5805264"/>
            <a:ext cx="4979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r-Cyrl-ME" dirty="0" smtClean="0"/>
              <a:t>У случају да </a:t>
            </a:r>
            <a:r>
              <a:rPr lang="sr-Latn-ME" dirty="0" smtClean="0"/>
              <a:t>lab </a:t>
            </a:r>
            <a:r>
              <a:rPr lang="sr-Cyrl-ME" dirty="0" smtClean="0"/>
              <a:t>има исти правац и смјер као и Е.</a:t>
            </a:r>
          </a:p>
          <a:p>
            <a:pPr algn="r"/>
            <a:r>
              <a:rPr lang="sr-Cyrl-ME" dirty="0" smtClean="0"/>
              <a:t>У противном</a:t>
            </a:r>
            <a:r>
              <a:rPr lang="en-US" dirty="0" smtClean="0"/>
              <a:t> </a:t>
            </a:r>
            <a:r>
              <a:rPr lang="sr-Cyrl-ME" dirty="0" smtClean="0"/>
              <a:t>помножи са </a:t>
            </a:r>
            <a:r>
              <a:rPr lang="sr-Latn-ME" dirty="0" smtClean="0"/>
              <a:t>cos(</a:t>
            </a:r>
            <a:r>
              <a:rPr lang="sr-Latn-ME" i="1" dirty="0" smtClean="0"/>
              <a:t>E l</a:t>
            </a:r>
            <a:r>
              <a:rPr lang="sr-Latn-ME" i="1" baseline="-25000" dirty="0" smtClean="0"/>
              <a:t>ab</a:t>
            </a:r>
            <a:r>
              <a:rPr lang="sr-Latn-ME" dirty="0" smtClean="0"/>
              <a:t>) </a:t>
            </a:r>
            <a:r>
              <a:rPr lang="sr-Cyrl-ME" dirty="0" smtClean="0"/>
              <a:t>као код рада!!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uiExpand="1" build="p"/>
      <p:bldP spid="12" grpId="0" animBg="1"/>
      <p:bldP spid="1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349</TotalTime>
  <Words>132</Words>
  <Application>Microsoft Office PowerPoint</Application>
  <PresentationFormat>On-screen Show (4:3)</PresentationFormat>
  <Paragraphs>38</Paragraphs>
  <Slides>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Module</vt:lpstr>
      <vt:lpstr>Equation</vt:lpstr>
      <vt:lpstr>MathType 6.0 Equation</vt:lpstr>
      <vt:lpstr>Рад, потенцијал и напон електростатичког поља</vt:lpstr>
      <vt:lpstr>Рад у електростатичком пољу</vt:lpstr>
      <vt:lpstr>Рад у електростатичком пољу</vt:lpstr>
      <vt:lpstr>Потенцијал</vt:lpstr>
      <vt:lpstr>Еквипотенцијалне површине</vt:lpstr>
      <vt:lpstr>Напон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материјала и наелектрисање</dc:title>
  <dc:creator>Blazo</dc:creator>
  <cp:lastModifiedBy>blazodj</cp:lastModifiedBy>
  <cp:revision>38</cp:revision>
  <dcterms:created xsi:type="dcterms:W3CDTF">2018-09-06T20:07:06Z</dcterms:created>
  <dcterms:modified xsi:type="dcterms:W3CDTF">2018-09-14T11:46:48Z</dcterms:modified>
</cp:coreProperties>
</file>