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66" r:id="rId3"/>
    <p:sldId id="267" r:id="rId4"/>
    <p:sldId id="257" r:id="rId5"/>
    <p:sldId id="258" r:id="rId6"/>
    <p:sldId id="259" r:id="rId7"/>
    <p:sldId id="261" r:id="rId8"/>
    <p:sldId id="260" r:id="rId9"/>
    <p:sldId id="262" r:id="rId10"/>
    <p:sldId id="263" r:id="rId11"/>
    <p:sldId id="264" r:id="rId12"/>
    <p:sldId id="265" r:id="rId13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D1105BE6-DF74-43FF-A0A2-43CEDCAC32A9}" v="10" dt="2026-05-31T16:00:59.674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98" d="100"/>
          <a:sy n="98" d="100"/>
        </p:scale>
        <p:origin x="1896" y="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microsoft.com/office/2016/11/relationships/changesInfo" Target="changesInfos/changesInfo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microsoft.com/office/2015/10/relationships/revisionInfo" Target="revisionInfo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Блажо Ђуровић" userId="5694572e-f064-495d-ac23-a1610d1060de" providerId="ADAL" clId="{1A8BE86D-3010-4020-8225-F8EFD9F8B499}"/>
    <pc:docChg chg="custSel addSld modSld">
      <pc:chgData name="Блажо Ђуровић" userId="5694572e-f064-495d-ac23-a1610d1060de" providerId="ADAL" clId="{1A8BE86D-3010-4020-8225-F8EFD9F8B499}" dt="2026-05-31T16:00:59.673" v="717" actId="15"/>
      <pc:docMkLst>
        <pc:docMk/>
      </pc:docMkLst>
      <pc:sldChg chg="modSp mod">
        <pc:chgData name="Блажо Ђуровић" userId="5694572e-f064-495d-ac23-a1610d1060de" providerId="ADAL" clId="{1A8BE86D-3010-4020-8225-F8EFD9F8B499}" dt="2026-05-31T15:38:09.640" v="26" actId="20577"/>
        <pc:sldMkLst>
          <pc:docMk/>
          <pc:sldMk cId="0" sldId="256"/>
        </pc:sldMkLst>
        <pc:spChg chg="mod">
          <ac:chgData name="Блажо Ђуровић" userId="5694572e-f064-495d-ac23-a1610d1060de" providerId="ADAL" clId="{1A8BE86D-3010-4020-8225-F8EFD9F8B499}" dt="2026-05-31T15:38:09.640" v="26" actId="20577"/>
          <ac:spMkLst>
            <pc:docMk/>
            <pc:sldMk cId="0" sldId="256"/>
            <ac:spMk id="2" creationId="{00000000-0000-0000-0000-000000000000}"/>
          </ac:spMkLst>
        </pc:spChg>
      </pc:sldChg>
      <pc:sldChg chg="modSp modAnim">
        <pc:chgData name="Блажо Ђуровић" userId="5694572e-f064-495d-ac23-a1610d1060de" providerId="ADAL" clId="{1A8BE86D-3010-4020-8225-F8EFD9F8B499}" dt="2026-05-31T16:00:59.673" v="717" actId="15"/>
        <pc:sldMkLst>
          <pc:docMk/>
          <pc:sldMk cId="0" sldId="265"/>
        </pc:sldMkLst>
        <pc:spChg chg="mod">
          <ac:chgData name="Блажо Ђуровић" userId="5694572e-f064-495d-ac23-a1610d1060de" providerId="ADAL" clId="{1A8BE86D-3010-4020-8225-F8EFD9F8B499}" dt="2026-05-31T16:00:59.673" v="717" actId="15"/>
          <ac:spMkLst>
            <pc:docMk/>
            <pc:sldMk cId="0" sldId="265"/>
            <ac:spMk id="6" creationId="{00000000-0000-0000-0000-000000000000}"/>
          </ac:spMkLst>
        </pc:spChg>
      </pc:sldChg>
      <pc:sldChg chg="addSp delSp modSp new mod modClrScheme chgLayout">
        <pc:chgData name="Блажо Ђуровић" userId="5694572e-f064-495d-ac23-a1610d1060de" providerId="ADAL" clId="{1A8BE86D-3010-4020-8225-F8EFD9F8B499}" dt="2026-05-31T15:56:22.465" v="437" actId="20577"/>
        <pc:sldMkLst>
          <pc:docMk/>
          <pc:sldMk cId="394320934" sldId="266"/>
        </pc:sldMkLst>
        <pc:spChg chg="mod ord">
          <ac:chgData name="Блажо Ђуровић" userId="5694572e-f064-495d-ac23-a1610d1060de" providerId="ADAL" clId="{1A8BE86D-3010-4020-8225-F8EFD9F8B499}" dt="2026-05-31T15:50:04.783" v="48" actId="700"/>
          <ac:spMkLst>
            <pc:docMk/>
            <pc:sldMk cId="394320934" sldId="266"/>
            <ac:spMk id="2" creationId="{4C77E200-0C9B-5263-78F4-34774038AAF6}"/>
          </ac:spMkLst>
        </pc:spChg>
        <pc:spChg chg="del mod ord">
          <ac:chgData name="Блажо Ђуровић" userId="5694572e-f064-495d-ac23-a1610d1060de" providerId="ADAL" clId="{1A8BE86D-3010-4020-8225-F8EFD9F8B499}" dt="2026-05-31T15:50:04.783" v="48" actId="700"/>
          <ac:spMkLst>
            <pc:docMk/>
            <pc:sldMk cId="394320934" sldId="266"/>
            <ac:spMk id="3" creationId="{DC856850-2761-0A3C-3670-25A4E1A83832}"/>
          </ac:spMkLst>
        </pc:spChg>
        <pc:spChg chg="add mod ord">
          <ac:chgData name="Блажо Ђуровић" userId="5694572e-f064-495d-ac23-a1610d1060de" providerId="ADAL" clId="{1A8BE86D-3010-4020-8225-F8EFD9F8B499}" dt="2026-05-31T15:56:22.465" v="437" actId="20577"/>
          <ac:spMkLst>
            <pc:docMk/>
            <pc:sldMk cId="394320934" sldId="266"/>
            <ac:spMk id="4" creationId="{146D9BA8-CE48-94FF-6661-A2E77BB93BDE}"/>
          </ac:spMkLst>
        </pc:spChg>
        <pc:spChg chg="add del mod ord">
          <ac:chgData name="Блажо Ђуровић" userId="5694572e-f064-495d-ac23-a1610d1060de" providerId="ADAL" clId="{1A8BE86D-3010-4020-8225-F8EFD9F8B499}" dt="2026-05-31T15:51:39.898" v="217"/>
          <ac:spMkLst>
            <pc:docMk/>
            <pc:sldMk cId="394320934" sldId="266"/>
            <ac:spMk id="5" creationId="{F71E4C7A-C093-43EB-C261-682BE63D801C}"/>
          </ac:spMkLst>
        </pc:spChg>
        <pc:picChg chg="add mod">
          <ac:chgData name="Блажо Ђуровић" userId="5694572e-f064-495d-ac23-a1610d1060de" providerId="ADAL" clId="{1A8BE86D-3010-4020-8225-F8EFD9F8B499}" dt="2026-05-31T15:52:07.002" v="224" actId="1076"/>
          <ac:picMkLst>
            <pc:docMk/>
            <pc:sldMk cId="394320934" sldId="266"/>
            <ac:picMk id="1026" creationId="{D7A25DD3-995D-9A54-A356-3B3C9BC3F1B8}"/>
          </ac:picMkLst>
        </pc:picChg>
      </pc:sldChg>
      <pc:sldChg chg="addSp delSp modSp new mod modClrScheme chgLayout">
        <pc:chgData name="Блажо Ђуровић" userId="5694572e-f064-495d-ac23-a1610d1060de" providerId="ADAL" clId="{1A8BE86D-3010-4020-8225-F8EFD9F8B499}" dt="2026-05-31T15:58:47.193" v="715" actId="20577"/>
        <pc:sldMkLst>
          <pc:docMk/>
          <pc:sldMk cId="4285578736" sldId="267"/>
        </pc:sldMkLst>
        <pc:spChg chg="mod ord">
          <ac:chgData name="Блажо Ђуровић" userId="5694572e-f064-495d-ac23-a1610d1060de" providerId="ADAL" clId="{1A8BE86D-3010-4020-8225-F8EFD9F8B499}" dt="2026-05-31T15:56:52.690" v="461" actId="700"/>
          <ac:spMkLst>
            <pc:docMk/>
            <pc:sldMk cId="4285578736" sldId="267"/>
            <ac:spMk id="2" creationId="{24855A38-338C-6F5F-CEA9-DBD566E5F606}"/>
          </ac:spMkLst>
        </pc:spChg>
        <pc:spChg chg="del mod ord">
          <ac:chgData name="Блажо Ђуровић" userId="5694572e-f064-495d-ac23-a1610d1060de" providerId="ADAL" clId="{1A8BE86D-3010-4020-8225-F8EFD9F8B499}" dt="2026-05-31T15:56:52.690" v="461" actId="700"/>
          <ac:spMkLst>
            <pc:docMk/>
            <pc:sldMk cId="4285578736" sldId="267"/>
            <ac:spMk id="3" creationId="{C3E0A310-8C11-F611-C3E5-B2AEC2CD4AB5}"/>
          </ac:spMkLst>
        </pc:spChg>
        <pc:spChg chg="del">
          <ac:chgData name="Блажо Ђуровић" userId="5694572e-f064-495d-ac23-a1610d1060de" providerId="ADAL" clId="{1A8BE86D-3010-4020-8225-F8EFD9F8B499}" dt="2026-05-31T15:56:52.690" v="461" actId="700"/>
          <ac:spMkLst>
            <pc:docMk/>
            <pc:sldMk cId="4285578736" sldId="267"/>
            <ac:spMk id="4" creationId="{CBB30B0C-FDCC-CDE7-337F-0A7B776BE7C8}"/>
          </ac:spMkLst>
        </pc:spChg>
        <pc:spChg chg="add mod ord">
          <ac:chgData name="Блажо Ђуровић" userId="5694572e-f064-495d-ac23-a1610d1060de" providerId="ADAL" clId="{1A8BE86D-3010-4020-8225-F8EFD9F8B499}" dt="2026-05-31T15:58:47.193" v="715" actId="20577"/>
          <ac:spMkLst>
            <pc:docMk/>
            <pc:sldMk cId="4285578736" sldId="267"/>
            <ac:spMk id="5" creationId="{59C90A29-179B-BC0C-6E36-492EF9A8ABE2}"/>
          </ac:spMkLst>
        </pc:sp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5F4A76-8BDB-4924-8A0B-2297419FAE0E}" type="datetimeFigureOut">
              <a:rPr lang="en-US" smtClean="0"/>
              <a:pPr/>
              <a:t>5/31/2026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89AB10-AB8C-4888-AF8D-CB96C6804B5C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5F4A76-8BDB-4924-8A0B-2297419FAE0E}" type="datetimeFigureOut">
              <a:rPr lang="en-US" smtClean="0"/>
              <a:pPr/>
              <a:t>5/31/2026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89AB10-AB8C-4888-AF8D-CB96C6804B5C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5F4A76-8BDB-4924-8A0B-2297419FAE0E}" type="datetimeFigureOut">
              <a:rPr lang="en-US" smtClean="0"/>
              <a:pPr/>
              <a:t>5/31/2026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89AB10-AB8C-4888-AF8D-CB96C6804B5C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5F4A76-8BDB-4924-8A0B-2297419FAE0E}" type="datetimeFigureOut">
              <a:rPr lang="en-US" smtClean="0"/>
              <a:pPr/>
              <a:t>5/31/2026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89AB10-AB8C-4888-AF8D-CB96C6804B5C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5F4A76-8BDB-4924-8A0B-2297419FAE0E}" type="datetimeFigureOut">
              <a:rPr lang="en-US" smtClean="0"/>
              <a:pPr/>
              <a:t>5/31/2026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89AB10-AB8C-4888-AF8D-CB96C6804B5C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5F4A76-8BDB-4924-8A0B-2297419FAE0E}" type="datetimeFigureOut">
              <a:rPr lang="en-US" smtClean="0"/>
              <a:pPr/>
              <a:t>5/31/2026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89AB10-AB8C-4888-AF8D-CB96C6804B5C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5F4A76-8BDB-4924-8A0B-2297419FAE0E}" type="datetimeFigureOut">
              <a:rPr lang="en-US" smtClean="0"/>
              <a:pPr/>
              <a:t>5/31/2026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89AB10-AB8C-4888-AF8D-CB96C6804B5C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5F4A76-8BDB-4924-8A0B-2297419FAE0E}" type="datetimeFigureOut">
              <a:rPr lang="en-US" smtClean="0"/>
              <a:pPr/>
              <a:t>5/31/2026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89AB10-AB8C-4888-AF8D-CB96C6804B5C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5F4A76-8BDB-4924-8A0B-2297419FAE0E}" type="datetimeFigureOut">
              <a:rPr lang="en-US" smtClean="0"/>
              <a:pPr/>
              <a:t>5/31/2026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89AB10-AB8C-4888-AF8D-CB96C6804B5C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5F4A76-8BDB-4924-8A0B-2297419FAE0E}" type="datetimeFigureOut">
              <a:rPr lang="en-US" smtClean="0"/>
              <a:pPr/>
              <a:t>5/31/2026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89AB10-AB8C-4888-AF8D-CB96C6804B5C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5F4A76-8BDB-4924-8A0B-2297419FAE0E}" type="datetimeFigureOut">
              <a:rPr lang="en-US" smtClean="0"/>
              <a:pPr/>
              <a:t>5/31/2026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89AB10-AB8C-4888-AF8D-CB96C6804B5C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75F4A76-8BDB-4924-8A0B-2297419FAE0E}" type="datetimeFigureOut">
              <a:rPr lang="en-US" smtClean="0"/>
              <a:pPr/>
              <a:t>5/31/2026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089AB10-AB8C-4888-AF8D-CB96C6804B5C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4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4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sr-Latn-ME" dirty="0"/>
              <a:t>ON/OFF </a:t>
            </a:r>
            <a:r>
              <a:rPr lang="sr-Cyrl-ME" dirty="0"/>
              <a:t>и </a:t>
            </a:r>
            <a:r>
              <a:rPr lang="sr-Latn-ME" dirty="0"/>
              <a:t>PID </a:t>
            </a:r>
            <a:r>
              <a:rPr lang="sr-Cyrl-ME" dirty="0"/>
              <a:t>регулација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>
            <a:extLst>
              <a:ext uri="{FF2B5EF4-FFF2-40B4-BE49-F238E27FC236}">
                <a16:creationId xmlns:a16="http://schemas.microsoft.com/office/drawing/2014/main" id="{D7A25DD3-995D-9A54-A356-3B3C9BC3F1B8}"/>
              </a:ext>
            </a:extLst>
          </p:cNvPr>
          <p:cNvPicPr>
            <a:picLocks noGrp="1" noChangeAspect="1" noChangeArrowheads="1"/>
          </p:cNvPicPr>
          <p:nvPr>
            <p:ph sz="half" idx="2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9040"/>
          <a:stretch>
            <a:fillRect/>
          </a:stretch>
        </p:blipFill>
        <p:spPr bwMode="auto">
          <a:xfrm>
            <a:off x="4572000" y="1600200"/>
            <a:ext cx="4494255" cy="36576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4C77E200-0C9B-5263-78F4-34774038AAF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r-Latn-ME" dirty="0"/>
              <a:t>ON/OFF </a:t>
            </a:r>
            <a:r>
              <a:rPr lang="sr-Cyrl-ME" dirty="0"/>
              <a:t>регулатор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146D9BA8-CE48-94FF-6661-A2E77BB93BDE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457200" y="1417638"/>
            <a:ext cx="4402832" cy="5165724"/>
          </a:xfrm>
        </p:spPr>
        <p:txBody>
          <a:bodyPr>
            <a:normAutofit fontScale="92500" lnSpcReduction="20000"/>
          </a:bodyPr>
          <a:lstStyle/>
          <a:p>
            <a:r>
              <a:rPr lang="sr-Cyrl-ME" dirty="0"/>
              <a:t>Води систем паљењем и гашењем неког уређаја.</a:t>
            </a:r>
          </a:p>
          <a:p>
            <a:r>
              <a:rPr lang="sr-Cyrl-ME" dirty="0"/>
              <a:t>Веома једноставан за имплементацију.</a:t>
            </a:r>
          </a:p>
          <a:p>
            <a:r>
              <a:rPr lang="sr-Cyrl-ME" dirty="0"/>
              <a:t>Има проблем са циклирањем око задане величине (због инерције читавог система укључујући аутоматику).</a:t>
            </a:r>
          </a:p>
          <a:p>
            <a:r>
              <a:rPr lang="sr-Cyrl-ME" dirty="0"/>
              <a:t>Ако је инерција мала може да пали и гаси систем исувише често.</a:t>
            </a:r>
          </a:p>
          <a:p>
            <a:r>
              <a:rPr lang="sr-Cyrl-ME" dirty="0"/>
              <a:t>Често паљење и гашење се сузбија тајмерима.</a:t>
            </a:r>
          </a:p>
          <a:p>
            <a:endParaRPr lang="sr-Cyrl-ME" dirty="0"/>
          </a:p>
        </p:txBody>
      </p:sp>
    </p:spTree>
    <p:extLst>
      <p:ext uri="{BB962C8B-B14F-4D97-AF65-F5344CB8AC3E}">
        <p14:creationId xmlns:p14="http://schemas.microsoft.com/office/powerpoint/2010/main" val="39432093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4855A38-338C-6F5F-CEA9-DBD566E5F60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r-Latn-ME" dirty="0"/>
              <a:t>PID </a:t>
            </a:r>
            <a:r>
              <a:rPr lang="sr-Cyrl-ME" dirty="0"/>
              <a:t>регулација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59C90A29-179B-BC0C-6E36-492EF9A8ABE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sr-Latn-ME" dirty="0"/>
              <a:t>PID </a:t>
            </a:r>
            <a:r>
              <a:rPr lang="sr-Cyrl-ME" dirty="0"/>
              <a:t>регулација је комбинација три врсте регулатора:</a:t>
            </a:r>
          </a:p>
          <a:p>
            <a:pPr lvl="1"/>
            <a:r>
              <a:rPr lang="sr-Cyrl-ME" dirty="0"/>
              <a:t>Пропорционални (</a:t>
            </a:r>
            <a:r>
              <a:rPr lang="sr-Latn-ME" dirty="0"/>
              <a:t>P)</a:t>
            </a:r>
          </a:p>
          <a:p>
            <a:pPr lvl="1"/>
            <a:r>
              <a:rPr lang="sr-Cyrl-ME" dirty="0"/>
              <a:t>Интегрални </a:t>
            </a:r>
            <a:r>
              <a:rPr lang="sr-Latn-ME" dirty="0"/>
              <a:t>(I)</a:t>
            </a:r>
            <a:endParaRPr lang="sr-Cyrl-ME" dirty="0"/>
          </a:p>
          <a:p>
            <a:pPr lvl="1"/>
            <a:r>
              <a:rPr lang="sr-Cyrl-ME" dirty="0"/>
              <a:t>Диференцијални </a:t>
            </a:r>
            <a:r>
              <a:rPr lang="sr-Latn-ME" dirty="0"/>
              <a:t>(D)</a:t>
            </a:r>
          </a:p>
          <a:p>
            <a:r>
              <a:rPr lang="sr-Latn-ME" dirty="0"/>
              <a:t>PID </a:t>
            </a:r>
            <a:r>
              <a:rPr lang="sr-Cyrl-ME" dirty="0"/>
              <a:t>регулатори се могу подесити да имају својство појединачних регулатора (</a:t>
            </a:r>
            <a:r>
              <a:rPr lang="sr-Latn-ME" dirty="0"/>
              <a:t>P, I</a:t>
            </a:r>
            <a:r>
              <a:rPr lang="sr-Cyrl-ME" dirty="0"/>
              <a:t> или </a:t>
            </a:r>
            <a:r>
              <a:rPr lang="sr-Latn-ME" dirty="0"/>
              <a:t>D) </a:t>
            </a:r>
            <a:r>
              <a:rPr lang="sr-Cyrl-ME" dirty="0"/>
              <a:t>или било које комбинације.</a:t>
            </a:r>
          </a:p>
        </p:txBody>
      </p:sp>
    </p:spTree>
    <p:extLst>
      <p:ext uri="{BB962C8B-B14F-4D97-AF65-F5344CB8AC3E}">
        <p14:creationId xmlns:p14="http://schemas.microsoft.com/office/powerpoint/2010/main" val="428557873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sr-Cyrl-ME" dirty="0"/>
              <a:t>Прости регулатори: </a:t>
            </a:r>
            <a:br>
              <a:rPr lang="sr-Cyrl-ME" dirty="0"/>
            </a:br>
            <a:r>
              <a:rPr lang="sr-Cyrl-ME" dirty="0"/>
              <a:t>Пропорционални (</a:t>
            </a:r>
            <a:r>
              <a:rPr lang="sr-Latn-ME" dirty="0"/>
              <a:t>P)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sr-Latn-ME" dirty="0"/>
              <a:t>u(t)=Kp*e(t)</a:t>
            </a:r>
          </a:p>
          <a:p>
            <a:r>
              <a:rPr lang="sr-Latn-ME" dirty="0"/>
              <a:t>Kp –</a:t>
            </a:r>
            <a:r>
              <a:rPr lang="sr-Cyrl-ME" dirty="0"/>
              <a:t> коефицијент пропорционалности</a:t>
            </a:r>
          </a:p>
          <a:p>
            <a:r>
              <a:rPr lang="sr-Cyrl-ME" dirty="0"/>
              <a:t>Брзо реагује</a:t>
            </a:r>
          </a:p>
          <a:p>
            <a:r>
              <a:rPr lang="sr-Cyrl-ME" dirty="0"/>
              <a:t>Не отклања у потпуности</a:t>
            </a:r>
            <a:endParaRPr lang="sr-Latn-ME" dirty="0"/>
          </a:p>
          <a:p>
            <a:endParaRPr lang="en-US" dirty="0"/>
          </a:p>
        </p:txBody>
      </p:sp>
      <p:pic>
        <p:nvPicPr>
          <p:cNvPr id="1027" name="Picture 3" descr="Picture 004 - Copy - Copy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 cstate="print"/>
          <a:srcRect t="2702" r="20761"/>
          <a:stretch>
            <a:fillRect/>
          </a:stretch>
        </p:blipFill>
        <p:spPr bwMode="auto">
          <a:xfrm>
            <a:off x="4499992" y="3501008"/>
            <a:ext cx="3597210" cy="227125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" name="Picture 2" descr="Picture 004 - Copy"/>
          <p:cNvPicPr>
            <a:picLocks noChangeAspect="1" noChangeArrowheads="1"/>
          </p:cNvPicPr>
          <p:nvPr/>
        </p:nvPicPr>
        <p:blipFill>
          <a:blip r:embed="rId3" cstate="print"/>
          <a:srcRect r="17328"/>
          <a:stretch>
            <a:fillRect/>
          </a:stretch>
        </p:blipFill>
        <p:spPr bwMode="auto">
          <a:xfrm>
            <a:off x="4499992" y="1628800"/>
            <a:ext cx="3564575" cy="1800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uiExpand="1" build="p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sr-Cyrl-ME" dirty="0"/>
              <a:t>Прости регулатори: </a:t>
            </a:r>
            <a:br>
              <a:rPr lang="sr-Cyrl-ME" dirty="0"/>
            </a:br>
            <a:r>
              <a:rPr lang="sr-Cyrl-ME" dirty="0"/>
              <a:t>Интегрални (</a:t>
            </a:r>
            <a:r>
              <a:rPr lang="sr-Latn-ME" dirty="0"/>
              <a:t>I)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sr-Latn-ME" dirty="0"/>
              <a:t>u(t)=Ki*</a:t>
            </a:r>
            <a:r>
              <a:rPr lang="hr-HR" dirty="0"/>
              <a:t>ʃ</a:t>
            </a:r>
            <a:r>
              <a:rPr lang="sr-Latn-ME" dirty="0"/>
              <a:t>e(t)dt</a:t>
            </a:r>
          </a:p>
          <a:p>
            <a:r>
              <a:rPr lang="sr-Latn-ME" dirty="0"/>
              <a:t>Ki –</a:t>
            </a:r>
            <a:r>
              <a:rPr lang="sr-Cyrl-ME" dirty="0"/>
              <a:t> коефицијент интегрирања</a:t>
            </a:r>
          </a:p>
          <a:p>
            <a:r>
              <a:rPr lang="sr-Cyrl-ME" dirty="0"/>
              <a:t>Интеграл = кумулативна сума</a:t>
            </a:r>
          </a:p>
          <a:p>
            <a:r>
              <a:rPr lang="sr-Cyrl-ME" dirty="0"/>
              <a:t>Спор</a:t>
            </a:r>
          </a:p>
          <a:p>
            <a:r>
              <a:rPr lang="sr-Cyrl-ME" dirty="0"/>
              <a:t>Трајно отклања одступања.</a:t>
            </a:r>
            <a:endParaRPr lang="sr-Latn-ME" dirty="0"/>
          </a:p>
          <a:p>
            <a:endParaRPr lang="en-US" dirty="0"/>
          </a:p>
        </p:txBody>
      </p:sp>
      <p:pic>
        <p:nvPicPr>
          <p:cNvPr id="2050" name="Picture 2" descr="Picture 004 - Copy"/>
          <p:cNvPicPr>
            <a:picLocks noChangeAspect="1" noChangeArrowheads="1"/>
          </p:cNvPicPr>
          <p:nvPr/>
        </p:nvPicPr>
        <p:blipFill>
          <a:blip r:embed="rId2" cstate="print"/>
          <a:srcRect r="17328"/>
          <a:stretch>
            <a:fillRect/>
          </a:stretch>
        </p:blipFill>
        <p:spPr bwMode="auto">
          <a:xfrm>
            <a:off x="4932040" y="1628800"/>
            <a:ext cx="3564575" cy="1800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051" name="Picture 3" descr="Picture 004 - Copy (2)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076056" y="3501008"/>
            <a:ext cx="3171416" cy="1800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uiExpand="1" build="p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sr-Cyrl-ME" dirty="0"/>
              <a:t>Прости регулатори: </a:t>
            </a:r>
            <a:br>
              <a:rPr lang="sr-Cyrl-ME" dirty="0"/>
            </a:br>
            <a:r>
              <a:rPr lang="sr-Cyrl-ME" dirty="0"/>
              <a:t>Диференцијални (</a:t>
            </a:r>
            <a:r>
              <a:rPr lang="sr-Latn-ME" dirty="0"/>
              <a:t>D)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sr-Latn-ME" dirty="0"/>
              <a:t>u(t) = Kd*de(t)/dt</a:t>
            </a:r>
          </a:p>
          <a:p>
            <a:r>
              <a:rPr lang="sr-Latn-ME" dirty="0"/>
              <a:t>Kp –</a:t>
            </a:r>
            <a:r>
              <a:rPr lang="sr-Cyrl-ME" dirty="0"/>
              <a:t> коефицијент диференцијала</a:t>
            </a:r>
          </a:p>
          <a:p>
            <a:r>
              <a:rPr lang="sr-Cyrl-ME" dirty="0"/>
              <a:t>ВЕОМА брза реакција</a:t>
            </a:r>
          </a:p>
          <a:p>
            <a:r>
              <a:rPr lang="sr-Cyrl-ME" dirty="0"/>
              <a:t>Ако је грешка константна </a:t>
            </a:r>
            <a:r>
              <a:rPr lang="sr-Latn-ME" dirty="0"/>
              <a:t>u </a:t>
            </a:r>
            <a:r>
              <a:rPr lang="sr-Cyrl-ME" dirty="0"/>
              <a:t>је 0</a:t>
            </a:r>
          </a:p>
          <a:p>
            <a:r>
              <a:rPr lang="sr-Cyrl-ME" dirty="0"/>
              <a:t>Нема смисла за самостално коришћење</a:t>
            </a:r>
            <a:endParaRPr lang="en-US" dirty="0"/>
          </a:p>
        </p:txBody>
      </p:sp>
      <p:pic>
        <p:nvPicPr>
          <p:cNvPr id="6" name="Picture 2" descr="Picture 004 - Copy"/>
          <p:cNvPicPr>
            <a:picLocks noChangeAspect="1" noChangeArrowheads="1"/>
          </p:cNvPicPr>
          <p:nvPr/>
        </p:nvPicPr>
        <p:blipFill>
          <a:blip r:embed="rId2" cstate="print"/>
          <a:srcRect r="17328"/>
          <a:stretch>
            <a:fillRect/>
          </a:stretch>
        </p:blipFill>
        <p:spPr bwMode="auto">
          <a:xfrm>
            <a:off x="4932040" y="1628800"/>
            <a:ext cx="3564575" cy="1800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074" name="Picture 2" descr="Picture 004 - Copy - Copy - Copy"/>
          <p:cNvPicPr>
            <a:picLocks noChangeAspect="1" noChangeArrowheads="1"/>
          </p:cNvPicPr>
          <p:nvPr/>
        </p:nvPicPr>
        <p:blipFill>
          <a:blip r:embed="rId3" cstate="print"/>
          <a:srcRect r="20000"/>
          <a:stretch>
            <a:fillRect/>
          </a:stretch>
        </p:blipFill>
        <p:spPr bwMode="auto">
          <a:xfrm>
            <a:off x="5004047" y="3284984"/>
            <a:ext cx="3551079" cy="1800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9" name="TextBox 8"/>
          <p:cNvSpPr txBox="1"/>
          <p:nvPr/>
        </p:nvSpPr>
        <p:spPr>
          <a:xfrm>
            <a:off x="4716016" y="5733256"/>
            <a:ext cx="2983766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r-Cyrl-ME" dirty="0"/>
              <a:t>Практична имплементација:</a:t>
            </a:r>
          </a:p>
          <a:p>
            <a:r>
              <a:rPr lang="sr-Latn-ME" dirty="0"/>
              <a:t>u(t)=Kd*(e(t)-e(t-∆t))/∆t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uiExpand="1" build="p"/>
      <p:bldP spid="9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r-Cyrl-ME" dirty="0"/>
              <a:t>Сложени регулатори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467544" y="260648"/>
            <a:ext cx="8229600" cy="1143000"/>
          </a:xfrm>
        </p:spPr>
        <p:txBody>
          <a:bodyPr/>
          <a:lstStyle/>
          <a:p>
            <a:r>
              <a:rPr lang="sr-Latn-ME" dirty="0"/>
              <a:t>PI </a:t>
            </a:r>
            <a:r>
              <a:rPr lang="sr-Cyrl-ME" dirty="0"/>
              <a:t>регулатор</a:t>
            </a:r>
            <a:endParaRPr lang="en-US" dirty="0"/>
          </a:p>
        </p:txBody>
      </p:sp>
      <p:sp>
        <p:nvSpPr>
          <p:cNvPr id="5" name="Content Placeholder 4"/>
          <p:cNvSpPr>
            <a:spLocks noGrp="1"/>
          </p:cNvSpPr>
          <p:nvPr>
            <p:ph sz="half" idx="1"/>
          </p:nvPr>
        </p:nvSpPr>
        <p:spPr/>
        <p:txBody>
          <a:bodyPr>
            <a:normAutofit/>
          </a:bodyPr>
          <a:lstStyle/>
          <a:p>
            <a:r>
              <a:rPr lang="sr-Cyrl-ME" dirty="0"/>
              <a:t>Комбинација </a:t>
            </a:r>
            <a:r>
              <a:rPr lang="sr-Latn-ME" dirty="0"/>
              <a:t>P </a:t>
            </a:r>
            <a:r>
              <a:rPr lang="sr-Cyrl-ME" dirty="0"/>
              <a:t>и </a:t>
            </a:r>
            <a:r>
              <a:rPr lang="sr-Latn-ME" dirty="0"/>
              <a:t>I </a:t>
            </a:r>
            <a:r>
              <a:rPr lang="sr-Cyrl-ME" dirty="0"/>
              <a:t>регулатора</a:t>
            </a:r>
            <a:endParaRPr lang="sr-Latn-ME" dirty="0"/>
          </a:p>
          <a:p>
            <a:endParaRPr lang="sr-Latn-ME" dirty="0"/>
          </a:p>
          <a:p>
            <a:endParaRPr lang="sr-Latn-ME" dirty="0"/>
          </a:p>
          <a:p>
            <a:endParaRPr lang="sr-Latn-ME" dirty="0"/>
          </a:p>
          <a:p>
            <a:endParaRPr lang="sr-Cyrl-ME" dirty="0"/>
          </a:p>
          <a:p>
            <a:endParaRPr lang="sr-Cyrl-ME" dirty="0"/>
          </a:p>
          <a:p>
            <a:pPr>
              <a:buNone/>
            </a:pPr>
            <a:endParaRPr lang="sr-Latn-ME" dirty="0"/>
          </a:p>
        </p:txBody>
      </p:sp>
      <p:grpSp>
        <p:nvGrpSpPr>
          <p:cNvPr id="26" name="Group 25"/>
          <p:cNvGrpSpPr/>
          <p:nvPr/>
        </p:nvGrpSpPr>
        <p:grpSpPr>
          <a:xfrm>
            <a:off x="4716016" y="1412776"/>
            <a:ext cx="3960440" cy="1872208"/>
            <a:chOff x="4716016" y="1412776"/>
            <a:chExt cx="3960440" cy="1872208"/>
          </a:xfrm>
        </p:grpSpPr>
        <p:cxnSp>
          <p:nvCxnSpPr>
            <p:cNvPr id="8" name="Straight Arrow Connector 7"/>
            <p:cNvCxnSpPr/>
            <p:nvPr/>
          </p:nvCxnSpPr>
          <p:spPr>
            <a:xfrm>
              <a:off x="4716016" y="2276872"/>
              <a:ext cx="576064" cy="0"/>
            </a:xfrm>
            <a:prstGeom prst="straightConnector1">
              <a:avLst/>
            </a:prstGeom>
            <a:ln w="28575"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9" name="Flowchart: Summing Junction 8"/>
            <p:cNvSpPr/>
            <p:nvPr/>
          </p:nvSpPr>
          <p:spPr>
            <a:xfrm>
              <a:off x="5292080" y="2132856"/>
              <a:ext cx="288032" cy="288032"/>
            </a:xfrm>
            <a:prstGeom prst="flowChartSummingJunction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" name="Flowchart: Process 9"/>
            <p:cNvSpPr/>
            <p:nvPr/>
          </p:nvSpPr>
          <p:spPr>
            <a:xfrm>
              <a:off x="6084168" y="1412776"/>
              <a:ext cx="1440160" cy="720080"/>
            </a:xfrm>
            <a:prstGeom prst="flowChartProcess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sr-Latn-ME" i="1" dirty="0"/>
                <a:t>P</a:t>
              </a:r>
              <a:endParaRPr lang="en-US" i="1" dirty="0"/>
            </a:p>
          </p:txBody>
        </p:sp>
        <p:sp>
          <p:nvSpPr>
            <p:cNvPr id="11" name="Flowchart: Process 10"/>
            <p:cNvSpPr/>
            <p:nvPr/>
          </p:nvSpPr>
          <p:spPr>
            <a:xfrm>
              <a:off x="6084168" y="2564904"/>
              <a:ext cx="1440160" cy="720080"/>
            </a:xfrm>
            <a:prstGeom prst="flowChartProcess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sr-Latn-ME" i="1" dirty="0"/>
                <a:t>I</a:t>
              </a:r>
              <a:endParaRPr lang="en-US" i="1" dirty="0"/>
            </a:p>
          </p:txBody>
        </p:sp>
        <p:cxnSp>
          <p:nvCxnSpPr>
            <p:cNvPr id="12" name="Straight Arrow Connector 11"/>
            <p:cNvCxnSpPr/>
            <p:nvPr/>
          </p:nvCxnSpPr>
          <p:spPr>
            <a:xfrm>
              <a:off x="8100392" y="2348880"/>
              <a:ext cx="576064" cy="0"/>
            </a:xfrm>
            <a:prstGeom prst="straightConnector1">
              <a:avLst/>
            </a:prstGeom>
            <a:ln w="28575"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3" name="Flowchart: Summing Junction 12"/>
            <p:cNvSpPr/>
            <p:nvPr/>
          </p:nvSpPr>
          <p:spPr>
            <a:xfrm>
              <a:off x="7812360" y="2204864"/>
              <a:ext cx="288032" cy="288032"/>
            </a:xfrm>
            <a:prstGeom prst="flowChartSummingJunction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15" name="Shape 14"/>
            <p:cNvCxnSpPr>
              <a:stCxn id="9" idx="0"/>
              <a:endCxn id="10" idx="1"/>
            </p:cNvCxnSpPr>
            <p:nvPr/>
          </p:nvCxnSpPr>
          <p:spPr>
            <a:xfrm rot="5400000" flipH="1" flipV="1">
              <a:off x="5580112" y="1628800"/>
              <a:ext cx="360040" cy="648072"/>
            </a:xfrm>
            <a:prstGeom prst="bentConnector2">
              <a:avLst/>
            </a:prstGeom>
            <a:ln w="28575"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Shape 16"/>
            <p:cNvCxnSpPr>
              <a:stCxn id="9" idx="4"/>
              <a:endCxn id="11" idx="1"/>
            </p:cNvCxnSpPr>
            <p:nvPr/>
          </p:nvCxnSpPr>
          <p:spPr>
            <a:xfrm rot="16200000" flipH="1">
              <a:off x="5508104" y="2348880"/>
              <a:ext cx="504056" cy="648072"/>
            </a:xfrm>
            <a:prstGeom prst="bentConnector2">
              <a:avLst/>
            </a:prstGeom>
            <a:ln w="28575"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Shape 18"/>
            <p:cNvCxnSpPr>
              <a:stCxn id="10" idx="3"/>
              <a:endCxn id="13" idx="0"/>
            </p:cNvCxnSpPr>
            <p:nvPr/>
          </p:nvCxnSpPr>
          <p:spPr>
            <a:xfrm>
              <a:off x="7524328" y="1772816"/>
              <a:ext cx="432048" cy="432048"/>
            </a:xfrm>
            <a:prstGeom prst="bentConnector2">
              <a:avLst/>
            </a:prstGeom>
            <a:ln w="28575"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hape 20"/>
            <p:cNvCxnSpPr>
              <a:stCxn id="11" idx="3"/>
              <a:endCxn id="13" idx="4"/>
            </p:cNvCxnSpPr>
            <p:nvPr/>
          </p:nvCxnSpPr>
          <p:spPr>
            <a:xfrm flipV="1">
              <a:off x="7524328" y="2492896"/>
              <a:ext cx="432048" cy="432048"/>
            </a:xfrm>
            <a:prstGeom prst="bentConnector2">
              <a:avLst/>
            </a:prstGeom>
            <a:ln w="28575"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2" name="TextBox 21"/>
            <p:cNvSpPr txBox="1"/>
            <p:nvPr/>
          </p:nvSpPr>
          <p:spPr>
            <a:xfrm>
              <a:off x="4860032" y="1979548"/>
              <a:ext cx="300082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sr-Latn-ME" i="1" dirty="0"/>
                <a:t>e</a:t>
              </a:r>
              <a:endParaRPr lang="en-US" i="1" dirty="0"/>
            </a:p>
          </p:txBody>
        </p:sp>
        <p:sp>
          <p:nvSpPr>
            <p:cNvPr id="23" name="TextBox 22"/>
            <p:cNvSpPr txBox="1"/>
            <p:nvPr/>
          </p:nvSpPr>
          <p:spPr>
            <a:xfrm>
              <a:off x="8172400" y="2060848"/>
              <a:ext cx="303288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sr-Latn-ME" i="1" dirty="0"/>
                <a:t>u</a:t>
              </a:r>
              <a:endParaRPr lang="en-US" i="1" dirty="0"/>
            </a:p>
          </p:txBody>
        </p:sp>
        <p:sp>
          <p:nvSpPr>
            <p:cNvPr id="24" name="TextBox 23"/>
            <p:cNvSpPr txBox="1"/>
            <p:nvPr/>
          </p:nvSpPr>
          <p:spPr>
            <a:xfrm>
              <a:off x="7668344" y="1916832"/>
              <a:ext cx="300082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sr-Latn-ME" dirty="0"/>
                <a:t>+</a:t>
              </a:r>
              <a:endParaRPr lang="en-US" dirty="0"/>
            </a:p>
          </p:txBody>
        </p:sp>
        <p:sp>
          <p:nvSpPr>
            <p:cNvPr id="25" name="TextBox 24"/>
            <p:cNvSpPr txBox="1"/>
            <p:nvPr/>
          </p:nvSpPr>
          <p:spPr>
            <a:xfrm>
              <a:off x="7668344" y="2411596"/>
              <a:ext cx="300082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sr-Latn-ME" dirty="0"/>
                <a:t>+</a:t>
              </a:r>
              <a:endParaRPr lang="en-US" dirty="0"/>
            </a:p>
          </p:txBody>
        </p:sp>
      </p:grpSp>
      <p:grpSp>
        <p:nvGrpSpPr>
          <p:cNvPr id="39" name="Group 38"/>
          <p:cNvGrpSpPr/>
          <p:nvPr/>
        </p:nvGrpSpPr>
        <p:grpSpPr>
          <a:xfrm>
            <a:off x="4963082" y="3516143"/>
            <a:ext cx="2629860" cy="1274658"/>
            <a:chOff x="4932040" y="3429000"/>
            <a:chExt cx="2629860" cy="1274658"/>
          </a:xfrm>
        </p:grpSpPr>
        <p:cxnSp>
          <p:nvCxnSpPr>
            <p:cNvPr id="28" name="Straight Arrow Connector 27"/>
            <p:cNvCxnSpPr/>
            <p:nvPr/>
          </p:nvCxnSpPr>
          <p:spPr>
            <a:xfrm>
              <a:off x="5220072" y="4365104"/>
              <a:ext cx="2304256" cy="0"/>
            </a:xfrm>
            <a:prstGeom prst="straightConnector1">
              <a:avLst/>
            </a:prstGeom>
            <a:ln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" name="Straight Arrow Connector 29"/>
            <p:cNvCxnSpPr/>
            <p:nvPr/>
          </p:nvCxnSpPr>
          <p:spPr>
            <a:xfrm flipV="1">
              <a:off x="5364088" y="3573016"/>
              <a:ext cx="0" cy="936104"/>
            </a:xfrm>
            <a:prstGeom prst="straightConnector1">
              <a:avLst/>
            </a:prstGeom>
            <a:ln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2" name="Straight Connector 31"/>
            <p:cNvCxnSpPr/>
            <p:nvPr/>
          </p:nvCxnSpPr>
          <p:spPr>
            <a:xfrm>
              <a:off x="5220072" y="4365104"/>
              <a:ext cx="144016" cy="0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4" name="Straight Connector 33"/>
            <p:cNvCxnSpPr/>
            <p:nvPr/>
          </p:nvCxnSpPr>
          <p:spPr>
            <a:xfrm>
              <a:off x="5364088" y="3933056"/>
              <a:ext cx="0" cy="432048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6" name="Straight Connector 35"/>
            <p:cNvCxnSpPr/>
            <p:nvPr/>
          </p:nvCxnSpPr>
          <p:spPr>
            <a:xfrm>
              <a:off x="5364088" y="3933056"/>
              <a:ext cx="1872208" cy="0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7" name="TextBox 36"/>
            <p:cNvSpPr txBox="1"/>
            <p:nvPr/>
          </p:nvSpPr>
          <p:spPr>
            <a:xfrm>
              <a:off x="4932040" y="3429000"/>
              <a:ext cx="439544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sr-Latn-ME" sz="1400" i="1" dirty="0"/>
                <a:t>e(t)</a:t>
              </a:r>
              <a:endParaRPr lang="en-US" sz="1400" i="1" dirty="0"/>
            </a:p>
          </p:txBody>
        </p:sp>
        <p:sp>
          <p:nvSpPr>
            <p:cNvPr id="38" name="Rectangle 37"/>
            <p:cNvSpPr/>
            <p:nvPr/>
          </p:nvSpPr>
          <p:spPr>
            <a:xfrm>
              <a:off x="7308304" y="4365104"/>
              <a:ext cx="253596" cy="338554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sr-Latn-ME" sz="1600" i="1" dirty="0"/>
                <a:t>t</a:t>
              </a:r>
              <a:endParaRPr lang="en-US" sz="1600" dirty="0"/>
            </a:p>
          </p:txBody>
        </p:sp>
      </p:grpSp>
      <p:cxnSp>
        <p:nvCxnSpPr>
          <p:cNvPr id="41" name="Straight Arrow Connector 40"/>
          <p:cNvCxnSpPr/>
          <p:nvPr/>
        </p:nvCxnSpPr>
        <p:spPr>
          <a:xfrm>
            <a:off x="5251114" y="6396463"/>
            <a:ext cx="2304256" cy="0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2" name="Straight Arrow Connector 41"/>
          <p:cNvCxnSpPr/>
          <p:nvPr/>
        </p:nvCxnSpPr>
        <p:spPr>
          <a:xfrm flipV="1">
            <a:off x="5395130" y="4884295"/>
            <a:ext cx="0" cy="1656184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3" name="Straight Connector 42"/>
          <p:cNvCxnSpPr/>
          <p:nvPr/>
        </p:nvCxnSpPr>
        <p:spPr>
          <a:xfrm>
            <a:off x="5251114" y="6396463"/>
            <a:ext cx="144016" cy="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4" name="Straight Connector 43"/>
          <p:cNvCxnSpPr/>
          <p:nvPr/>
        </p:nvCxnSpPr>
        <p:spPr>
          <a:xfrm>
            <a:off x="5395130" y="5964415"/>
            <a:ext cx="0" cy="432048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5" name="Straight Connector 44"/>
          <p:cNvCxnSpPr/>
          <p:nvPr/>
        </p:nvCxnSpPr>
        <p:spPr>
          <a:xfrm flipV="1">
            <a:off x="5395130" y="5532367"/>
            <a:ext cx="1800200" cy="43200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6" name="TextBox 45"/>
          <p:cNvSpPr txBox="1"/>
          <p:nvPr/>
        </p:nvSpPr>
        <p:spPr>
          <a:xfrm>
            <a:off x="4955586" y="4812287"/>
            <a:ext cx="447558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r-Latn-ME" sz="1400" i="1" dirty="0"/>
              <a:t>u(t)</a:t>
            </a:r>
            <a:endParaRPr lang="en-US" sz="1400" i="1" dirty="0"/>
          </a:p>
        </p:txBody>
      </p:sp>
      <p:sp>
        <p:nvSpPr>
          <p:cNvPr id="47" name="Rectangle 46"/>
          <p:cNvSpPr/>
          <p:nvPr/>
        </p:nvSpPr>
        <p:spPr>
          <a:xfrm>
            <a:off x="7339346" y="6396463"/>
            <a:ext cx="253596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sr-Latn-ME" sz="1600" i="1" dirty="0"/>
              <a:t>t</a:t>
            </a:r>
            <a:endParaRPr lang="en-US" sz="1600" dirty="0"/>
          </a:p>
        </p:txBody>
      </p:sp>
      <p:cxnSp>
        <p:nvCxnSpPr>
          <p:cNvPr id="51" name="Straight Connector 50"/>
          <p:cNvCxnSpPr/>
          <p:nvPr/>
        </p:nvCxnSpPr>
        <p:spPr>
          <a:xfrm>
            <a:off x="5395130" y="5964415"/>
            <a:ext cx="1872208" cy="0"/>
          </a:xfrm>
          <a:prstGeom prst="line">
            <a:avLst/>
          </a:prstGeom>
          <a:ln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5" name="Straight Connector 54"/>
          <p:cNvCxnSpPr/>
          <p:nvPr/>
        </p:nvCxnSpPr>
        <p:spPr>
          <a:xfrm>
            <a:off x="7195330" y="3876183"/>
            <a:ext cx="0" cy="2592288"/>
          </a:xfrm>
          <a:prstGeom prst="line">
            <a:avLst/>
          </a:prstGeom>
          <a:ln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7" name="TextBox 56"/>
          <p:cNvSpPr txBox="1"/>
          <p:nvPr/>
        </p:nvSpPr>
        <p:spPr>
          <a:xfrm>
            <a:off x="7051314" y="6468471"/>
            <a:ext cx="300082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r-Latn-ME" sz="1400" i="1" dirty="0"/>
              <a:t>T</a:t>
            </a:r>
            <a:r>
              <a:rPr lang="sr-Latn-ME" sz="1400" i="1" baseline="-25000" dirty="0"/>
              <a:t>i</a:t>
            </a:r>
            <a:endParaRPr lang="en-US" sz="1400" i="1" baseline="-25000" dirty="0"/>
          </a:p>
        </p:txBody>
      </p:sp>
      <p:sp>
        <p:nvSpPr>
          <p:cNvPr id="58" name="TextBox 57"/>
          <p:cNvSpPr txBox="1"/>
          <p:nvPr/>
        </p:nvSpPr>
        <p:spPr>
          <a:xfrm>
            <a:off x="5107098" y="3876183"/>
            <a:ext cx="272832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r-Latn-ME" sz="1400" i="1" dirty="0"/>
              <a:t>E</a:t>
            </a:r>
            <a:endParaRPr lang="en-US" sz="1400" i="1" dirty="0"/>
          </a:p>
        </p:txBody>
      </p:sp>
      <p:sp>
        <p:nvSpPr>
          <p:cNvPr id="59" name="Right Brace 58"/>
          <p:cNvSpPr/>
          <p:nvPr/>
        </p:nvSpPr>
        <p:spPr>
          <a:xfrm>
            <a:off x="7267338" y="5964415"/>
            <a:ext cx="144016" cy="432048"/>
          </a:xfrm>
          <a:prstGeom prst="rightBrac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0" name="TextBox 59"/>
          <p:cNvSpPr txBox="1"/>
          <p:nvPr/>
        </p:nvSpPr>
        <p:spPr>
          <a:xfrm>
            <a:off x="7483362" y="6036423"/>
            <a:ext cx="547073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r-Latn-ME" sz="1400" i="1" dirty="0"/>
              <a:t>Kp*E</a:t>
            </a:r>
            <a:endParaRPr lang="en-US" sz="1400" i="1" dirty="0"/>
          </a:p>
        </p:txBody>
      </p:sp>
      <p:sp>
        <p:nvSpPr>
          <p:cNvPr id="62" name="Right Brace 61"/>
          <p:cNvSpPr/>
          <p:nvPr/>
        </p:nvSpPr>
        <p:spPr>
          <a:xfrm>
            <a:off x="7195330" y="5532367"/>
            <a:ext cx="216024" cy="432048"/>
          </a:xfrm>
          <a:prstGeom prst="rightBrac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3" name="TextBox 62"/>
          <p:cNvSpPr txBox="1"/>
          <p:nvPr/>
        </p:nvSpPr>
        <p:spPr>
          <a:xfrm>
            <a:off x="7411354" y="5604375"/>
            <a:ext cx="1072858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r-Latn-ME" sz="1400" i="1" dirty="0"/>
              <a:t>Ki E T</a:t>
            </a:r>
            <a:r>
              <a:rPr lang="sr-Latn-ME" sz="1400" i="1" baseline="-25000" dirty="0"/>
              <a:t>i </a:t>
            </a:r>
            <a:r>
              <a:rPr lang="sr-Latn-ME" sz="1400" i="1" dirty="0"/>
              <a:t>= Kp E</a:t>
            </a:r>
            <a:endParaRPr lang="en-US" sz="1400" i="1" baseline="-25000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971600" y="2996952"/>
            <a:ext cx="3267075" cy="2009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build="p"/>
      <p:bldP spid="46" grpId="0"/>
      <p:bldP spid="47" grpId="0"/>
      <p:bldP spid="57" grpId="0"/>
      <p:bldP spid="58" grpId="0"/>
      <p:bldP spid="59" grpId="0" animBg="1"/>
      <p:bldP spid="60" grpId="0"/>
      <p:bldP spid="62" grpId="0" animBg="1"/>
      <p:bldP spid="63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Content Placeholder 5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sr-Latn-ME" dirty="0"/>
              <a:t>Ti </a:t>
            </a:r>
            <a:r>
              <a:rPr lang="sr-Cyrl-ME" dirty="0"/>
              <a:t>вријеме потребно да излаз са интегришућег регулатора достигне вриједност на пропорционалном регулатору.</a:t>
            </a:r>
          </a:p>
          <a:p>
            <a:r>
              <a:rPr lang="sr-Cyrl-ME" dirty="0"/>
              <a:t>Т</a:t>
            </a:r>
            <a:r>
              <a:rPr lang="sr-Latn-ME" dirty="0"/>
              <a:t>i – </a:t>
            </a:r>
            <a:r>
              <a:rPr lang="sr-Cyrl-ME" dirty="0"/>
              <a:t>интегрално вријеме / интегрална временска константа.</a:t>
            </a:r>
          </a:p>
          <a:p>
            <a:r>
              <a:rPr lang="sr-Cyrl-ME" dirty="0"/>
              <a:t>Једнакост има само смисла када је грешка константна...</a:t>
            </a:r>
            <a:endParaRPr lang="en-US" dirty="0"/>
          </a:p>
          <a:p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uiExpand="1" build="p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467544" y="260648"/>
            <a:ext cx="8229600" cy="1143000"/>
          </a:xfrm>
        </p:spPr>
        <p:txBody>
          <a:bodyPr/>
          <a:lstStyle/>
          <a:p>
            <a:r>
              <a:rPr lang="sr-Latn-ME" dirty="0"/>
              <a:t>PD </a:t>
            </a:r>
            <a:r>
              <a:rPr lang="sr-Cyrl-ME" dirty="0"/>
              <a:t>регулатор</a:t>
            </a:r>
            <a:endParaRPr lang="en-US" dirty="0"/>
          </a:p>
        </p:txBody>
      </p:sp>
      <p:sp>
        <p:nvSpPr>
          <p:cNvPr id="5" name="Content Placeholder 4"/>
          <p:cNvSpPr>
            <a:spLocks noGrp="1"/>
          </p:cNvSpPr>
          <p:nvPr>
            <p:ph sz="half" idx="1"/>
          </p:nvPr>
        </p:nvSpPr>
        <p:spPr/>
        <p:txBody>
          <a:bodyPr>
            <a:normAutofit/>
          </a:bodyPr>
          <a:lstStyle/>
          <a:p>
            <a:r>
              <a:rPr lang="sr-Cyrl-ME" dirty="0"/>
              <a:t>Комбинација </a:t>
            </a:r>
            <a:r>
              <a:rPr lang="sr-Latn-ME" dirty="0"/>
              <a:t>P </a:t>
            </a:r>
            <a:r>
              <a:rPr lang="sr-Cyrl-ME" dirty="0"/>
              <a:t>и </a:t>
            </a:r>
            <a:r>
              <a:rPr lang="sr-Latn-ME" dirty="0"/>
              <a:t>D </a:t>
            </a:r>
            <a:r>
              <a:rPr lang="sr-Cyrl-ME" dirty="0"/>
              <a:t>регулатора</a:t>
            </a:r>
            <a:endParaRPr lang="sr-Latn-ME" dirty="0"/>
          </a:p>
          <a:p>
            <a:r>
              <a:rPr lang="sr-Cyrl-ME" dirty="0"/>
              <a:t>Брзо реаговање али не отклањају у потпуности грешку.</a:t>
            </a:r>
            <a:endParaRPr lang="sr-Latn-ME" dirty="0"/>
          </a:p>
          <a:p>
            <a:endParaRPr lang="sr-Latn-ME" dirty="0"/>
          </a:p>
          <a:p>
            <a:endParaRPr lang="sr-Latn-ME" dirty="0"/>
          </a:p>
          <a:p>
            <a:endParaRPr lang="sr-Latn-ME" dirty="0"/>
          </a:p>
          <a:p>
            <a:endParaRPr lang="sr-Cyrl-ME" dirty="0"/>
          </a:p>
          <a:p>
            <a:endParaRPr lang="sr-Cyrl-ME" dirty="0"/>
          </a:p>
          <a:p>
            <a:pPr>
              <a:buNone/>
            </a:pPr>
            <a:endParaRPr lang="sr-Latn-ME" dirty="0"/>
          </a:p>
        </p:txBody>
      </p:sp>
      <p:grpSp>
        <p:nvGrpSpPr>
          <p:cNvPr id="2" name="Group 25"/>
          <p:cNvGrpSpPr/>
          <p:nvPr/>
        </p:nvGrpSpPr>
        <p:grpSpPr>
          <a:xfrm>
            <a:off x="4716016" y="1412776"/>
            <a:ext cx="3960440" cy="1872208"/>
            <a:chOff x="4716016" y="1412776"/>
            <a:chExt cx="3960440" cy="1872208"/>
          </a:xfrm>
        </p:grpSpPr>
        <p:cxnSp>
          <p:nvCxnSpPr>
            <p:cNvPr id="8" name="Straight Arrow Connector 7"/>
            <p:cNvCxnSpPr/>
            <p:nvPr/>
          </p:nvCxnSpPr>
          <p:spPr>
            <a:xfrm>
              <a:off x="4716016" y="2276872"/>
              <a:ext cx="576064" cy="0"/>
            </a:xfrm>
            <a:prstGeom prst="straightConnector1">
              <a:avLst/>
            </a:prstGeom>
            <a:ln w="28575"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9" name="Flowchart: Summing Junction 8"/>
            <p:cNvSpPr/>
            <p:nvPr/>
          </p:nvSpPr>
          <p:spPr>
            <a:xfrm>
              <a:off x="5292080" y="2132856"/>
              <a:ext cx="288032" cy="288032"/>
            </a:xfrm>
            <a:prstGeom prst="flowChartSummingJunction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" name="Flowchart: Process 9"/>
            <p:cNvSpPr/>
            <p:nvPr/>
          </p:nvSpPr>
          <p:spPr>
            <a:xfrm>
              <a:off x="6084168" y="1412776"/>
              <a:ext cx="1440160" cy="720080"/>
            </a:xfrm>
            <a:prstGeom prst="flowChartProcess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sr-Latn-ME" i="1" dirty="0"/>
                <a:t>P</a:t>
              </a:r>
              <a:endParaRPr lang="en-US" i="1" dirty="0"/>
            </a:p>
          </p:txBody>
        </p:sp>
        <p:sp>
          <p:nvSpPr>
            <p:cNvPr id="11" name="Flowchart: Process 10"/>
            <p:cNvSpPr/>
            <p:nvPr/>
          </p:nvSpPr>
          <p:spPr>
            <a:xfrm>
              <a:off x="6084168" y="2564904"/>
              <a:ext cx="1440160" cy="720080"/>
            </a:xfrm>
            <a:prstGeom prst="flowChartProcess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sr-Latn-ME" i="1" dirty="0"/>
                <a:t>D</a:t>
              </a:r>
              <a:endParaRPr lang="en-US" i="1" dirty="0"/>
            </a:p>
          </p:txBody>
        </p:sp>
        <p:cxnSp>
          <p:nvCxnSpPr>
            <p:cNvPr id="12" name="Straight Arrow Connector 11"/>
            <p:cNvCxnSpPr/>
            <p:nvPr/>
          </p:nvCxnSpPr>
          <p:spPr>
            <a:xfrm>
              <a:off x="8100392" y="2348880"/>
              <a:ext cx="576064" cy="0"/>
            </a:xfrm>
            <a:prstGeom prst="straightConnector1">
              <a:avLst/>
            </a:prstGeom>
            <a:ln w="28575"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3" name="Flowchart: Summing Junction 12"/>
            <p:cNvSpPr/>
            <p:nvPr/>
          </p:nvSpPr>
          <p:spPr>
            <a:xfrm>
              <a:off x="7812360" y="2204864"/>
              <a:ext cx="288032" cy="288032"/>
            </a:xfrm>
            <a:prstGeom prst="flowChartSummingJunction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15" name="Shape 14"/>
            <p:cNvCxnSpPr>
              <a:stCxn id="9" idx="0"/>
              <a:endCxn id="10" idx="1"/>
            </p:cNvCxnSpPr>
            <p:nvPr/>
          </p:nvCxnSpPr>
          <p:spPr>
            <a:xfrm rot="5400000" flipH="1" flipV="1">
              <a:off x="5580112" y="1628800"/>
              <a:ext cx="360040" cy="648072"/>
            </a:xfrm>
            <a:prstGeom prst="bentConnector2">
              <a:avLst/>
            </a:prstGeom>
            <a:ln w="28575"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Shape 16"/>
            <p:cNvCxnSpPr>
              <a:stCxn id="9" idx="4"/>
              <a:endCxn id="11" idx="1"/>
            </p:cNvCxnSpPr>
            <p:nvPr/>
          </p:nvCxnSpPr>
          <p:spPr>
            <a:xfrm rot="16200000" flipH="1">
              <a:off x="5508104" y="2348880"/>
              <a:ext cx="504056" cy="648072"/>
            </a:xfrm>
            <a:prstGeom prst="bentConnector2">
              <a:avLst/>
            </a:prstGeom>
            <a:ln w="28575"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Shape 18"/>
            <p:cNvCxnSpPr>
              <a:stCxn id="10" idx="3"/>
              <a:endCxn id="13" idx="0"/>
            </p:cNvCxnSpPr>
            <p:nvPr/>
          </p:nvCxnSpPr>
          <p:spPr>
            <a:xfrm>
              <a:off x="7524328" y="1772816"/>
              <a:ext cx="432048" cy="432048"/>
            </a:xfrm>
            <a:prstGeom prst="bentConnector2">
              <a:avLst/>
            </a:prstGeom>
            <a:ln w="28575"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hape 20"/>
            <p:cNvCxnSpPr>
              <a:stCxn id="11" idx="3"/>
              <a:endCxn id="13" idx="4"/>
            </p:cNvCxnSpPr>
            <p:nvPr/>
          </p:nvCxnSpPr>
          <p:spPr>
            <a:xfrm flipV="1">
              <a:off x="7524328" y="2492896"/>
              <a:ext cx="432048" cy="432048"/>
            </a:xfrm>
            <a:prstGeom prst="bentConnector2">
              <a:avLst/>
            </a:prstGeom>
            <a:ln w="28575"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2" name="TextBox 21"/>
            <p:cNvSpPr txBox="1"/>
            <p:nvPr/>
          </p:nvSpPr>
          <p:spPr>
            <a:xfrm>
              <a:off x="4860032" y="1979548"/>
              <a:ext cx="300082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sr-Latn-ME" i="1" dirty="0"/>
                <a:t>e</a:t>
              </a:r>
              <a:endParaRPr lang="en-US" i="1" dirty="0"/>
            </a:p>
          </p:txBody>
        </p:sp>
        <p:sp>
          <p:nvSpPr>
            <p:cNvPr id="23" name="TextBox 22"/>
            <p:cNvSpPr txBox="1"/>
            <p:nvPr/>
          </p:nvSpPr>
          <p:spPr>
            <a:xfrm>
              <a:off x="8172400" y="2060848"/>
              <a:ext cx="303288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sr-Latn-ME" i="1" dirty="0"/>
                <a:t>u</a:t>
              </a:r>
              <a:endParaRPr lang="en-US" i="1" dirty="0"/>
            </a:p>
          </p:txBody>
        </p:sp>
        <p:sp>
          <p:nvSpPr>
            <p:cNvPr id="24" name="TextBox 23"/>
            <p:cNvSpPr txBox="1"/>
            <p:nvPr/>
          </p:nvSpPr>
          <p:spPr>
            <a:xfrm>
              <a:off x="7668344" y="1916832"/>
              <a:ext cx="300082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sr-Latn-ME" dirty="0"/>
                <a:t>+</a:t>
              </a:r>
              <a:endParaRPr lang="en-US" dirty="0"/>
            </a:p>
          </p:txBody>
        </p:sp>
        <p:sp>
          <p:nvSpPr>
            <p:cNvPr id="25" name="TextBox 24"/>
            <p:cNvSpPr txBox="1"/>
            <p:nvPr/>
          </p:nvSpPr>
          <p:spPr>
            <a:xfrm>
              <a:off x="7668344" y="2411596"/>
              <a:ext cx="300082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sr-Latn-ME" dirty="0"/>
                <a:t>+</a:t>
              </a:r>
              <a:endParaRPr lang="en-US" dirty="0"/>
            </a:p>
          </p:txBody>
        </p:sp>
      </p:grpSp>
      <p:grpSp>
        <p:nvGrpSpPr>
          <p:cNvPr id="3" name="Group 38"/>
          <p:cNvGrpSpPr/>
          <p:nvPr/>
        </p:nvGrpSpPr>
        <p:grpSpPr>
          <a:xfrm>
            <a:off x="4932040" y="3140968"/>
            <a:ext cx="2629860" cy="1274658"/>
            <a:chOff x="4932040" y="3429000"/>
            <a:chExt cx="2629860" cy="1274658"/>
          </a:xfrm>
        </p:grpSpPr>
        <p:cxnSp>
          <p:nvCxnSpPr>
            <p:cNvPr id="28" name="Straight Arrow Connector 27"/>
            <p:cNvCxnSpPr/>
            <p:nvPr/>
          </p:nvCxnSpPr>
          <p:spPr>
            <a:xfrm>
              <a:off x="5220072" y="4365104"/>
              <a:ext cx="2304256" cy="0"/>
            </a:xfrm>
            <a:prstGeom prst="straightConnector1">
              <a:avLst/>
            </a:prstGeom>
            <a:ln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" name="Straight Arrow Connector 29"/>
            <p:cNvCxnSpPr/>
            <p:nvPr/>
          </p:nvCxnSpPr>
          <p:spPr>
            <a:xfrm flipV="1">
              <a:off x="5364088" y="3573016"/>
              <a:ext cx="0" cy="936104"/>
            </a:xfrm>
            <a:prstGeom prst="straightConnector1">
              <a:avLst/>
            </a:prstGeom>
            <a:ln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2" name="Straight Connector 31"/>
            <p:cNvCxnSpPr/>
            <p:nvPr/>
          </p:nvCxnSpPr>
          <p:spPr>
            <a:xfrm>
              <a:off x="5220072" y="4365104"/>
              <a:ext cx="144016" cy="0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4" name="Straight Connector 33"/>
            <p:cNvCxnSpPr/>
            <p:nvPr/>
          </p:nvCxnSpPr>
          <p:spPr>
            <a:xfrm>
              <a:off x="5364088" y="3933056"/>
              <a:ext cx="0" cy="432048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6" name="Straight Connector 35"/>
            <p:cNvCxnSpPr/>
            <p:nvPr/>
          </p:nvCxnSpPr>
          <p:spPr>
            <a:xfrm>
              <a:off x="5364088" y="3933056"/>
              <a:ext cx="1872208" cy="0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7" name="TextBox 36"/>
            <p:cNvSpPr txBox="1"/>
            <p:nvPr/>
          </p:nvSpPr>
          <p:spPr>
            <a:xfrm>
              <a:off x="4932040" y="3429000"/>
              <a:ext cx="439544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sr-Latn-ME" sz="1400" i="1" dirty="0"/>
                <a:t>e(t)</a:t>
              </a:r>
              <a:endParaRPr lang="en-US" sz="1400" i="1" dirty="0"/>
            </a:p>
          </p:txBody>
        </p:sp>
        <p:sp>
          <p:nvSpPr>
            <p:cNvPr id="38" name="Rectangle 37"/>
            <p:cNvSpPr/>
            <p:nvPr/>
          </p:nvSpPr>
          <p:spPr>
            <a:xfrm>
              <a:off x="7308304" y="4365104"/>
              <a:ext cx="253596" cy="338554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sr-Latn-ME" sz="1600" i="1" dirty="0"/>
                <a:t>t</a:t>
              </a:r>
              <a:endParaRPr lang="en-US" sz="1600" dirty="0"/>
            </a:p>
          </p:txBody>
        </p:sp>
      </p:grpSp>
      <p:cxnSp>
        <p:nvCxnSpPr>
          <p:cNvPr id="41" name="Straight Arrow Connector 40"/>
          <p:cNvCxnSpPr/>
          <p:nvPr/>
        </p:nvCxnSpPr>
        <p:spPr>
          <a:xfrm>
            <a:off x="5220072" y="6021288"/>
            <a:ext cx="2304256" cy="0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2" name="Straight Arrow Connector 41"/>
          <p:cNvCxnSpPr/>
          <p:nvPr/>
        </p:nvCxnSpPr>
        <p:spPr>
          <a:xfrm flipV="1">
            <a:off x="5364088" y="4509120"/>
            <a:ext cx="0" cy="1656184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3" name="Straight Connector 42"/>
          <p:cNvCxnSpPr/>
          <p:nvPr/>
        </p:nvCxnSpPr>
        <p:spPr>
          <a:xfrm>
            <a:off x="5220072" y="6021288"/>
            <a:ext cx="144016" cy="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4" name="Straight Connector 43"/>
          <p:cNvCxnSpPr/>
          <p:nvPr/>
        </p:nvCxnSpPr>
        <p:spPr>
          <a:xfrm>
            <a:off x="5364088" y="5589240"/>
            <a:ext cx="0" cy="432048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5" name="Straight Connector 44"/>
          <p:cNvCxnSpPr/>
          <p:nvPr/>
        </p:nvCxnSpPr>
        <p:spPr>
          <a:xfrm flipV="1">
            <a:off x="5364088" y="4941168"/>
            <a:ext cx="0" cy="648024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6" name="TextBox 45"/>
          <p:cNvSpPr txBox="1"/>
          <p:nvPr/>
        </p:nvSpPr>
        <p:spPr>
          <a:xfrm>
            <a:off x="4924544" y="4437112"/>
            <a:ext cx="447558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r-Latn-ME" sz="1400" i="1" dirty="0"/>
              <a:t>u(t)</a:t>
            </a:r>
            <a:endParaRPr lang="en-US" sz="1400" i="1" dirty="0"/>
          </a:p>
        </p:txBody>
      </p:sp>
      <p:sp>
        <p:nvSpPr>
          <p:cNvPr id="47" name="Rectangle 46"/>
          <p:cNvSpPr/>
          <p:nvPr/>
        </p:nvSpPr>
        <p:spPr>
          <a:xfrm>
            <a:off x="7308304" y="6021288"/>
            <a:ext cx="253596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sr-Latn-ME" sz="1600" i="1" dirty="0"/>
              <a:t>t</a:t>
            </a:r>
            <a:endParaRPr lang="en-US" sz="1600" dirty="0"/>
          </a:p>
        </p:txBody>
      </p:sp>
      <p:cxnSp>
        <p:nvCxnSpPr>
          <p:cNvPr id="51" name="Straight Connector 50"/>
          <p:cNvCxnSpPr/>
          <p:nvPr/>
        </p:nvCxnSpPr>
        <p:spPr>
          <a:xfrm>
            <a:off x="5364088" y="5589240"/>
            <a:ext cx="1872208" cy="0"/>
          </a:xfrm>
          <a:prstGeom prst="line">
            <a:avLst/>
          </a:prstGeom>
          <a:ln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8" name="TextBox 57"/>
          <p:cNvSpPr txBox="1"/>
          <p:nvPr/>
        </p:nvSpPr>
        <p:spPr>
          <a:xfrm>
            <a:off x="5076056" y="3501008"/>
            <a:ext cx="272832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r-Latn-ME" sz="1400" i="1" dirty="0"/>
              <a:t>E</a:t>
            </a:r>
            <a:endParaRPr lang="en-US" sz="1400" i="1" dirty="0"/>
          </a:p>
        </p:txBody>
      </p:sp>
      <p:sp>
        <p:nvSpPr>
          <p:cNvPr id="59" name="Right Brace 58"/>
          <p:cNvSpPr/>
          <p:nvPr/>
        </p:nvSpPr>
        <p:spPr>
          <a:xfrm>
            <a:off x="7236296" y="5589240"/>
            <a:ext cx="144016" cy="432048"/>
          </a:xfrm>
          <a:prstGeom prst="rightBrac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0" name="TextBox 59"/>
          <p:cNvSpPr txBox="1"/>
          <p:nvPr/>
        </p:nvSpPr>
        <p:spPr>
          <a:xfrm>
            <a:off x="7452320" y="5661248"/>
            <a:ext cx="713785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r-Latn-ME" sz="1400" i="1" dirty="0"/>
              <a:t>Kp*e(t)</a:t>
            </a:r>
            <a:endParaRPr lang="en-US" sz="1400" i="1" dirty="0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27584" y="4293096"/>
            <a:ext cx="2476500" cy="1419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cxnSp>
        <p:nvCxnSpPr>
          <p:cNvPr id="49" name="Straight Connector 48"/>
          <p:cNvCxnSpPr/>
          <p:nvPr/>
        </p:nvCxnSpPr>
        <p:spPr>
          <a:xfrm flipH="1" flipV="1">
            <a:off x="5364088" y="4941168"/>
            <a:ext cx="144016" cy="648072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3" name="Straight Connector 52"/>
          <p:cNvCxnSpPr/>
          <p:nvPr/>
        </p:nvCxnSpPr>
        <p:spPr>
          <a:xfrm flipH="1">
            <a:off x="5508104" y="5589240"/>
            <a:ext cx="1656184" cy="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uiExpand="1" build="p"/>
      <p:bldP spid="46" grpId="0"/>
      <p:bldP spid="47" grpId="0"/>
      <p:bldP spid="58" grpId="0"/>
      <p:bldP spid="59" grpId="0" animBg="1"/>
      <p:bldP spid="60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0" y="0"/>
            <a:ext cx="8229600" cy="1143000"/>
          </a:xfrm>
        </p:spPr>
        <p:txBody>
          <a:bodyPr/>
          <a:lstStyle/>
          <a:p>
            <a:r>
              <a:rPr lang="sr-Latn-ME" dirty="0"/>
              <a:t>PID </a:t>
            </a:r>
            <a:r>
              <a:rPr lang="sr-Cyrl-ME" dirty="0"/>
              <a:t>регулатор</a:t>
            </a:r>
            <a:endParaRPr lang="en-US" dirty="0"/>
          </a:p>
        </p:txBody>
      </p:sp>
      <p:sp>
        <p:nvSpPr>
          <p:cNvPr id="5" name="Content Placeholder 4"/>
          <p:cNvSpPr>
            <a:spLocks noGrp="1"/>
          </p:cNvSpPr>
          <p:nvPr>
            <p:ph sz="half" idx="1"/>
          </p:nvPr>
        </p:nvSpPr>
        <p:spPr>
          <a:xfrm>
            <a:off x="467544" y="1052736"/>
            <a:ext cx="4038600" cy="4392489"/>
          </a:xfrm>
        </p:spPr>
        <p:txBody>
          <a:bodyPr>
            <a:noAutofit/>
          </a:bodyPr>
          <a:lstStyle/>
          <a:p>
            <a:r>
              <a:rPr lang="sr-Cyrl-ME" sz="2000" dirty="0"/>
              <a:t>Комбинација </a:t>
            </a:r>
            <a:r>
              <a:rPr lang="sr-Latn-ME" sz="2000" dirty="0"/>
              <a:t>P, I </a:t>
            </a:r>
            <a:r>
              <a:rPr lang="sr-Cyrl-ME" sz="2000" dirty="0"/>
              <a:t>и </a:t>
            </a:r>
            <a:r>
              <a:rPr lang="sr-Latn-ME" sz="2000" dirty="0"/>
              <a:t>D </a:t>
            </a:r>
            <a:r>
              <a:rPr lang="sr-Cyrl-ME" sz="2000" dirty="0"/>
              <a:t>регулатора</a:t>
            </a:r>
            <a:r>
              <a:rPr lang="sr-Latn-ME" sz="2000" dirty="0"/>
              <a:t>.</a:t>
            </a:r>
          </a:p>
          <a:p>
            <a:r>
              <a:rPr lang="sr-Cyrl-ME" sz="2000" dirty="0"/>
              <a:t>Преко коефицијената може се подесити колико </a:t>
            </a:r>
            <a:r>
              <a:rPr lang="sr-Latn-ME" sz="2000" dirty="0"/>
              <a:t>P, I </a:t>
            </a:r>
            <a:r>
              <a:rPr lang="sr-Cyrl-ME" sz="2000" dirty="0"/>
              <a:t>и </a:t>
            </a:r>
            <a:r>
              <a:rPr lang="sr-Latn-ME" sz="2000" dirty="0"/>
              <a:t>D </a:t>
            </a:r>
            <a:r>
              <a:rPr lang="sr-Cyrl-ME" sz="2000" dirty="0"/>
              <a:t>желимо.</a:t>
            </a:r>
          </a:p>
          <a:p>
            <a:r>
              <a:rPr lang="sr-Cyrl-ME" sz="2000" dirty="0"/>
              <a:t>Коефицијенти</a:t>
            </a:r>
          </a:p>
          <a:p>
            <a:pPr marL="847725" lvl="1" indent="-447675">
              <a:tabLst>
                <a:tab pos="268288" algn="l"/>
              </a:tabLst>
            </a:pPr>
            <a:r>
              <a:rPr lang="sr-Latn-ME" sz="1600" dirty="0"/>
              <a:t>K</a:t>
            </a:r>
            <a:r>
              <a:rPr lang="sr-Latn-ME" sz="1600" baseline="-25000" dirty="0"/>
              <a:t>p</a:t>
            </a:r>
            <a:r>
              <a:rPr lang="sr-Latn-ME" sz="1600" dirty="0"/>
              <a:t> – </a:t>
            </a:r>
            <a:r>
              <a:rPr lang="sr-Cyrl-ME" sz="1600" dirty="0"/>
              <a:t>коефицијент пропорционалности / пропорционално појачање</a:t>
            </a:r>
            <a:endParaRPr lang="sr-Latn-ME" sz="1600" dirty="0"/>
          </a:p>
          <a:p>
            <a:pPr marL="847725" lvl="1" indent="-447675">
              <a:tabLst>
                <a:tab pos="268288" algn="l"/>
              </a:tabLst>
            </a:pPr>
            <a:r>
              <a:rPr lang="sr-Latn-ME" sz="1600" dirty="0"/>
              <a:t>T</a:t>
            </a:r>
            <a:r>
              <a:rPr lang="sr-Latn-ME" sz="1600" baseline="-25000" dirty="0"/>
              <a:t>i</a:t>
            </a:r>
            <a:r>
              <a:rPr lang="sr-Latn-ME" sz="1600" dirty="0"/>
              <a:t>  – </a:t>
            </a:r>
            <a:r>
              <a:rPr lang="sr-Cyrl-ME" sz="1600" dirty="0"/>
              <a:t>временска константа интеграције / вријеме интеграције / интегрално вријеме</a:t>
            </a:r>
            <a:endParaRPr lang="sr-Latn-ME" sz="1600" dirty="0"/>
          </a:p>
          <a:p>
            <a:pPr marL="847725" lvl="1" indent="-447675">
              <a:tabLst>
                <a:tab pos="268288" algn="l"/>
              </a:tabLst>
            </a:pPr>
            <a:r>
              <a:rPr lang="sr-Latn-ME" sz="1600" dirty="0"/>
              <a:t>T</a:t>
            </a:r>
            <a:r>
              <a:rPr lang="sr-Latn-ME" sz="1600" baseline="-25000" dirty="0"/>
              <a:t>d</a:t>
            </a:r>
            <a:r>
              <a:rPr lang="sr-Latn-ME" sz="1600" dirty="0"/>
              <a:t>  – </a:t>
            </a:r>
            <a:r>
              <a:rPr lang="sr-Cyrl-ME" sz="1600" dirty="0"/>
              <a:t>временска константа диференцијације / вријеме диференцијације / диференцијално вријеме</a:t>
            </a:r>
          </a:p>
        </p:txBody>
      </p:sp>
      <p:grpSp>
        <p:nvGrpSpPr>
          <p:cNvPr id="3" name="Group 38"/>
          <p:cNvGrpSpPr/>
          <p:nvPr/>
        </p:nvGrpSpPr>
        <p:grpSpPr>
          <a:xfrm>
            <a:off x="4932040" y="3306470"/>
            <a:ext cx="2629860" cy="1274658"/>
            <a:chOff x="4932040" y="3429000"/>
            <a:chExt cx="2629860" cy="1274658"/>
          </a:xfrm>
        </p:grpSpPr>
        <p:cxnSp>
          <p:nvCxnSpPr>
            <p:cNvPr id="28" name="Straight Arrow Connector 27"/>
            <p:cNvCxnSpPr/>
            <p:nvPr/>
          </p:nvCxnSpPr>
          <p:spPr>
            <a:xfrm>
              <a:off x="5220072" y="4365104"/>
              <a:ext cx="2304256" cy="0"/>
            </a:xfrm>
            <a:prstGeom prst="straightConnector1">
              <a:avLst/>
            </a:prstGeom>
            <a:ln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" name="Straight Arrow Connector 29"/>
            <p:cNvCxnSpPr/>
            <p:nvPr/>
          </p:nvCxnSpPr>
          <p:spPr>
            <a:xfrm flipV="1">
              <a:off x="5364088" y="3573016"/>
              <a:ext cx="0" cy="936104"/>
            </a:xfrm>
            <a:prstGeom prst="straightConnector1">
              <a:avLst/>
            </a:prstGeom>
            <a:ln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2" name="Straight Connector 31"/>
            <p:cNvCxnSpPr/>
            <p:nvPr/>
          </p:nvCxnSpPr>
          <p:spPr>
            <a:xfrm>
              <a:off x="5220072" y="4365104"/>
              <a:ext cx="144016" cy="0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4" name="Straight Connector 33"/>
            <p:cNvCxnSpPr/>
            <p:nvPr/>
          </p:nvCxnSpPr>
          <p:spPr>
            <a:xfrm>
              <a:off x="5364088" y="3933056"/>
              <a:ext cx="0" cy="432048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6" name="Straight Connector 35"/>
            <p:cNvCxnSpPr/>
            <p:nvPr/>
          </p:nvCxnSpPr>
          <p:spPr>
            <a:xfrm>
              <a:off x="5364088" y="3933056"/>
              <a:ext cx="1872208" cy="0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7" name="TextBox 36"/>
            <p:cNvSpPr txBox="1"/>
            <p:nvPr/>
          </p:nvSpPr>
          <p:spPr>
            <a:xfrm>
              <a:off x="4932040" y="3429000"/>
              <a:ext cx="439544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sr-Latn-ME" sz="1400" i="1" dirty="0"/>
                <a:t>e(t)</a:t>
              </a:r>
              <a:endParaRPr lang="en-US" sz="1400" i="1" dirty="0"/>
            </a:p>
          </p:txBody>
        </p:sp>
        <p:sp>
          <p:nvSpPr>
            <p:cNvPr id="38" name="Rectangle 37"/>
            <p:cNvSpPr/>
            <p:nvPr/>
          </p:nvSpPr>
          <p:spPr>
            <a:xfrm>
              <a:off x="7308304" y="4365104"/>
              <a:ext cx="253596" cy="338554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sr-Latn-ME" sz="1600" i="1" dirty="0"/>
                <a:t>t</a:t>
              </a:r>
              <a:endParaRPr lang="en-US" sz="1600" dirty="0"/>
            </a:p>
          </p:txBody>
        </p:sp>
      </p:grpSp>
      <p:cxnSp>
        <p:nvCxnSpPr>
          <p:cNvPr id="41" name="Straight Arrow Connector 40"/>
          <p:cNvCxnSpPr/>
          <p:nvPr/>
        </p:nvCxnSpPr>
        <p:spPr>
          <a:xfrm>
            <a:off x="5220072" y="6021288"/>
            <a:ext cx="2304256" cy="0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2" name="Straight Arrow Connector 41"/>
          <p:cNvCxnSpPr/>
          <p:nvPr/>
        </p:nvCxnSpPr>
        <p:spPr>
          <a:xfrm flipV="1">
            <a:off x="5364088" y="4509120"/>
            <a:ext cx="0" cy="1656184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3" name="Straight Connector 42"/>
          <p:cNvCxnSpPr/>
          <p:nvPr/>
        </p:nvCxnSpPr>
        <p:spPr>
          <a:xfrm>
            <a:off x="5220072" y="6021288"/>
            <a:ext cx="144016" cy="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4" name="Straight Connector 43"/>
          <p:cNvCxnSpPr/>
          <p:nvPr/>
        </p:nvCxnSpPr>
        <p:spPr>
          <a:xfrm>
            <a:off x="5364088" y="5589240"/>
            <a:ext cx="0" cy="432048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5" name="Straight Connector 44"/>
          <p:cNvCxnSpPr/>
          <p:nvPr/>
        </p:nvCxnSpPr>
        <p:spPr>
          <a:xfrm flipV="1">
            <a:off x="5364088" y="4941168"/>
            <a:ext cx="0" cy="648024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6" name="TextBox 45"/>
          <p:cNvSpPr txBox="1"/>
          <p:nvPr/>
        </p:nvSpPr>
        <p:spPr>
          <a:xfrm>
            <a:off x="4924544" y="4437112"/>
            <a:ext cx="447558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r-Latn-ME" sz="1400" i="1" dirty="0"/>
              <a:t>u(t)</a:t>
            </a:r>
            <a:endParaRPr lang="en-US" sz="1400" i="1" dirty="0"/>
          </a:p>
        </p:txBody>
      </p:sp>
      <p:sp>
        <p:nvSpPr>
          <p:cNvPr id="47" name="Rectangle 46"/>
          <p:cNvSpPr/>
          <p:nvPr/>
        </p:nvSpPr>
        <p:spPr>
          <a:xfrm>
            <a:off x="7308304" y="6021288"/>
            <a:ext cx="253596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sr-Latn-ME" sz="1600" i="1" dirty="0"/>
              <a:t>t</a:t>
            </a:r>
            <a:endParaRPr lang="en-US" sz="1600" dirty="0"/>
          </a:p>
        </p:txBody>
      </p:sp>
      <p:cxnSp>
        <p:nvCxnSpPr>
          <p:cNvPr id="51" name="Straight Connector 50"/>
          <p:cNvCxnSpPr/>
          <p:nvPr/>
        </p:nvCxnSpPr>
        <p:spPr>
          <a:xfrm>
            <a:off x="5364088" y="5589240"/>
            <a:ext cx="1872208" cy="0"/>
          </a:xfrm>
          <a:prstGeom prst="line">
            <a:avLst/>
          </a:prstGeom>
          <a:ln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8" name="TextBox 57"/>
          <p:cNvSpPr txBox="1"/>
          <p:nvPr/>
        </p:nvSpPr>
        <p:spPr>
          <a:xfrm>
            <a:off x="5076056" y="3666510"/>
            <a:ext cx="272832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r-Latn-ME" sz="1400" i="1" dirty="0"/>
              <a:t>E</a:t>
            </a:r>
            <a:endParaRPr lang="en-US" sz="1400" i="1" dirty="0"/>
          </a:p>
        </p:txBody>
      </p:sp>
      <p:sp>
        <p:nvSpPr>
          <p:cNvPr id="59" name="Right Brace 58"/>
          <p:cNvSpPr/>
          <p:nvPr/>
        </p:nvSpPr>
        <p:spPr>
          <a:xfrm>
            <a:off x="7236296" y="5589240"/>
            <a:ext cx="144016" cy="432048"/>
          </a:xfrm>
          <a:prstGeom prst="rightBrac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0" name="TextBox 59"/>
          <p:cNvSpPr txBox="1"/>
          <p:nvPr/>
        </p:nvSpPr>
        <p:spPr>
          <a:xfrm>
            <a:off x="7452320" y="5661248"/>
            <a:ext cx="713785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r-Latn-ME" sz="1400" i="1" dirty="0"/>
              <a:t>Kp*e(t)</a:t>
            </a:r>
            <a:endParaRPr lang="en-US" sz="1400" i="1" dirty="0"/>
          </a:p>
        </p:txBody>
      </p:sp>
      <p:cxnSp>
        <p:nvCxnSpPr>
          <p:cNvPr id="49" name="Straight Connector 48"/>
          <p:cNvCxnSpPr/>
          <p:nvPr/>
        </p:nvCxnSpPr>
        <p:spPr>
          <a:xfrm flipH="1" flipV="1">
            <a:off x="5364088" y="4941168"/>
            <a:ext cx="144016" cy="648072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3" name="Straight Connector 52"/>
          <p:cNvCxnSpPr/>
          <p:nvPr/>
        </p:nvCxnSpPr>
        <p:spPr>
          <a:xfrm flipH="1">
            <a:off x="5508104" y="5157240"/>
            <a:ext cx="1727984" cy="43200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83568" y="5517232"/>
            <a:ext cx="3943350" cy="733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2" name="Right Brace 51"/>
          <p:cNvSpPr/>
          <p:nvPr/>
        </p:nvSpPr>
        <p:spPr>
          <a:xfrm>
            <a:off x="7243558" y="5157192"/>
            <a:ext cx="216024" cy="432048"/>
          </a:xfrm>
          <a:prstGeom prst="rightBrac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4" name="TextBox 53"/>
          <p:cNvSpPr txBox="1"/>
          <p:nvPr/>
        </p:nvSpPr>
        <p:spPr>
          <a:xfrm>
            <a:off x="7459582" y="5229200"/>
            <a:ext cx="1072858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r-Latn-ME" sz="1400" i="1" dirty="0"/>
              <a:t>Ki E T</a:t>
            </a:r>
            <a:r>
              <a:rPr lang="sr-Latn-ME" sz="1400" i="1" baseline="-25000" dirty="0"/>
              <a:t>i </a:t>
            </a:r>
            <a:r>
              <a:rPr lang="sr-Latn-ME" sz="1400" i="1" dirty="0"/>
              <a:t>= Kp E</a:t>
            </a:r>
            <a:endParaRPr lang="en-US" sz="1400" i="1" baseline="-25000" dirty="0"/>
          </a:p>
        </p:txBody>
      </p:sp>
      <p:cxnSp>
        <p:nvCxnSpPr>
          <p:cNvPr id="55" name="Straight Connector 54"/>
          <p:cNvCxnSpPr/>
          <p:nvPr/>
        </p:nvCxnSpPr>
        <p:spPr>
          <a:xfrm>
            <a:off x="7224246" y="3501008"/>
            <a:ext cx="0" cy="2592288"/>
          </a:xfrm>
          <a:prstGeom prst="line">
            <a:avLst/>
          </a:prstGeom>
          <a:ln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6" name="TextBox 55"/>
          <p:cNvSpPr txBox="1"/>
          <p:nvPr/>
        </p:nvSpPr>
        <p:spPr>
          <a:xfrm>
            <a:off x="7080230" y="6093296"/>
            <a:ext cx="300082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r-Latn-ME" sz="1400" i="1" dirty="0"/>
              <a:t>T</a:t>
            </a:r>
            <a:r>
              <a:rPr lang="sr-Latn-ME" sz="1400" i="1" baseline="-25000" dirty="0"/>
              <a:t>i</a:t>
            </a:r>
            <a:endParaRPr lang="en-US" sz="1400" i="1" baseline="-25000" dirty="0"/>
          </a:p>
        </p:txBody>
      </p:sp>
      <p:grpSp>
        <p:nvGrpSpPr>
          <p:cNvPr id="70" name="Group 69"/>
          <p:cNvGrpSpPr/>
          <p:nvPr/>
        </p:nvGrpSpPr>
        <p:grpSpPr>
          <a:xfrm>
            <a:off x="5004048" y="692696"/>
            <a:ext cx="3672408" cy="2664296"/>
            <a:chOff x="5004048" y="692696"/>
            <a:chExt cx="3672408" cy="2664296"/>
          </a:xfrm>
        </p:grpSpPr>
        <p:cxnSp>
          <p:nvCxnSpPr>
            <p:cNvPr id="8" name="Straight Arrow Connector 7"/>
            <p:cNvCxnSpPr/>
            <p:nvPr/>
          </p:nvCxnSpPr>
          <p:spPr>
            <a:xfrm>
              <a:off x="5004048" y="2025499"/>
              <a:ext cx="534168" cy="0"/>
            </a:xfrm>
            <a:prstGeom prst="straightConnector1">
              <a:avLst/>
            </a:prstGeom>
            <a:ln w="28575"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9" name="Flowchart: Summing Junction 8"/>
            <p:cNvSpPr/>
            <p:nvPr/>
          </p:nvSpPr>
          <p:spPr>
            <a:xfrm>
              <a:off x="5538216" y="1891957"/>
              <a:ext cx="267084" cy="267084"/>
            </a:xfrm>
            <a:prstGeom prst="flowChartSummingJunction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" name="Flowchart: Process 9"/>
            <p:cNvSpPr/>
            <p:nvPr/>
          </p:nvSpPr>
          <p:spPr>
            <a:xfrm>
              <a:off x="6228184" y="692696"/>
              <a:ext cx="1335421" cy="667710"/>
            </a:xfrm>
            <a:prstGeom prst="flowChartProcess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sr-Latn-ME" i="1" dirty="0"/>
                <a:t>P</a:t>
              </a:r>
              <a:endParaRPr lang="en-US" i="1" dirty="0"/>
            </a:p>
          </p:txBody>
        </p:sp>
        <p:sp>
          <p:nvSpPr>
            <p:cNvPr id="11" name="Flowchart: Process 10"/>
            <p:cNvSpPr/>
            <p:nvPr/>
          </p:nvSpPr>
          <p:spPr>
            <a:xfrm>
              <a:off x="6228184" y="2689282"/>
              <a:ext cx="1335421" cy="667710"/>
            </a:xfrm>
            <a:prstGeom prst="flowChartProcess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sr-Latn-ME" i="1" dirty="0"/>
                <a:t>D</a:t>
              </a:r>
              <a:endParaRPr lang="en-US" i="1" dirty="0"/>
            </a:p>
          </p:txBody>
        </p:sp>
        <p:cxnSp>
          <p:nvCxnSpPr>
            <p:cNvPr id="12" name="Straight Arrow Connector 11"/>
            <p:cNvCxnSpPr/>
            <p:nvPr/>
          </p:nvCxnSpPr>
          <p:spPr>
            <a:xfrm>
              <a:off x="8142288" y="2029427"/>
              <a:ext cx="534168" cy="0"/>
            </a:xfrm>
            <a:prstGeom prst="straightConnector1">
              <a:avLst/>
            </a:prstGeom>
            <a:ln w="28575"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3" name="Flowchart: Summing Junction 12"/>
            <p:cNvSpPr/>
            <p:nvPr/>
          </p:nvSpPr>
          <p:spPr>
            <a:xfrm>
              <a:off x="7875203" y="1895884"/>
              <a:ext cx="267084" cy="267084"/>
            </a:xfrm>
            <a:prstGeom prst="flowChartSummingJunction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15" name="Shape 14"/>
            <p:cNvCxnSpPr>
              <a:stCxn id="9" idx="0"/>
              <a:endCxn id="10" idx="1"/>
            </p:cNvCxnSpPr>
            <p:nvPr/>
          </p:nvCxnSpPr>
          <p:spPr>
            <a:xfrm rot="5400000" flipH="1" flipV="1">
              <a:off x="5517268" y="1181041"/>
              <a:ext cx="865406" cy="556426"/>
            </a:xfrm>
            <a:prstGeom prst="bentConnector2">
              <a:avLst/>
            </a:prstGeom>
            <a:ln w="28575"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Shape 16"/>
            <p:cNvCxnSpPr>
              <a:stCxn id="9" idx="4"/>
              <a:endCxn id="11" idx="1"/>
            </p:cNvCxnSpPr>
            <p:nvPr/>
          </p:nvCxnSpPr>
          <p:spPr>
            <a:xfrm rot="16200000" flipH="1">
              <a:off x="5517923" y="2312876"/>
              <a:ext cx="864096" cy="556426"/>
            </a:xfrm>
            <a:prstGeom prst="bentConnector2">
              <a:avLst/>
            </a:prstGeom>
            <a:ln w="28575"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Shape 18"/>
            <p:cNvCxnSpPr>
              <a:stCxn id="10" idx="3"/>
              <a:endCxn id="13" idx="0"/>
            </p:cNvCxnSpPr>
            <p:nvPr/>
          </p:nvCxnSpPr>
          <p:spPr>
            <a:xfrm>
              <a:off x="7563605" y="1026551"/>
              <a:ext cx="445140" cy="869333"/>
            </a:xfrm>
            <a:prstGeom prst="bentConnector2">
              <a:avLst/>
            </a:prstGeom>
            <a:ln w="28575"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hape 20"/>
            <p:cNvCxnSpPr>
              <a:stCxn id="11" idx="3"/>
              <a:endCxn id="13" idx="4"/>
            </p:cNvCxnSpPr>
            <p:nvPr/>
          </p:nvCxnSpPr>
          <p:spPr>
            <a:xfrm flipV="1">
              <a:off x="7563605" y="2162968"/>
              <a:ext cx="445140" cy="860169"/>
            </a:xfrm>
            <a:prstGeom prst="bentConnector2">
              <a:avLst/>
            </a:prstGeom>
            <a:ln w="28575"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2" name="TextBox 21"/>
            <p:cNvSpPr txBox="1"/>
            <p:nvPr/>
          </p:nvSpPr>
          <p:spPr>
            <a:xfrm>
              <a:off x="5137590" y="1749799"/>
              <a:ext cx="278258" cy="34247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sr-Latn-ME" i="1" dirty="0"/>
                <a:t>e</a:t>
              </a:r>
              <a:endParaRPr lang="en-US" i="1" dirty="0"/>
            </a:p>
          </p:txBody>
        </p:sp>
        <p:sp>
          <p:nvSpPr>
            <p:cNvPr id="23" name="TextBox 22"/>
            <p:cNvSpPr txBox="1"/>
            <p:nvPr/>
          </p:nvSpPr>
          <p:spPr>
            <a:xfrm>
              <a:off x="8209059" y="1762342"/>
              <a:ext cx="281231" cy="34247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sr-Latn-ME" i="1" dirty="0"/>
                <a:t>u</a:t>
              </a:r>
              <a:endParaRPr lang="en-US" i="1" dirty="0"/>
            </a:p>
          </p:txBody>
        </p:sp>
        <p:sp>
          <p:nvSpPr>
            <p:cNvPr id="24" name="TextBox 23"/>
            <p:cNvSpPr txBox="1"/>
            <p:nvPr/>
          </p:nvSpPr>
          <p:spPr>
            <a:xfrm>
              <a:off x="7741661" y="1628800"/>
              <a:ext cx="278258" cy="34247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sr-Latn-ME" dirty="0"/>
                <a:t>+</a:t>
              </a:r>
              <a:endParaRPr lang="en-US" dirty="0"/>
            </a:p>
          </p:txBody>
        </p:sp>
        <p:sp>
          <p:nvSpPr>
            <p:cNvPr id="25" name="TextBox 24"/>
            <p:cNvSpPr txBox="1"/>
            <p:nvPr/>
          </p:nvSpPr>
          <p:spPr>
            <a:xfrm>
              <a:off x="7741661" y="2087581"/>
              <a:ext cx="278258" cy="34247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sr-Latn-ME" dirty="0"/>
                <a:t>+</a:t>
              </a:r>
              <a:endParaRPr lang="en-US" dirty="0"/>
            </a:p>
          </p:txBody>
        </p:sp>
        <p:sp>
          <p:nvSpPr>
            <p:cNvPr id="63" name="Flowchart: Process 62"/>
            <p:cNvSpPr/>
            <p:nvPr/>
          </p:nvSpPr>
          <p:spPr>
            <a:xfrm>
              <a:off x="6228184" y="1691644"/>
              <a:ext cx="1335421" cy="667710"/>
            </a:xfrm>
            <a:prstGeom prst="flowChartProcess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sr-Latn-ME" i="1" dirty="0"/>
                <a:t>I</a:t>
              </a:r>
              <a:endParaRPr lang="en-US" i="1" dirty="0"/>
            </a:p>
          </p:txBody>
        </p:sp>
        <p:cxnSp>
          <p:nvCxnSpPr>
            <p:cNvPr id="65" name="Straight Arrow Connector 64"/>
            <p:cNvCxnSpPr>
              <a:stCxn id="9" idx="6"/>
              <a:endCxn id="63" idx="1"/>
            </p:cNvCxnSpPr>
            <p:nvPr/>
          </p:nvCxnSpPr>
          <p:spPr>
            <a:xfrm>
              <a:off x="5805300" y="2025499"/>
              <a:ext cx="422884" cy="0"/>
            </a:xfrm>
            <a:prstGeom prst="straightConnector1">
              <a:avLst/>
            </a:prstGeom>
            <a:ln w="28575"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6" name="Straight Arrow Connector 65"/>
            <p:cNvCxnSpPr>
              <a:stCxn id="63" idx="3"/>
              <a:endCxn id="13" idx="2"/>
            </p:cNvCxnSpPr>
            <p:nvPr/>
          </p:nvCxnSpPr>
          <p:spPr>
            <a:xfrm>
              <a:off x="7563605" y="2025499"/>
              <a:ext cx="311598" cy="3927"/>
            </a:xfrm>
            <a:prstGeom prst="straightConnector1">
              <a:avLst/>
            </a:prstGeom>
            <a:ln w="28575"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0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2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4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6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8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0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2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4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6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8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0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2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4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6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6" dur="500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1" dur="500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2" fill="hold">
                      <p:stCondLst>
                        <p:cond delay="indefinite"/>
                      </p:stCondLst>
                      <p:childTnLst>
                        <p:par>
                          <p:cTn id="63" fill="hold">
                            <p:stCondLst>
                              <p:cond delay="0"/>
                            </p:stCondLst>
                            <p:childTnLst>
                              <p:par>
                                <p:cTn id="64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6" dur="500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1" dur="500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2" fill="hold">
                      <p:stCondLst>
                        <p:cond delay="indefinite"/>
                      </p:stCondLst>
                      <p:childTnLst>
                        <p:par>
                          <p:cTn id="73" fill="hold">
                            <p:stCondLst>
                              <p:cond delay="0"/>
                            </p:stCondLst>
                            <p:childTnLst>
                              <p:par>
                                <p:cTn id="74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6" dur="500"/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uiExpand="1" build="p"/>
      <p:bldP spid="46" grpId="0"/>
      <p:bldP spid="47" grpId="0"/>
      <p:bldP spid="58" grpId="0"/>
      <p:bldP spid="59" grpId="0" animBg="1"/>
      <p:bldP spid="60" grpId="0"/>
      <p:bldP spid="52" grpId="0" animBg="1"/>
      <p:bldP spid="54" grpId="0"/>
      <p:bldP spid="56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850106"/>
          </a:xfrm>
        </p:spPr>
        <p:txBody>
          <a:bodyPr/>
          <a:lstStyle/>
          <a:p>
            <a:r>
              <a:rPr lang="en-US" dirty="0"/>
              <a:t>PID </a:t>
            </a:r>
            <a:r>
              <a:rPr lang="sr-Cyrl-ME" dirty="0"/>
              <a:t>регулатор</a:t>
            </a:r>
            <a:endParaRPr lang="en-US" dirty="0"/>
          </a:p>
        </p:txBody>
      </p:sp>
      <p:sp>
        <p:nvSpPr>
          <p:cNvPr id="6" name="Content Placeholder 5"/>
          <p:cNvSpPr>
            <a:spLocks noGrp="1"/>
          </p:cNvSpPr>
          <p:nvPr>
            <p:ph idx="1"/>
          </p:nvPr>
        </p:nvSpPr>
        <p:spPr>
          <a:xfrm>
            <a:off x="457200" y="1124744"/>
            <a:ext cx="8229600" cy="5256584"/>
          </a:xfrm>
        </p:spPr>
        <p:txBody>
          <a:bodyPr/>
          <a:lstStyle/>
          <a:p>
            <a:r>
              <a:rPr lang="sr-Cyrl-ME" dirty="0"/>
              <a:t>Подешавањем коефицијената можемо добити било који други регулатор.</a:t>
            </a:r>
          </a:p>
          <a:p>
            <a:pPr lvl="1"/>
            <a:r>
              <a:rPr lang="sr-Latn-ME" dirty="0"/>
              <a:t>Td = 0 =&gt; PI </a:t>
            </a:r>
            <a:r>
              <a:rPr lang="sr-Cyrl-ME" dirty="0"/>
              <a:t>регулатор</a:t>
            </a:r>
          </a:p>
          <a:p>
            <a:pPr lvl="1"/>
            <a:r>
              <a:rPr lang="sr-Latn-ME" dirty="0"/>
              <a:t>Ti </a:t>
            </a:r>
            <a:r>
              <a:rPr lang="sr-Cyrl-ME" dirty="0"/>
              <a:t>веома велико = &gt; </a:t>
            </a:r>
            <a:r>
              <a:rPr lang="sr-Latn-ME" dirty="0"/>
              <a:t>PD </a:t>
            </a:r>
            <a:r>
              <a:rPr lang="sr-Cyrl-ME" dirty="0"/>
              <a:t>итд.</a:t>
            </a:r>
          </a:p>
          <a:p>
            <a:r>
              <a:rPr lang="sr-Cyrl-ME" dirty="0"/>
              <a:t>Подешавањем коефицијената може се добити оптимална комбинација брзине, стабилности и прецизности.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build="p"/>
    </p:bld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345</TotalTime>
  <Words>454</Words>
  <Application>Microsoft Office PowerPoint</Application>
  <PresentationFormat>On-screen Show (4:3)</PresentationFormat>
  <Paragraphs>102</Paragraphs>
  <Slides>12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size="15" baseType="lpstr">
      <vt:lpstr>Arial</vt:lpstr>
      <vt:lpstr>Calibri</vt:lpstr>
      <vt:lpstr>Office Theme</vt:lpstr>
      <vt:lpstr>ON/OFF и PID регулација</vt:lpstr>
      <vt:lpstr>ON/OFF регулатор</vt:lpstr>
      <vt:lpstr>PID регулација</vt:lpstr>
      <vt:lpstr>Прости регулатори:  Пропорционални (P)</vt:lpstr>
      <vt:lpstr>Прости регулатори:  Интегрални (I)</vt:lpstr>
      <vt:lpstr>Прости регулатори:  Диференцијални (D)</vt:lpstr>
      <vt:lpstr>Сложени регулатори</vt:lpstr>
      <vt:lpstr>PI регулатор</vt:lpstr>
      <vt:lpstr>PowerPoint Presentation</vt:lpstr>
      <vt:lpstr>PD регулатор</vt:lpstr>
      <vt:lpstr>PID регулатор</vt:lpstr>
      <vt:lpstr>PID регулатор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Врсте регулатора</dc:title>
  <dc:creator>Blazo</dc:creator>
  <cp:lastModifiedBy>Блажо Ђуровић</cp:lastModifiedBy>
  <cp:revision>31</cp:revision>
  <dcterms:created xsi:type="dcterms:W3CDTF">2020-05-03T21:14:47Z</dcterms:created>
  <dcterms:modified xsi:type="dcterms:W3CDTF">2026-05-31T16:01:01Z</dcterms:modified>
</cp:coreProperties>
</file>