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71" r:id="rId23"/>
    <p:sldId id="272" r:id="rId24"/>
    <p:sldId id="273" r:id="rId25"/>
    <p:sldId id="274" r:id="rId26"/>
    <p:sldId id="275" r:id="rId27"/>
    <p:sldId id="277" r:id="rId28"/>
    <p:sldId id="286" r:id="rId29"/>
    <p:sldId id="276" r:id="rId30"/>
    <p:sldId id="287" r:id="rId31"/>
    <p:sldId id="288" r:id="rId32"/>
    <p:sldId id="289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8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7" Type="http://schemas.openxmlformats.org/officeDocument/2006/relationships/image" Target="../media/image30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4" Type="http://schemas.openxmlformats.org/officeDocument/2006/relationships/image" Target="../media/image34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4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AFCDD-8798-4CBC-9780-42722D7D6CCA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CB0930-E210-4198-823C-AB659515BB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2B5392-8559-4A3D-A5CC-FFDCA09AFA7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95DCE-57D0-45C1-8ADD-82EA862F5EBF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85CE-F98F-43C7-B31E-C97EE10CA6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95DCE-57D0-45C1-8ADD-82EA862F5EBF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85CE-F98F-43C7-B31E-C97EE10CA6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95DCE-57D0-45C1-8ADD-82EA862F5EBF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85CE-F98F-43C7-B31E-C97EE10CA6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95DCE-57D0-45C1-8ADD-82EA862F5EBF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85CE-F98F-43C7-B31E-C97EE10CA6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95DCE-57D0-45C1-8ADD-82EA862F5EBF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85CE-F98F-43C7-B31E-C97EE10CA6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95DCE-57D0-45C1-8ADD-82EA862F5EBF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85CE-F98F-43C7-B31E-C97EE10CA6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95DCE-57D0-45C1-8ADD-82EA862F5EBF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85CE-F98F-43C7-B31E-C97EE10CA6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95DCE-57D0-45C1-8ADD-82EA862F5EBF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85CE-F98F-43C7-B31E-C97EE10CA6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95DCE-57D0-45C1-8ADD-82EA862F5EBF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85CE-F98F-43C7-B31E-C97EE10CA6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95DCE-57D0-45C1-8ADD-82EA862F5EBF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85CE-F98F-43C7-B31E-C97EE10CA6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95DCE-57D0-45C1-8ADD-82EA862F5EBF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885CE-F98F-43C7-B31E-C97EE10CA68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95DCE-57D0-45C1-8ADD-82EA862F5EBF}" type="datetimeFigureOut">
              <a:rPr lang="en-US" smtClean="0"/>
              <a:pPr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8885CE-F98F-43C7-B31E-C97EE10CA6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11" Type="http://schemas.openxmlformats.org/officeDocument/2006/relationships/image" Target="../media/image8.png"/><Relationship Id="rId5" Type="http://schemas.openxmlformats.org/officeDocument/2006/relationships/oleObject" Target="../embeddings/oleObject3.bin"/><Relationship Id="rId10" Type="http://schemas.openxmlformats.org/officeDocument/2006/relationships/image" Target="../media/image7.png"/><Relationship Id="rId4" Type="http://schemas.openxmlformats.org/officeDocument/2006/relationships/image" Target="../media/image3.wmf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phet.colorado.edu/sims/html/charges-and-fields/latest/charges-and-fields_sr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sims/html/charges-and-fields/latest/charges-and-fields_sr.html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png"/><Relationship Id="rId5" Type="http://schemas.openxmlformats.org/officeDocument/2006/relationships/image" Target="../media/image8.png"/><Relationship Id="rId4" Type="http://schemas.openxmlformats.org/officeDocument/2006/relationships/image" Target="../media/image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3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oleObject" Target="../embeddings/oleObject8.bin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3.wmf"/><Relationship Id="rId9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0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14.bin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10" Type="http://schemas.openxmlformats.org/officeDocument/2006/relationships/image" Target="../media/image27.wmf"/><Relationship Id="rId4" Type="http://schemas.openxmlformats.org/officeDocument/2006/relationships/image" Target="../media/image24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9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13" Type="http://schemas.openxmlformats.org/officeDocument/2006/relationships/image" Target="../media/image35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2.wmf"/><Relationship Id="rId12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34.wmf"/><Relationship Id="rId5" Type="http://schemas.openxmlformats.org/officeDocument/2006/relationships/image" Target="../media/image31.wmf"/><Relationship Id="rId15" Type="http://schemas.openxmlformats.org/officeDocument/2006/relationships/image" Target="../media/image36.wmf"/><Relationship Id="rId10" Type="http://schemas.openxmlformats.org/officeDocument/2006/relationships/oleObject" Target="../embeddings/oleObject20.bin"/><Relationship Id="rId4" Type="http://schemas.openxmlformats.org/officeDocument/2006/relationships/oleObject" Target="../embeddings/oleObject17.bin"/><Relationship Id="rId9" Type="http://schemas.openxmlformats.org/officeDocument/2006/relationships/image" Target="../media/image33.wmf"/><Relationship Id="rId14" Type="http://schemas.openxmlformats.org/officeDocument/2006/relationships/oleObject" Target="../embeddings/oleObject2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7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25.bin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9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47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31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1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Електростатика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Физичке величине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ME" dirty="0"/>
              <a:t>Скалари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sr-Cyrl-ME" dirty="0"/>
              <a:t>Посједују само вриједност/интензитет</a:t>
            </a:r>
          </a:p>
          <a:p>
            <a:r>
              <a:rPr lang="sr-Cyrl-ME" dirty="0"/>
              <a:t>Температура</a:t>
            </a:r>
          </a:p>
          <a:p>
            <a:r>
              <a:rPr lang="sr-Cyrl-ME" dirty="0"/>
              <a:t>Количина течности</a:t>
            </a:r>
          </a:p>
          <a:p>
            <a:r>
              <a:rPr lang="sr-Cyrl-ME" dirty="0"/>
              <a:t>Маса</a:t>
            </a:r>
          </a:p>
          <a:p>
            <a:r>
              <a:rPr lang="sr-Cyrl-ME" dirty="0"/>
              <a:t>Итд.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Cyrl-ME" dirty="0"/>
              <a:t>Вектори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r>
              <a:rPr lang="sr-Cyrl-ME" dirty="0"/>
              <a:t>Посједују правац и смјер поред интензитета</a:t>
            </a:r>
          </a:p>
          <a:p>
            <a:r>
              <a:rPr lang="sr-Cyrl-ME" dirty="0"/>
              <a:t>Брзина</a:t>
            </a:r>
          </a:p>
          <a:p>
            <a:r>
              <a:rPr lang="sr-Cyrl-ME" dirty="0"/>
              <a:t>Сила</a:t>
            </a:r>
          </a:p>
          <a:p>
            <a:r>
              <a:rPr lang="sr-Cyrl-ME" dirty="0"/>
              <a:t>итд.</a:t>
            </a:r>
          </a:p>
          <a:p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4427984" y="3717032"/>
            <a:ext cx="3960440" cy="1944216"/>
            <a:chOff x="4427984" y="3717032"/>
            <a:chExt cx="3960440" cy="1944216"/>
          </a:xfrm>
        </p:grpSpPr>
        <p:cxnSp>
          <p:nvCxnSpPr>
            <p:cNvPr id="10" name="Straight Arrow Connector 9"/>
            <p:cNvCxnSpPr/>
            <p:nvPr/>
          </p:nvCxnSpPr>
          <p:spPr>
            <a:xfrm flipV="1">
              <a:off x="5508104" y="4437112"/>
              <a:ext cx="1584176" cy="864096"/>
            </a:xfrm>
            <a:prstGeom prst="straightConnector1">
              <a:avLst/>
            </a:prstGeom>
            <a:ln w="762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4860032" y="3717032"/>
              <a:ext cx="3528392" cy="1944216"/>
            </a:xfrm>
            <a:prstGeom prst="line">
              <a:avLst/>
            </a:prstGeom>
            <a:ln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5076056" y="5373216"/>
              <a:ext cx="216024" cy="21602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27984" y="4725144"/>
              <a:ext cx="8835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правац</a:t>
              </a:r>
              <a:endParaRPr lang="en-US" dirty="0"/>
            </a:p>
          </p:txBody>
        </p:sp>
        <p:cxnSp>
          <p:nvCxnSpPr>
            <p:cNvPr id="16" name="Straight Arrow Connector 15"/>
            <p:cNvCxnSpPr>
              <a:stCxn id="14" idx="2"/>
              <a:endCxn id="13" idx="1"/>
            </p:cNvCxnSpPr>
            <p:nvPr/>
          </p:nvCxnSpPr>
          <p:spPr>
            <a:xfrm>
              <a:off x="4869772" y="5094476"/>
              <a:ext cx="237920" cy="31037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6660232" y="4293096"/>
              <a:ext cx="504056" cy="50405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 rot="19691590">
              <a:off x="5907757" y="4437066"/>
              <a:ext cx="34977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2800" b="1" i="1" dirty="0"/>
                <a:t>F</a:t>
              </a:r>
              <a:endParaRPr lang="en-US" b="1" i="1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V="1">
              <a:off x="6228184" y="5517232"/>
              <a:ext cx="144016" cy="7200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6948264" y="5085184"/>
              <a:ext cx="7296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смјер</a:t>
              </a:r>
              <a:endParaRPr lang="en-US" dirty="0"/>
            </a:p>
          </p:txBody>
        </p:sp>
        <p:cxnSp>
          <p:nvCxnSpPr>
            <p:cNvPr id="24" name="Straight Arrow Connector 23"/>
            <p:cNvCxnSpPr>
              <a:stCxn id="22" idx="0"/>
              <a:endCxn id="17" idx="5"/>
            </p:cNvCxnSpPr>
            <p:nvPr/>
          </p:nvCxnSpPr>
          <p:spPr>
            <a:xfrm flipH="1" flipV="1">
              <a:off x="7090471" y="4723335"/>
              <a:ext cx="222637" cy="36184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Arrow Connector 25"/>
          <p:cNvCxnSpPr/>
          <p:nvPr/>
        </p:nvCxnSpPr>
        <p:spPr>
          <a:xfrm flipV="1">
            <a:off x="6300192" y="5661248"/>
            <a:ext cx="720080" cy="36004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 rot="19691590">
            <a:off x="6195789" y="5445178"/>
            <a:ext cx="349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800" b="1" i="1" dirty="0"/>
              <a:t>F</a:t>
            </a:r>
            <a:endParaRPr lang="en-US" b="1" i="1" dirty="0"/>
          </a:p>
        </p:txBody>
      </p:sp>
      <p:sp>
        <p:nvSpPr>
          <p:cNvPr id="30" name="TextBox 29"/>
          <p:cNvSpPr txBox="1"/>
          <p:nvPr/>
        </p:nvSpPr>
        <p:spPr>
          <a:xfrm rot="19921501">
            <a:off x="5211360" y="5005327"/>
            <a:ext cx="1834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600" i="1" dirty="0"/>
              <a:t>већи интензитет</a:t>
            </a:r>
            <a:endParaRPr lang="en-US" sz="1600" i="1" dirty="0"/>
          </a:p>
        </p:txBody>
      </p:sp>
      <p:sp>
        <p:nvSpPr>
          <p:cNvPr id="31" name="TextBox 30"/>
          <p:cNvSpPr txBox="1"/>
          <p:nvPr/>
        </p:nvSpPr>
        <p:spPr>
          <a:xfrm rot="19921501">
            <a:off x="5789899" y="5855632"/>
            <a:ext cx="19351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600" i="1" dirty="0"/>
              <a:t>мањи интензитет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uiExpand="1" build="p"/>
      <p:bldP spid="7" grpId="0" build="p"/>
      <p:bldP spid="8" grpId="0" uiExpand="1" build="p"/>
      <p:bldP spid="27" grpId="0"/>
      <p:bldP spid="30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Префикси јединица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525794"/>
              </p:ext>
            </p:extLst>
          </p:nvPr>
        </p:nvGraphicFramePr>
        <p:xfrm>
          <a:off x="827584" y="980728"/>
          <a:ext cx="7524000" cy="48937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1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6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260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4631">
                <a:tc>
                  <a:txBody>
                    <a:bodyPr/>
                    <a:lstStyle/>
                    <a:p>
                      <a:r>
                        <a:rPr lang="sr-Cyrl-ME" dirty="0"/>
                        <a:t>префикс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ME" dirty="0"/>
                        <a:t>назив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ME" dirty="0"/>
                        <a:t>величина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631">
                <a:tc>
                  <a:txBody>
                    <a:bodyPr/>
                    <a:lstStyle/>
                    <a:p>
                      <a:r>
                        <a:rPr lang="sr-Latn-ME" dirty="0"/>
                        <a:t>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ME" dirty="0"/>
                        <a:t>тера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10</a:t>
                      </a:r>
                      <a:r>
                        <a:rPr lang="sr-Cyrl-ME" baseline="30000" dirty="0"/>
                        <a:t>12 </a:t>
                      </a:r>
                      <a:r>
                        <a:rPr lang="sr-Cyrl-ME" baseline="0" dirty="0"/>
                        <a:t>= 1 000 000 000 000</a:t>
                      </a:r>
                      <a:endParaRPr lang="en-US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631">
                <a:tc>
                  <a:txBody>
                    <a:bodyPr/>
                    <a:lstStyle/>
                    <a:p>
                      <a:r>
                        <a:rPr lang="sr-Latn-ME" dirty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ME" dirty="0"/>
                        <a:t>гига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10</a:t>
                      </a:r>
                      <a:r>
                        <a:rPr lang="sr-Cyrl-ME" baseline="30000" dirty="0"/>
                        <a:t>9 </a:t>
                      </a:r>
                      <a:r>
                        <a:rPr lang="sr-Cyrl-ME" baseline="0" dirty="0"/>
                        <a:t>= 1 000 000 000</a:t>
                      </a:r>
                      <a:endParaRPr lang="en-US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631">
                <a:tc>
                  <a:txBody>
                    <a:bodyPr/>
                    <a:lstStyle/>
                    <a:p>
                      <a:r>
                        <a:rPr lang="sr-Latn-ME" dirty="0"/>
                        <a:t>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ME" dirty="0"/>
                        <a:t>мега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10</a:t>
                      </a:r>
                      <a:r>
                        <a:rPr lang="sr-Cyrl-ME" baseline="30000" dirty="0"/>
                        <a:t>6 </a:t>
                      </a:r>
                      <a:r>
                        <a:rPr lang="sr-Cyrl-ME" baseline="0" dirty="0"/>
                        <a:t>= 1 000 000</a:t>
                      </a:r>
                      <a:endParaRPr lang="en-US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631">
                <a:tc>
                  <a:txBody>
                    <a:bodyPr/>
                    <a:lstStyle/>
                    <a:p>
                      <a:r>
                        <a:rPr lang="sr-Latn-ME" dirty="0"/>
                        <a:t>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ME" dirty="0"/>
                        <a:t>кило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10</a:t>
                      </a:r>
                      <a:r>
                        <a:rPr lang="sr-Cyrl-ME" baseline="30000" dirty="0"/>
                        <a:t>3 </a:t>
                      </a:r>
                      <a:r>
                        <a:rPr lang="sr-Cyrl-ME" baseline="0" dirty="0"/>
                        <a:t>= 1 000</a:t>
                      </a:r>
                      <a:endParaRPr lang="en-US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63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ME" dirty="0"/>
                        <a:t>10</a:t>
                      </a:r>
                      <a:r>
                        <a:rPr lang="sr-Cyrl-ME" baseline="30000" dirty="0"/>
                        <a:t>0 </a:t>
                      </a:r>
                      <a:r>
                        <a:rPr lang="sr-Cyrl-ME" baseline="0" dirty="0"/>
                        <a:t>= 1</a:t>
                      </a:r>
                      <a:endParaRPr lang="en-US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631">
                <a:tc>
                  <a:txBody>
                    <a:bodyPr/>
                    <a:lstStyle/>
                    <a:p>
                      <a:r>
                        <a:rPr lang="sr-Latn-CS" dirty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CS" dirty="0"/>
                        <a:t>деци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10</a:t>
                      </a:r>
                      <a:r>
                        <a:rPr lang="sr-Cyrl-ME" baseline="30000" dirty="0"/>
                        <a:t>-1 </a:t>
                      </a:r>
                      <a:r>
                        <a:rPr lang="sr-Cyrl-ME" baseline="0" dirty="0"/>
                        <a:t>= 1/10=0,1</a:t>
                      </a:r>
                      <a:endParaRPr lang="en-US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014513"/>
                  </a:ext>
                </a:extLst>
              </a:tr>
              <a:tr h="394631">
                <a:tc>
                  <a:txBody>
                    <a:bodyPr/>
                    <a:lstStyle/>
                    <a:p>
                      <a:r>
                        <a:rPr lang="sr-Latn-CS" dirty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CS" dirty="0"/>
                        <a:t>центи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10</a:t>
                      </a:r>
                      <a:r>
                        <a:rPr lang="sr-Cyrl-ME" baseline="30000" dirty="0"/>
                        <a:t>-2 </a:t>
                      </a:r>
                      <a:r>
                        <a:rPr lang="sr-Cyrl-ME" baseline="0" dirty="0"/>
                        <a:t>= 1/100=0,01</a:t>
                      </a:r>
                      <a:endParaRPr lang="en-US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08310"/>
                  </a:ext>
                </a:extLst>
              </a:tr>
              <a:tr h="394631">
                <a:tc>
                  <a:txBody>
                    <a:bodyPr/>
                    <a:lstStyle/>
                    <a:p>
                      <a:r>
                        <a:rPr lang="en-US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ME" dirty="0"/>
                        <a:t>мили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10</a:t>
                      </a:r>
                      <a:r>
                        <a:rPr lang="sr-Cyrl-ME" baseline="30000" dirty="0"/>
                        <a:t>-3 </a:t>
                      </a:r>
                      <a:r>
                        <a:rPr lang="sr-Cyrl-ME" baseline="0" dirty="0"/>
                        <a:t>=1/1000=0,001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4631">
                <a:tc>
                  <a:txBody>
                    <a:bodyPr/>
                    <a:lstStyle/>
                    <a:p>
                      <a:r>
                        <a:rPr lang="el-GR" dirty="0"/>
                        <a:t>μ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ME" dirty="0"/>
                        <a:t>микро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10</a:t>
                      </a:r>
                      <a:r>
                        <a:rPr lang="sr-Cyrl-ME" baseline="30000" dirty="0"/>
                        <a:t>-6</a:t>
                      </a:r>
                      <a:r>
                        <a:rPr lang="sr-Cyrl-ME" baseline="0" dirty="0"/>
                        <a:t>=1/1 000 000 = 0,000 001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631">
                <a:tc>
                  <a:txBody>
                    <a:bodyPr/>
                    <a:lstStyle/>
                    <a:p>
                      <a:r>
                        <a:rPr lang="sr-Latn-ME" dirty="0"/>
                        <a:t>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ME" dirty="0"/>
                        <a:t>нано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10</a:t>
                      </a:r>
                      <a:r>
                        <a:rPr lang="sr-Cyrl-ME" baseline="30000" dirty="0"/>
                        <a:t>-9</a:t>
                      </a:r>
                      <a:r>
                        <a:rPr lang="sr-Cyrl-ME" baseline="0" dirty="0"/>
                        <a:t>=1/1 000 000 000 = 0,000 000 001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2781">
                <a:tc>
                  <a:txBody>
                    <a:bodyPr/>
                    <a:lstStyle/>
                    <a:p>
                      <a:r>
                        <a:rPr lang="sr-Latn-ME" dirty="0"/>
                        <a:t>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ME" dirty="0"/>
                        <a:t>пико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ME" dirty="0"/>
                        <a:t>10</a:t>
                      </a:r>
                      <a:r>
                        <a:rPr lang="sr-Cyrl-ME" baseline="30000" dirty="0"/>
                        <a:t>-12</a:t>
                      </a:r>
                      <a:r>
                        <a:rPr lang="sr-Cyrl-ME" baseline="0" dirty="0"/>
                        <a:t>=1/1 000 000 000 000 = 0,000 000 000 001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7584" y="5952990"/>
            <a:ext cx="55931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I = 150 mA = </a:t>
            </a:r>
            <a:r>
              <a:rPr lang="sr-Latn-ME" b="1" dirty="0"/>
              <a:t>150 x </a:t>
            </a:r>
            <a:r>
              <a:rPr lang="sr-Cyrl-ME" b="1" dirty="0"/>
              <a:t>10</a:t>
            </a:r>
            <a:r>
              <a:rPr lang="sr-Cyrl-ME" b="1" baseline="30000" dirty="0"/>
              <a:t>-3</a:t>
            </a:r>
            <a:r>
              <a:rPr lang="sr-Latn-ME" b="1" baseline="30000" dirty="0"/>
              <a:t> </a:t>
            </a:r>
            <a:r>
              <a:rPr lang="sr-Latn-ME" b="1" dirty="0"/>
              <a:t>A </a:t>
            </a:r>
            <a:r>
              <a:rPr lang="sr-Latn-ME" dirty="0"/>
              <a:t>= 150 / 1000 A = 0,15 A</a:t>
            </a:r>
          </a:p>
          <a:p>
            <a:r>
              <a:rPr lang="sr-Latn-ME" dirty="0"/>
              <a:t>R = 75 M</a:t>
            </a:r>
            <a:r>
              <a:rPr lang="el-GR" dirty="0"/>
              <a:t>Ω</a:t>
            </a:r>
            <a:r>
              <a:rPr lang="sr-Latn-ME" dirty="0"/>
              <a:t> = </a:t>
            </a:r>
            <a:r>
              <a:rPr lang="sr-Latn-ME" b="1" dirty="0"/>
              <a:t>75 x </a:t>
            </a:r>
            <a:r>
              <a:rPr lang="sr-Cyrl-ME" b="1" dirty="0"/>
              <a:t>10</a:t>
            </a:r>
            <a:r>
              <a:rPr lang="sr-Latn-ME" b="1" baseline="30000" dirty="0"/>
              <a:t>6 </a:t>
            </a:r>
            <a:r>
              <a:rPr lang="el-GR" b="1" dirty="0"/>
              <a:t>Ω</a:t>
            </a:r>
            <a:r>
              <a:rPr lang="el-GR" dirty="0"/>
              <a:t> </a:t>
            </a:r>
            <a:r>
              <a:rPr lang="sr-Latn-ME" dirty="0"/>
              <a:t>= 75 x 1 000 000 </a:t>
            </a:r>
            <a:r>
              <a:rPr lang="el-GR" dirty="0"/>
              <a:t>Ω</a:t>
            </a:r>
            <a:r>
              <a:rPr lang="sr-Latn-ME" dirty="0"/>
              <a:t> = 75 000 000 </a:t>
            </a:r>
            <a:r>
              <a:rPr lang="el-GR" dirty="0"/>
              <a:t>Ω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Састав атома</a:t>
            </a:r>
            <a:endParaRPr lang="en-US" dirty="0"/>
          </a:p>
        </p:txBody>
      </p:sp>
      <p:pic>
        <p:nvPicPr>
          <p:cNvPr id="4" name="Content Placeholder 3" descr="Stylised_Lithium_Ato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24202" y="1774825"/>
            <a:ext cx="4095595" cy="4625975"/>
          </a:xfrm>
        </p:spPr>
      </p:pic>
      <p:cxnSp>
        <p:nvCxnSpPr>
          <p:cNvPr id="8" name="Straight Arrow Connector 7"/>
          <p:cNvCxnSpPr/>
          <p:nvPr/>
        </p:nvCxnSpPr>
        <p:spPr>
          <a:xfrm flipH="1">
            <a:off x="5508104" y="4077072"/>
            <a:ext cx="324036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812360" y="3645024"/>
            <a:ext cx="9973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језгро</a:t>
            </a:r>
            <a:endParaRPr lang="en-US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076056" y="3212976"/>
            <a:ext cx="1944216" cy="576064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092280" y="2996952"/>
            <a:ext cx="102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протони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5220072" y="4365104"/>
            <a:ext cx="1872208" cy="216024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164288" y="4437112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неутрони</a:t>
            </a:r>
            <a:endParaRPr lang="en-US" dirty="0"/>
          </a:p>
        </p:txBody>
      </p:sp>
      <p:sp>
        <p:nvSpPr>
          <p:cNvPr id="20" name="Oval 19"/>
          <p:cNvSpPr/>
          <p:nvPr/>
        </p:nvSpPr>
        <p:spPr>
          <a:xfrm>
            <a:off x="3707904" y="3284984"/>
            <a:ext cx="1800200" cy="1656184"/>
          </a:xfrm>
          <a:prstGeom prst="ellipse">
            <a:avLst/>
          </a:prstGeom>
          <a:noFill/>
          <a:ln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5292080" y="5373216"/>
            <a:ext cx="1800200" cy="144016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164288" y="5157192"/>
            <a:ext cx="123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електрони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8" grpId="0"/>
      <p:bldP spid="20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Наелектрисање основних честица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Cyrl-ME" dirty="0"/>
              <a:t>Наелектрисање протона, електрона и неутрона.</a:t>
            </a:r>
            <a:endParaRPr lang="sr-Latn-ME" dirty="0"/>
          </a:p>
          <a:p>
            <a:pPr lvl="1"/>
            <a:r>
              <a:rPr lang="sr-Cyrl-ME" dirty="0"/>
              <a:t>Електрони +</a:t>
            </a:r>
          </a:p>
          <a:p>
            <a:pPr lvl="1"/>
            <a:r>
              <a:rPr lang="sr-Cyrl-ME" dirty="0"/>
              <a:t>Протони –</a:t>
            </a:r>
          </a:p>
          <a:p>
            <a:pPr lvl="1"/>
            <a:r>
              <a:rPr lang="sr-Cyrl-ME" dirty="0"/>
              <a:t>Неутрони (неутрални)</a:t>
            </a:r>
          </a:p>
          <a:p>
            <a:r>
              <a:rPr lang="sr-Cyrl-ME" dirty="0"/>
              <a:t>Јаке, слабе силе.</a:t>
            </a:r>
          </a:p>
          <a:p>
            <a:r>
              <a:rPr lang="sr-Cyrl-ME" dirty="0"/>
              <a:t>Наелектрисање тијела</a:t>
            </a:r>
          </a:p>
          <a:p>
            <a:endParaRPr lang="sr-Cyrl-ME" dirty="0"/>
          </a:p>
          <a:p>
            <a:endParaRPr lang="sr-Cyrl-ME" dirty="0"/>
          </a:p>
          <a:p>
            <a:endParaRPr lang="sr-Cyrl-ME" dirty="0"/>
          </a:p>
          <a:p>
            <a:r>
              <a:rPr lang="sr-Cyrl-ME" dirty="0"/>
              <a:t>Кулон </a:t>
            </a:r>
            <a:r>
              <a:rPr lang="sr-Latn-ME" dirty="0"/>
              <a:t>C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843808" y="4221088"/>
          <a:ext cx="2966684" cy="8343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3" imgW="19507200" imgH="5486400" progId="">
                  <p:embed/>
                </p:oleObj>
              </mc:Choice>
              <mc:Fallback>
                <p:oleObj name="Equation" r:id="rId3" imgW="19507200" imgH="5486400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4221088"/>
                        <a:ext cx="2966684" cy="8343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Електрична својства материјала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По слободи кретања (слободни електрони):</a:t>
            </a:r>
          </a:p>
          <a:p>
            <a:pPr lvl="1"/>
            <a:r>
              <a:rPr lang="sr-Cyrl-ME" dirty="0"/>
              <a:t>Проводници </a:t>
            </a:r>
          </a:p>
          <a:p>
            <a:pPr lvl="1"/>
            <a:r>
              <a:rPr lang="sr-Cyrl-ME" dirty="0"/>
              <a:t>Изолатори/диелектрици</a:t>
            </a:r>
          </a:p>
          <a:p>
            <a:pPr lvl="1"/>
            <a:r>
              <a:rPr lang="sr-Cyrl-ME" dirty="0"/>
              <a:t>Полупроводници</a:t>
            </a:r>
          </a:p>
          <a:p>
            <a:pPr lvl="1"/>
            <a:r>
              <a:rPr lang="sr-Cyrl-ME" dirty="0"/>
              <a:t>суперпроводници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Појам електростатике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Стационарна, непромјенљива наелектрисања.</a:t>
            </a:r>
          </a:p>
          <a:p>
            <a:r>
              <a:rPr lang="sr-Cyrl-ME" dirty="0"/>
              <a:t>Тачкасто наелектрисање.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Кулонова сила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123728" y="2204864"/>
            <a:ext cx="936104" cy="93610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/>
              <a:t>+Q</a:t>
            </a:r>
            <a:r>
              <a:rPr lang="sr-Latn-ME" sz="2400" baseline="-25000" dirty="0"/>
              <a:t>1</a:t>
            </a:r>
            <a:endParaRPr lang="en-US" sz="2400" baseline="-25000" dirty="0"/>
          </a:p>
        </p:txBody>
      </p:sp>
      <p:sp>
        <p:nvSpPr>
          <p:cNvPr id="6" name="Oval 5"/>
          <p:cNvSpPr/>
          <p:nvPr/>
        </p:nvSpPr>
        <p:spPr>
          <a:xfrm>
            <a:off x="4788024" y="2204864"/>
            <a:ext cx="936104" cy="93610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tlCol="0" anchor="ctr"/>
          <a:lstStyle/>
          <a:p>
            <a:pPr algn="ctr"/>
            <a:r>
              <a:rPr lang="sr-Latn-ME" sz="2400" dirty="0"/>
              <a:t>+Q</a:t>
            </a:r>
            <a:r>
              <a:rPr lang="sr-Latn-ME" sz="2400" baseline="-25000" dirty="0"/>
              <a:t>2</a:t>
            </a:r>
            <a:endParaRPr lang="en-US" sz="24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123728" y="4221088"/>
            <a:ext cx="936104" cy="93610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/>
              <a:t>+Q</a:t>
            </a:r>
            <a:r>
              <a:rPr lang="sr-Latn-ME" sz="2400" baseline="-25000" dirty="0"/>
              <a:t>1</a:t>
            </a:r>
            <a:endParaRPr lang="en-US" sz="24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4788024" y="4221088"/>
            <a:ext cx="936104" cy="936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tlCol="0" anchor="ctr"/>
          <a:lstStyle/>
          <a:p>
            <a:pPr algn="ctr"/>
            <a:r>
              <a:rPr lang="sr-Latn-ME" sz="2400" dirty="0"/>
              <a:t>-Q</a:t>
            </a:r>
            <a:r>
              <a:rPr lang="sr-Latn-ME" sz="2400" baseline="-25000" dirty="0"/>
              <a:t>2</a:t>
            </a:r>
            <a:endParaRPr lang="en-US" sz="2400" baseline="-25000" dirty="0"/>
          </a:p>
        </p:txBody>
      </p:sp>
      <p:sp>
        <p:nvSpPr>
          <p:cNvPr id="9" name="Rectangle 8"/>
          <p:cNvSpPr/>
          <p:nvPr/>
        </p:nvSpPr>
        <p:spPr>
          <a:xfrm>
            <a:off x="6660232" y="5013176"/>
            <a:ext cx="2483768" cy="18448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8321018" y="5841280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212994" y="5929535"/>
            <a:ext cx="391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b="1" dirty="0">
                <a:latin typeface="Arial" pitchFamily="34" charset="0"/>
                <a:cs typeface="Arial" pitchFamily="34" charset="0"/>
              </a:rPr>
              <a:t>Q</a:t>
            </a:r>
            <a:r>
              <a:rPr lang="sr-Cyrl-ME" sz="1400" b="1" baseline="-25000" dirty="0">
                <a:latin typeface="Arial" pitchFamily="34" charset="0"/>
                <a:cs typeface="Arial" pitchFamily="34" charset="0"/>
              </a:rPr>
              <a:t>2</a:t>
            </a:r>
            <a:endParaRPr lang="en-US" sz="14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72834" y="5085184"/>
            <a:ext cx="1479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Алтернатива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168890" y="5841280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060866" y="5929535"/>
            <a:ext cx="391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b="1" dirty="0">
                <a:latin typeface="Arial" pitchFamily="34" charset="0"/>
                <a:cs typeface="Arial" pitchFamily="34" charset="0"/>
              </a:rPr>
              <a:t>Q</a:t>
            </a:r>
            <a:r>
              <a:rPr lang="sr-Latn-ME" sz="1400" b="1" baseline="-25000" dirty="0">
                <a:latin typeface="Arial" pitchFamily="34" charset="0"/>
                <a:cs typeface="Arial" pitchFamily="34" charset="0"/>
              </a:rPr>
              <a:t>1</a:t>
            </a:r>
            <a:endParaRPr lang="en-US" sz="14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20272" y="6381328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latin typeface="Arial" pitchFamily="34" charset="0"/>
                <a:cs typeface="Arial" pitchFamily="34" charset="0"/>
              </a:rPr>
              <a:t>Q</a:t>
            </a:r>
            <a:r>
              <a:rPr lang="sr-Latn-ME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sr-Latn-ME" dirty="0">
                <a:latin typeface="Arial" pitchFamily="34" charset="0"/>
                <a:cs typeface="Arial" pitchFamily="34" charset="0"/>
              </a:rPr>
              <a:t>&gt;0C, Q</a:t>
            </a:r>
            <a:r>
              <a:rPr lang="sr-Latn-ME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sr-Latn-ME" dirty="0">
                <a:latin typeface="Arial" pitchFamily="34" charset="0"/>
                <a:cs typeface="Arial" pitchFamily="34" charset="0"/>
              </a:rPr>
              <a:t>&lt;0C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Arrow Connector 17"/>
          <p:cNvCxnSpPr>
            <a:stCxn id="14" idx="6"/>
          </p:cNvCxnSpPr>
          <p:nvPr/>
        </p:nvCxnSpPr>
        <p:spPr>
          <a:xfrm flipV="1">
            <a:off x="7276890" y="5877272"/>
            <a:ext cx="463462" cy="18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</p:cNvCxnSpPr>
          <p:nvPr/>
        </p:nvCxnSpPr>
        <p:spPr>
          <a:xfrm flipH="1" flipV="1">
            <a:off x="7812360" y="5877272"/>
            <a:ext cx="508658" cy="18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380312" y="5600273"/>
            <a:ext cx="394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2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1200" baseline="-25000" dirty="0">
                <a:latin typeface="Arial" pitchFamily="34" charset="0"/>
                <a:cs typeface="Arial" pitchFamily="34" charset="0"/>
              </a:rPr>
              <a:t>21</a:t>
            </a:r>
            <a:endParaRPr lang="en-US" sz="12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12360" y="5589240"/>
            <a:ext cx="394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2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1200" baseline="-25000" dirty="0">
                <a:latin typeface="Arial" pitchFamily="34" charset="0"/>
                <a:cs typeface="Arial" pitchFamily="34" charset="0"/>
              </a:rPr>
              <a:t>12</a:t>
            </a:r>
            <a:endParaRPr lang="en-US" sz="12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Straight Arrow Connector 26"/>
          <p:cNvCxnSpPr>
            <a:stCxn id="4" idx="2"/>
          </p:cNvCxnSpPr>
          <p:nvPr/>
        </p:nvCxnSpPr>
        <p:spPr>
          <a:xfrm flipH="1">
            <a:off x="971600" y="2672916"/>
            <a:ext cx="115212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6" idx="6"/>
          </p:cNvCxnSpPr>
          <p:nvPr/>
        </p:nvCxnSpPr>
        <p:spPr>
          <a:xfrm flipV="1">
            <a:off x="5724128" y="2636912"/>
            <a:ext cx="122413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187624" y="2204864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2000" baseline="-25000" dirty="0">
                <a:latin typeface="Arial" pitchFamily="34" charset="0"/>
                <a:cs typeface="Arial" pitchFamily="34" charset="0"/>
              </a:rPr>
              <a:t>21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44208" y="2204864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2000" baseline="-25000" dirty="0">
                <a:latin typeface="Arial" pitchFamily="34" charset="0"/>
                <a:cs typeface="Arial" pitchFamily="34" charset="0"/>
              </a:rPr>
              <a:t>12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3059832" y="4725144"/>
            <a:ext cx="720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4067944" y="4725144"/>
            <a:ext cx="720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248997" y="4293096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2000" baseline="-25000" dirty="0">
                <a:latin typeface="Arial" pitchFamily="34" charset="0"/>
                <a:cs typeface="Arial" pitchFamily="34" charset="0"/>
              </a:rPr>
              <a:t>21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39952" y="4293096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2000" baseline="-25000" dirty="0">
                <a:latin typeface="Arial" pitchFamily="34" charset="0"/>
                <a:cs typeface="Arial" pitchFamily="34" charset="0"/>
              </a:rPr>
              <a:t>12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4" grpId="0" animBg="1"/>
      <p:bldP spid="15" grpId="0"/>
      <p:bldP spid="16" grpId="0"/>
      <p:bldP spid="22" grpId="0"/>
      <p:bldP spid="23" grpId="0"/>
      <p:bldP spid="31" grpId="0"/>
      <p:bldP spid="32" grpId="0"/>
      <p:bldP spid="36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Кулонова сила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1403648" y="2319536"/>
          <a:ext cx="232092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Equation" r:id="rId3" imgW="16154400" imgH="8839200" progId="">
                  <p:embed/>
                </p:oleObj>
              </mc:Choice>
              <mc:Fallback>
                <p:oleObj name="Equation" r:id="rId3" imgW="16154400" imgH="8839200" progId="">
                  <p:embed/>
                  <p:pic>
                    <p:nvPicPr>
                      <p:cNvPr id="0" name="Picture 59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2319536"/>
                        <a:ext cx="2320925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890104"/>
              </p:ext>
            </p:extLst>
          </p:nvPr>
        </p:nvGraphicFramePr>
        <p:xfrm>
          <a:off x="5537944" y="1599208"/>
          <a:ext cx="2202408" cy="1355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Equation" r:id="rId5" imgW="15849600" imgH="9753600" progId="">
                  <p:embed/>
                </p:oleObj>
              </mc:Choice>
              <mc:Fallback>
                <p:oleObj name="Equation" r:id="rId5" imgW="15849600" imgH="9753600" progId="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7944" y="1599208"/>
                        <a:ext cx="2202408" cy="13553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165486"/>
              </p:ext>
            </p:extLst>
          </p:nvPr>
        </p:nvGraphicFramePr>
        <p:xfrm>
          <a:off x="5220072" y="2961010"/>
          <a:ext cx="3028171" cy="46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6" name="Equation" r:id="rId7" imgW="33528000" imgH="5181600" progId="">
                  <p:embed/>
                </p:oleObj>
              </mc:Choice>
              <mc:Fallback>
                <p:oleObj name="Equation" r:id="rId7" imgW="33528000" imgH="5181600" progId="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0072" y="2961010"/>
                        <a:ext cx="3028171" cy="4679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6828C8E4-0FA2-4657-A231-42E67BE446F7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26857" y="5073051"/>
            <a:ext cx="3400425" cy="13430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C41AD0-245D-442A-B81F-CE1A4429D64A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411760" y="3676549"/>
            <a:ext cx="3609975" cy="1419225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5940152" y="2420888"/>
            <a:ext cx="2614114" cy="1726451"/>
            <a:chOff x="5940152" y="2420888"/>
            <a:chExt cx="2614114" cy="1726451"/>
          </a:xfrm>
        </p:grpSpPr>
        <p:sp>
          <p:nvSpPr>
            <p:cNvPr id="9" name="Oval 8"/>
            <p:cNvSpPr/>
            <p:nvPr/>
          </p:nvSpPr>
          <p:spPr>
            <a:xfrm>
              <a:off x="6732240" y="2420888"/>
              <a:ext cx="576064" cy="50405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40152" y="3501008"/>
              <a:ext cx="26141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Диелектрична константа</a:t>
              </a:r>
            </a:p>
            <a:p>
              <a:pPr algn="ctr"/>
              <a:r>
                <a:rPr lang="sr-Cyrl-ME" dirty="0"/>
                <a:t>вакума</a:t>
              </a:r>
              <a:endParaRPr lang="en-US" dirty="0"/>
            </a:p>
          </p:txBody>
        </p:sp>
        <p:cxnSp>
          <p:nvCxnSpPr>
            <p:cNvPr id="13" name="Straight Arrow Connector 12"/>
            <p:cNvCxnSpPr>
              <a:stCxn id="11" idx="0"/>
            </p:cNvCxnSpPr>
            <p:nvPr/>
          </p:nvCxnSpPr>
          <p:spPr>
            <a:xfrm flipH="1" flipV="1">
              <a:off x="7092280" y="2924944"/>
              <a:ext cx="154929" cy="576064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6529886" y="980728"/>
            <a:ext cx="2635209" cy="1944216"/>
            <a:chOff x="6529886" y="980728"/>
            <a:chExt cx="2635209" cy="1944216"/>
          </a:xfrm>
        </p:grpSpPr>
        <p:sp>
          <p:nvSpPr>
            <p:cNvPr id="10" name="Oval 9"/>
            <p:cNvSpPr/>
            <p:nvPr/>
          </p:nvSpPr>
          <p:spPr>
            <a:xfrm>
              <a:off x="7092280" y="2348880"/>
              <a:ext cx="648072" cy="57606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529886" y="980728"/>
              <a:ext cx="26352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Релативна диелектрична</a:t>
              </a:r>
            </a:p>
            <a:p>
              <a:pPr algn="ctr"/>
              <a:r>
                <a:rPr lang="sr-Cyrl-ME" dirty="0"/>
                <a:t>константа </a:t>
              </a:r>
              <a:r>
                <a:rPr lang="sr-Cyrl-ME" b="1" dirty="0"/>
                <a:t>средине</a:t>
              </a:r>
              <a:endParaRPr lang="en-US" b="1" dirty="0"/>
            </a:p>
          </p:txBody>
        </p:sp>
        <p:cxnSp>
          <p:nvCxnSpPr>
            <p:cNvPr id="17" name="Straight Arrow Connector 16"/>
            <p:cNvCxnSpPr>
              <a:stCxn id="15" idx="2"/>
              <a:endCxn id="10" idx="7"/>
            </p:cNvCxnSpPr>
            <p:nvPr/>
          </p:nvCxnSpPr>
          <p:spPr>
            <a:xfrm flipH="1">
              <a:off x="7645444" y="1627059"/>
              <a:ext cx="202047" cy="806184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12160" y="4077072"/>
            <a:ext cx="3131840" cy="49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Суперпозиција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699792" y="4941168"/>
            <a:ext cx="360000" cy="360040"/>
          </a:xfrm>
          <a:prstGeom prst="ellipse">
            <a:avLst/>
          </a:prstGeom>
          <a:solidFill>
            <a:srgbClr val="FF0000"/>
          </a:solidFill>
          <a:ln w="2857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dirty="0"/>
              <a:t>-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220072" y="4869160"/>
            <a:ext cx="360000" cy="360040"/>
          </a:xfrm>
          <a:prstGeom prst="ellipse">
            <a:avLst/>
          </a:prstGeom>
          <a:solidFill>
            <a:srgbClr val="0070C0"/>
          </a:solidFill>
          <a:ln w="2857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dirty="0"/>
              <a:t>+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51920" y="3140968"/>
            <a:ext cx="360000" cy="360040"/>
          </a:xfrm>
          <a:prstGeom prst="ellipse">
            <a:avLst/>
          </a:prstGeom>
          <a:solidFill>
            <a:srgbClr val="0070C0"/>
          </a:solidFill>
          <a:ln w="2857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dirty="0"/>
              <a:t>+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3"/>
          </p:cNvCxnSpPr>
          <p:nvPr/>
        </p:nvCxnSpPr>
        <p:spPr>
          <a:xfrm flipH="1">
            <a:off x="3491880" y="3448281"/>
            <a:ext cx="412761" cy="6287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1"/>
          </p:cNvCxnSpPr>
          <p:nvPr/>
        </p:nvCxnSpPr>
        <p:spPr>
          <a:xfrm flipH="1" flipV="1">
            <a:off x="3347864" y="2492896"/>
            <a:ext cx="556777" cy="7007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2843808" y="3284984"/>
            <a:ext cx="628786" cy="77280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843808" y="2564904"/>
            <a:ext cx="484770" cy="72008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2"/>
          </p:cNvCxnSpPr>
          <p:nvPr/>
        </p:nvCxnSpPr>
        <p:spPr>
          <a:xfrm flipH="1" flipV="1">
            <a:off x="2843808" y="3284984"/>
            <a:ext cx="1008112" cy="360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139952" y="2852936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Q</a:t>
            </a:r>
            <a:r>
              <a:rPr lang="sr-Latn-CS" baseline="-25000" dirty="0"/>
              <a:t>3</a:t>
            </a:r>
            <a:endParaRPr lang="en-US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2915816" y="5301208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-Q</a:t>
            </a:r>
            <a:r>
              <a:rPr lang="sr-Latn-CS" baseline="-25000" dirty="0"/>
              <a:t>1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5436096" y="5229200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Q</a:t>
            </a:r>
            <a:r>
              <a:rPr lang="sr-Latn-CS" baseline="-25000" dirty="0"/>
              <a:t>2</a:t>
            </a:r>
            <a:endParaRPr lang="en-US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419872" y="2348880"/>
            <a:ext cx="446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F</a:t>
            </a:r>
            <a:r>
              <a:rPr lang="sr-Latn-CS" baseline="-25000" dirty="0"/>
              <a:t>23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563888" y="3789040"/>
            <a:ext cx="43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F</a:t>
            </a:r>
            <a:r>
              <a:rPr lang="sr-Latn-CS" baseline="-25000" dirty="0"/>
              <a:t>13</a:t>
            </a:r>
            <a:endParaRPr lang="en-US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059832" y="32849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F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11560" y="3140968"/>
            <a:ext cx="2095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Резултантна сила &gt;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Електрично поље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sz="2800" dirty="0"/>
              <a:t>Јавља се око сваког наелектрисања.</a:t>
            </a:r>
          </a:p>
          <a:p>
            <a:r>
              <a:rPr lang="sr-Cyrl-ME" sz="2800" dirty="0"/>
              <a:t>Дејствује силом на сва наелектрисања око њега.</a:t>
            </a:r>
          </a:p>
          <a:p>
            <a:r>
              <a:rPr lang="sr-Cyrl-ME" sz="2800" dirty="0"/>
              <a:t>Јединица: </a:t>
            </a:r>
            <a:r>
              <a:rPr lang="en-US" sz="2800" dirty="0"/>
              <a:t>[N/C </a:t>
            </a:r>
            <a:r>
              <a:rPr lang="en-US" sz="2800" dirty="0" err="1"/>
              <a:t>ili</a:t>
            </a:r>
            <a:r>
              <a:rPr lang="en-US" sz="2800" dirty="0"/>
              <a:t> V/m]</a:t>
            </a:r>
            <a:endParaRPr lang="sr-Cyrl-ME" sz="2800" dirty="0"/>
          </a:p>
          <a:p>
            <a:r>
              <a:rPr lang="sr-Cyrl-ME" sz="2800" dirty="0">
                <a:hlinkClick r:id="rId2"/>
              </a:rPr>
              <a:t>Симулација</a:t>
            </a:r>
            <a:endParaRPr lang="sr-Cyrl-ME" sz="2800" dirty="0"/>
          </a:p>
          <a:p>
            <a:endParaRPr lang="sr-Cyrl-ME" dirty="0"/>
          </a:p>
        </p:txBody>
      </p:sp>
      <p:grpSp>
        <p:nvGrpSpPr>
          <p:cNvPr id="8" name="Group 7"/>
          <p:cNvGrpSpPr/>
          <p:nvPr/>
        </p:nvGrpSpPr>
        <p:grpSpPr>
          <a:xfrm>
            <a:off x="3131840" y="3861048"/>
            <a:ext cx="1902321" cy="1418456"/>
            <a:chOff x="4267200" y="3018656"/>
            <a:chExt cx="1326257" cy="914400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67200" y="3209925"/>
              <a:ext cx="609600" cy="438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60032" y="3018656"/>
              <a:ext cx="733425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Представа електричног поља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sr-Cyrl-CS" dirty="0"/>
              <a:t>За негативно </a:t>
            </a:r>
          </a:p>
          <a:p>
            <a:pPr algn="ctr"/>
            <a:r>
              <a:rPr lang="sr-Cyrl-CS" dirty="0"/>
              <a:t>наелектрисање</a:t>
            </a:r>
            <a:endParaRPr lang="en-US" dirty="0"/>
          </a:p>
        </p:txBody>
      </p:sp>
      <p:pic>
        <p:nvPicPr>
          <p:cNvPr id="4" name="Content Placeholder 3" descr="elektricno-polje-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r="49820"/>
          <a:stretch>
            <a:fillRect/>
          </a:stretch>
        </p:blipFill>
        <p:spPr>
          <a:xfrm>
            <a:off x="971600" y="3140968"/>
            <a:ext cx="2884914" cy="2747890"/>
          </a:xfrm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sr-Cyrl-CS" dirty="0"/>
              <a:t>За позитивно наелектрисање</a:t>
            </a:r>
            <a:endParaRPr lang="en-US" dirty="0"/>
          </a:p>
        </p:txBody>
      </p:sp>
      <p:pic>
        <p:nvPicPr>
          <p:cNvPr id="12" name="Content Placeholder 11" descr="elektricno-polje-3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rcRect l="49842"/>
          <a:stretch>
            <a:fillRect/>
          </a:stretch>
        </p:blipFill>
        <p:spPr>
          <a:xfrm>
            <a:off x="5220072" y="2924944"/>
            <a:ext cx="3028136" cy="2885579"/>
          </a:xfrm>
        </p:spPr>
      </p:pic>
      <p:cxnSp>
        <p:nvCxnSpPr>
          <p:cNvPr id="6" name="Straight Connector 5"/>
          <p:cNvCxnSpPr/>
          <p:nvPr/>
        </p:nvCxnSpPr>
        <p:spPr>
          <a:xfrm>
            <a:off x="4283968" y="1556792"/>
            <a:ext cx="70994" cy="504056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За два наелектрисања</a:t>
            </a:r>
            <a:endParaRPr lang="en-US" dirty="0"/>
          </a:p>
        </p:txBody>
      </p:sp>
      <p:pic>
        <p:nvPicPr>
          <p:cNvPr id="15" name="Picture 14" descr="JxCq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3356992"/>
            <a:ext cx="5638800" cy="18573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43608" y="1988840"/>
            <a:ext cx="1416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>
                <a:hlinkClick r:id="rId3"/>
              </a:rPr>
              <a:t>Симулација</a:t>
            </a:r>
            <a:r>
              <a:rPr lang="sr-Cyrl-CS" dirty="0"/>
              <a:t>.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Дејство електричног поља на наелектрисање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6754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617672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767799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17926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06805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706856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345658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984460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26206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623262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90086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9552" y="580526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Е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043608" y="4005064"/>
            <a:ext cx="144016" cy="1440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39552" y="3861048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latin typeface="Arial" pitchFamily="34" charset="0"/>
                <a:cs typeface="Arial" pitchFamily="34" charset="0"/>
              </a:rPr>
              <a:t>+</a:t>
            </a:r>
            <a:r>
              <a:rPr lang="sr-Latn-ME" dirty="0">
                <a:latin typeface="Arial" pitchFamily="34" charset="0"/>
                <a:cs typeface="Arial" pitchFamily="34" charset="0"/>
              </a:rPr>
              <a:t>Q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Arrow Connector 20"/>
          <p:cNvCxnSpPr>
            <a:stCxn id="18" idx="4"/>
          </p:cNvCxnSpPr>
          <p:nvPr/>
        </p:nvCxnSpPr>
        <p:spPr>
          <a:xfrm>
            <a:off x="1115616" y="4149080"/>
            <a:ext cx="0" cy="79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115616" y="4725144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F1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2195736" y="4005064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691680" y="386104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latin typeface="Arial" pitchFamily="34" charset="0"/>
                <a:cs typeface="Arial" pitchFamily="34" charset="0"/>
              </a:rPr>
              <a:t>-Q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267744" y="3212976"/>
            <a:ext cx="0" cy="79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339752" y="3140968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F1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516216" y="3933056"/>
            <a:ext cx="144016" cy="1440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6012160" y="3789040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latin typeface="Arial" pitchFamily="34" charset="0"/>
                <a:cs typeface="Arial" pitchFamily="34" charset="0"/>
              </a:rPr>
              <a:t>+</a:t>
            </a:r>
            <a:r>
              <a:rPr lang="sr-Latn-ME" dirty="0">
                <a:latin typeface="Arial" pitchFamily="34" charset="0"/>
                <a:cs typeface="Arial" pitchFamily="34" charset="0"/>
              </a:rPr>
              <a:t>Q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Straight Arrow Connector 28"/>
          <p:cNvCxnSpPr>
            <a:stCxn id="27" idx="4"/>
          </p:cNvCxnSpPr>
          <p:nvPr/>
        </p:nvCxnSpPr>
        <p:spPr>
          <a:xfrm>
            <a:off x="6588224" y="4077072"/>
            <a:ext cx="0" cy="15121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88224" y="5363924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F1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7668344" y="393305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164288" y="378904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latin typeface="Arial" pitchFamily="34" charset="0"/>
                <a:cs typeface="Arial" pitchFamily="34" charset="0"/>
              </a:rPr>
              <a:t>-Q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740352" y="2492896"/>
            <a:ext cx="0" cy="1440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694512" y="2348880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2" grpId="0"/>
      <p:bldP spid="23" grpId="0" animBg="1"/>
      <p:bldP spid="24" grpId="0"/>
      <p:bldP spid="26" grpId="0"/>
      <p:bldP spid="27" grpId="0" animBg="1"/>
      <p:bldP spid="28" grpId="0"/>
      <p:bldP spid="30" grpId="0"/>
      <p:bldP spid="31" grpId="0" animBg="1"/>
      <p:bldP spid="32" grpId="0"/>
      <p:bldP spid="3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Задатак 1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556793"/>
            <a:ext cx="8229600" cy="2736304"/>
          </a:xfrm>
        </p:spPr>
        <p:txBody>
          <a:bodyPr/>
          <a:lstStyle/>
          <a:p>
            <a:r>
              <a:rPr lang="sr-Cyrl-ME" dirty="0"/>
              <a:t>Два једнака тачкаста наелектрисања </a:t>
            </a:r>
            <a:r>
              <a:rPr lang="sr-Latn-ME" dirty="0"/>
              <a:t>Q1 = Q2 = </a:t>
            </a:r>
            <a:r>
              <a:rPr lang="hr-HR" dirty="0"/>
              <a:t>3,2</a:t>
            </a:r>
            <a:r>
              <a:rPr lang="hr-HR" dirty="0">
                <a:sym typeface="Symbol"/>
              </a:rPr>
              <a:t></a:t>
            </a:r>
            <a:r>
              <a:rPr lang="hr-HR" dirty="0"/>
              <a:t>10</a:t>
            </a:r>
            <a:r>
              <a:rPr lang="hr-HR" baseline="30000" dirty="0">
                <a:sym typeface="Symbol"/>
              </a:rPr>
              <a:t></a:t>
            </a:r>
            <a:r>
              <a:rPr lang="hr-HR" baseline="30000" dirty="0"/>
              <a:t>19</a:t>
            </a:r>
            <a:r>
              <a:rPr lang="sr-Latn-ME" dirty="0"/>
              <a:t> C </a:t>
            </a:r>
            <a:r>
              <a:rPr lang="sr-Cyrl-ME" dirty="0"/>
              <a:t>налазе се на међусобном растојању од </a:t>
            </a:r>
            <a:r>
              <a:rPr lang="hr-HR" dirty="0"/>
              <a:t>5</a:t>
            </a:r>
            <a:r>
              <a:rPr lang="hr-HR" dirty="0">
                <a:sym typeface="Symbol"/>
              </a:rPr>
              <a:t></a:t>
            </a:r>
            <a:r>
              <a:rPr lang="hr-HR" dirty="0"/>
              <a:t>10</a:t>
            </a:r>
            <a:r>
              <a:rPr lang="hr-HR" baseline="30000" dirty="0">
                <a:sym typeface="Symbol"/>
              </a:rPr>
              <a:t></a:t>
            </a:r>
            <a:r>
              <a:rPr lang="hr-HR" baseline="30000" dirty="0"/>
              <a:t>12</a:t>
            </a:r>
            <a:r>
              <a:rPr lang="hr-HR" dirty="0"/>
              <a:t> cm </a:t>
            </a:r>
            <a:r>
              <a:rPr lang="sr-Cyrl-ME" dirty="0"/>
              <a:t>у вакуму. Одреди правац, смјер и интензитет силе која дјелује између наелектрисања.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724128" y="4869160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51920" y="4869160"/>
            <a:ext cx="432048" cy="4320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cxnSp>
        <p:nvCxnSpPr>
          <p:cNvPr id="8" name="Straight Arrow Connector 7"/>
          <p:cNvCxnSpPr>
            <a:stCxn id="5" idx="6"/>
          </p:cNvCxnSpPr>
          <p:nvPr/>
        </p:nvCxnSpPr>
        <p:spPr>
          <a:xfrm>
            <a:off x="6156176" y="5085184"/>
            <a:ext cx="129614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6" idx="2"/>
          </p:cNvCxnSpPr>
          <p:nvPr/>
        </p:nvCxnSpPr>
        <p:spPr>
          <a:xfrm flipH="1">
            <a:off x="2555776" y="5085184"/>
            <a:ext cx="1296144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2699792" y="4653136"/>
            <a:ext cx="325730" cy="461665"/>
            <a:chOff x="2699792" y="4581128"/>
            <a:chExt cx="325730" cy="461665"/>
          </a:xfrm>
        </p:grpSpPr>
        <p:sp>
          <p:nvSpPr>
            <p:cNvPr id="14" name="TextBox 13"/>
            <p:cNvSpPr txBox="1"/>
            <p:nvPr/>
          </p:nvSpPr>
          <p:spPr>
            <a:xfrm>
              <a:off x="2699792" y="4581128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2400" dirty="0"/>
                <a:t>F</a:t>
              </a:r>
              <a:endParaRPr lang="en-US" sz="2400" dirty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2771800" y="4653136"/>
              <a:ext cx="21602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6876256" y="4695527"/>
            <a:ext cx="325730" cy="461665"/>
            <a:chOff x="2699792" y="4581128"/>
            <a:chExt cx="325730" cy="461665"/>
          </a:xfrm>
        </p:grpSpPr>
        <p:sp>
          <p:nvSpPr>
            <p:cNvPr id="21" name="TextBox 20"/>
            <p:cNvSpPr txBox="1"/>
            <p:nvPr/>
          </p:nvSpPr>
          <p:spPr>
            <a:xfrm>
              <a:off x="2699792" y="4581128"/>
              <a:ext cx="3257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sz="2400" dirty="0"/>
                <a:t>F</a:t>
              </a:r>
              <a:endParaRPr lang="en-US" sz="2400" dirty="0"/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2771800" y="4653136"/>
              <a:ext cx="216024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Рјешење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2890664" cy="10367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sr-Latn-ME" sz="2400" dirty="0"/>
              <a:t>Q1 = Q2 = </a:t>
            </a:r>
            <a:r>
              <a:rPr lang="hr-HR" sz="2400" dirty="0"/>
              <a:t>3,2</a:t>
            </a:r>
            <a:r>
              <a:rPr lang="hr-HR" sz="2400" dirty="0">
                <a:sym typeface="Symbol"/>
              </a:rPr>
              <a:t></a:t>
            </a:r>
            <a:r>
              <a:rPr lang="hr-HR" sz="2400" dirty="0"/>
              <a:t>10</a:t>
            </a:r>
            <a:r>
              <a:rPr lang="hr-HR" sz="2400" baseline="30000" dirty="0">
                <a:sym typeface="Symbol"/>
              </a:rPr>
              <a:t></a:t>
            </a:r>
            <a:r>
              <a:rPr lang="hr-HR" sz="2400" baseline="30000" dirty="0"/>
              <a:t>19</a:t>
            </a:r>
            <a:r>
              <a:rPr lang="sr-Latn-ME" sz="2400" dirty="0"/>
              <a:t> C </a:t>
            </a:r>
          </a:p>
          <a:p>
            <a:pPr>
              <a:buNone/>
            </a:pPr>
            <a:r>
              <a:rPr lang="hr-HR" sz="2400" dirty="0"/>
              <a:t>r = 5</a:t>
            </a:r>
            <a:r>
              <a:rPr lang="hr-HR" sz="2400" dirty="0">
                <a:sym typeface="Symbol"/>
              </a:rPr>
              <a:t></a:t>
            </a:r>
            <a:r>
              <a:rPr lang="hr-HR" sz="2400" dirty="0"/>
              <a:t>10</a:t>
            </a:r>
            <a:r>
              <a:rPr lang="hr-HR" sz="2400" baseline="30000" dirty="0">
                <a:sym typeface="Symbol"/>
              </a:rPr>
              <a:t></a:t>
            </a:r>
            <a:r>
              <a:rPr lang="hr-HR" sz="2400" baseline="30000" dirty="0"/>
              <a:t>12</a:t>
            </a:r>
            <a:r>
              <a:rPr lang="hr-HR" sz="2400" dirty="0"/>
              <a:t> cm</a:t>
            </a: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/>
        </p:nvGraphicFramePr>
        <p:xfrm>
          <a:off x="6732240" y="1340768"/>
          <a:ext cx="1728192" cy="9456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0" name="Equation" r:id="rId3" imgW="16154400" imgH="8839200" progId="">
                  <p:embed/>
                </p:oleObj>
              </mc:Choice>
              <mc:Fallback>
                <p:oleObj name="Equation" r:id="rId3" imgW="16154400" imgH="8839200" progId="">
                  <p:embed/>
                  <p:pic>
                    <p:nvPicPr>
                      <p:cNvPr id="0" name="Picture 2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240" y="1340768"/>
                        <a:ext cx="1728192" cy="94565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1556792"/>
            <a:ext cx="3131840" cy="49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2420888"/>
            <a:ext cx="28194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2996952"/>
            <a:ext cx="3943350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Задатак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1468760"/>
          </a:xfrm>
        </p:spPr>
        <p:txBody>
          <a:bodyPr>
            <a:noAutofit/>
          </a:bodyPr>
          <a:lstStyle/>
          <a:p>
            <a:r>
              <a:rPr lang="hr-HR" sz="2400" dirty="0"/>
              <a:t>Нaeлeктрисaњa Q</a:t>
            </a:r>
            <a:r>
              <a:rPr lang="hr-HR" sz="2400" baseline="-25000" dirty="0"/>
              <a:t>1</a:t>
            </a:r>
            <a:r>
              <a:rPr lang="hr-HR" sz="2400" dirty="0"/>
              <a:t> = 3</a:t>
            </a:r>
            <a:r>
              <a:rPr lang="hr-HR" sz="2400" dirty="0">
                <a:sym typeface="Symbol"/>
              </a:rPr>
              <a:t></a:t>
            </a:r>
            <a:r>
              <a:rPr lang="hr-HR" sz="2400" dirty="0"/>
              <a:t>10</a:t>
            </a:r>
            <a:r>
              <a:rPr lang="hr-HR" sz="2400" baseline="30000" dirty="0">
                <a:sym typeface="Symbol"/>
              </a:rPr>
              <a:t></a:t>
            </a:r>
            <a:r>
              <a:rPr lang="hr-HR" sz="2400" baseline="30000" dirty="0"/>
              <a:t>8</a:t>
            </a:r>
            <a:r>
              <a:rPr lang="hr-HR" sz="2400" dirty="0"/>
              <a:t> C </a:t>
            </a:r>
            <a:r>
              <a:rPr lang="sr-Cyrl-ME" sz="2400" dirty="0"/>
              <a:t>и</a:t>
            </a:r>
            <a:r>
              <a:rPr lang="hr-HR" sz="2400" dirty="0"/>
              <a:t> Q</a:t>
            </a:r>
            <a:r>
              <a:rPr lang="hr-HR" sz="2400" baseline="-25000" dirty="0"/>
              <a:t>2</a:t>
            </a:r>
            <a:r>
              <a:rPr lang="hr-HR" sz="2400" dirty="0"/>
              <a:t> = </a:t>
            </a:r>
            <a:r>
              <a:rPr lang="hr-HR" sz="2400" dirty="0">
                <a:sym typeface="Symbol"/>
              </a:rPr>
              <a:t></a:t>
            </a:r>
            <a:r>
              <a:rPr lang="hr-HR" sz="2400" dirty="0"/>
              <a:t> 6</a:t>
            </a:r>
            <a:r>
              <a:rPr lang="hr-HR" sz="2400" dirty="0">
                <a:sym typeface="Symbol"/>
              </a:rPr>
              <a:t></a:t>
            </a:r>
            <a:r>
              <a:rPr lang="hr-HR" sz="2400" dirty="0"/>
              <a:t>10</a:t>
            </a:r>
            <a:r>
              <a:rPr lang="hr-HR" sz="2400" baseline="30000" dirty="0">
                <a:sym typeface="Symbol"/>
              </a:rPr>
              <a:t></a:t>
            </a:r>
            <a:r>
              <a:rPr lang="hr-HR" sz="2400" baseline="30000" dirty="0"/>
              <a:t>9</a:t>
            </a:r>
            <a:r>
              <a:rPr lang="hr-HR" sz="2400" dirty="0"/>
              <a:t> C  нaлaзe сe у двa супрoтнa тeмeнa квaдрaтa стрaницe</a:t>
            </a:r>
            <a:r>
              <a:rPr lang="sr-Cyrl-ME" sz="2400" dirty="0"/>
              <a:t> </a:t>
            </a:r>
            <a:r>
              <a:rPr lang="hr-HR" sz="2400" dirty="0"/>
              <a:t>a = 3 cm у вaздуху. Oдрeдити прaвaц, смeр и интeзитeт силe измeђу дaтих нaeлeктрисaњa.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827584" y="3933056"/>
            <a:ext cx="2160000" cy="21600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83568" y="5949280"/>
            <a:ext cx="288032" cy="288032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2843808" y="3789040"/>
            <a:ext cx="288032" cy="28803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-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1520" y="5949280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Q1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31840" y="3717032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Q2</a:t>
            </a:r>
            <a:endParaRPr lang="en-US" dirty="0"/>
          </a:p>
        </p:txBody>
      </p:sp>
      <p:sp>
        <p:nvSpPr>
          <p:cNvPr id="9" name="Right Brace 8"/>
          <p:cNvSpPr/>
          <p:nvPr/>
        </p:nvSpPr>
        <p:spPr>
          <a:xfrm>
            <a:off x="3059832" y="3933056"/>
            <a:ext cx="360040" cy="21602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 rot="16200000">
            <a:off x="1727684" y="2600908"/>
            <a:ext cx="360040" cy="216024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63688" y="3140968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419872" y="4797152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a</a:t>
            </a:r>
            <a:endParaRPr lang="en-US" dirty="0"/>
          </a:p>
        </p:txBody>
      </p:sp>
      <p:cxnSp>
        <p:nvCxnSpPr>
          <p:cNvPr id="15" name="Straight Connector 14"/>
          <p:cNvCxnSpPr>
            <a:stCxn id="5" idx="7"/>
            <a:endCxn id="6" idx="3"/>
          </p:cNvCxnSpPr>
          <p:nvPr/>
        </p:nvCxnSpPr>
        <p:spPr>
          <a:xfrm flipV="1">
            <a:off x="929419" y="4034891"/>
            <a:ext cx="1956570" cy="1956570"/>
          </a:xfrm>
          <a:prstGeom prst="line">
            <a:avLst/>
          </a:prstGeom>
          <a:ln w="127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907704" y="5013176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r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284984"/>
            <a:ext cx="381952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149080"/>
            <a:ext cx="22955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" name="Group 29"/>
          <p:cNvGrpSpPr/>
          <p:nvPr/>
        </p:nvGrpSpPr>
        <p:grpSpPr>
          <a:xfrm>
            <a:off x="899592" y="4034891"/>
            <a:ext cx="1986397" cy="2028578"/>
            <a:chOff x="899592" y="4034891"/>
            <a:chExt cx="1986397" cy="2028578"/>
          </a:xfrm>
        </p:grpSpPr>
        <p:cxnSp>
          <p:nvCxnSpPr>
            <p:cNvPr id="21" name="Straight Arrow Connector 20"/>
            <p:cNvCxnSpPr>
              <a:stCxn id="6" idx="3"/>
            </p:cNvCxnSpPr>
            <p:nvPr/>
          </p:nvCxnSpPr>
          <p:spPr>
            <a:xfrm flipH="1">
              <a:off x="2267744" y="4034891"/>
              <a:ext cx="618245" cy="618245"/>
            </a:xfrm>
            <a:prstGeom prst="straightConnector1">
              <a:avLst/>
            </a:prstGeom>
            <a:ln w="762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/>
          </p:nvGrpSpPr>
          <p:grpSpPr>
            <a:xfrm>
              <a:off x="1979712" y="4077072"/>
              <a:ext cx="325730" cy="461665"/>
              <a:chOff x="2699792" y="4581128"/>
              <a:chExt cx="325730" cy="461665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2699792" y="4581128"/>
                <a:ext cx="3257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2400" dirty="0"/>
                  <a:t>F</a:t>
                </a:r>
                <a:endParaRPr lang="en-US" sz="2400" dirty="0"/>
              </a:p>
            </p:txBody>
          </p:sp>
          <p:cxnSp>
            <p:nvCxnSpPr>
              <p:cNvPr id="25" name="Straight Arrow Connector 24"/>
              <p:cNvCxnSpPr/>
              <p:nvPr/>
            </p:nvCxnSpPr>
            <p:spPr>
              <a:xfrm>
                <a:off x="2771800" y="4653136"/>
                <a:ext cx="21602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Straight Arrow Connector 25"/>
            <p:cNvCxnSpPr/>
            <p:nvPr/>
          </p:nvCxnSpPr>
          <p:spPr>
            <a:xfrm rot="10800000" flipH="1">
              <a:off x="899592" y="5445224"/>
              <a:ext cx="618245" cy="618245"/>
            </a:xfrm>
            <a:prstGeom prst="straightConnector1">
              <a:avLst/>
            </a:prstGeom>
            <a:ln w="762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oup 26"/>
            <p:cNvGrpSpPr/>
            <p:nvPr/>
          </p:nvGrpSpPr>
          <p:grpSpPr>
            <a:xfrm>
              <a:off x="1403648" y="5589240"/>
              <a:ext cx="325730" cy="461665"/>
              <a:chOff x="2699792" y="4581128"/>
              <a:chExt cx="325730" cy="461665"/>
            </a:xfrm>
          </p:grpSpPr>
          <p:sp>
            <p:nvSpPr>
              <p:cNvPr id="28" name="TextBox 27"/>
              <p:cNvSpPr txBox="1"/>
              <p:nvPr/>
            </p:nvSpPr>
            <p:spPr>
              <a:xfrm>
                <a:off x="2699792" y="4581128"/>
                <a:ext cx="32573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r-Latn-ME" sz="2400" dirty="0"/>
                  <a:t>F</a:t>
                </a:r>
                <a:endParaRPr lang="en-US" sz="2400" dirty="0"/>
              </a:p>
            </p:txBody>
          </p:sp>
          <p:cxnSp>
            <p:nvCxnSpPr>
              <p:cNvPr id="29" name="Straight Arrow Connector 28"/>
              <p:cNvCxnSpPr/>
              <p:nvPr/>
            </p:nvCxnSpPr>
            <p:spPr>
              <a:xfrm>
                <a:off x="2771800" y="4653136"/>
                <a:ext cx="216024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/>
      <p:bldP spid="13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528" y="620688"/>
            <a:ext cx="208582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2400" dirty="0"/>
              <a:t>Q</a:t>
            </a:r>
            <a:r>
              <a:rPr lang="hr-HR" sz="2400" baseline="-25000" dirty="0"/>
              <a:t>1</a:t>
            </a:r>
            <a:r>
              <a:rPr lang="hr-HR" sz="2400" dirty="0"/>
              <a:t> = 3</a:t>
            </a:r>
            <a:r>
              <a:rPr lang="hr-HR" sz="2400" dirty="0">
                <a:sym typeface="Symbol"/>
              </a:rPr>
              <a:t></a:t>
            </a:r>
            <a:r>
              <a:rPr lang="hr-HR" sz="2400" dirty="0"/>
              <a:t>10</a:t>
            </a:r>
            <a:r>
              <a:rPr lang="hr-HR" sz="2400" baseline="30000" dirty="0">
                <a:sym typeface="Symbol"/>
              </a:rPr>
              <a:t></a:t>
            </a:r>
            <a:r>
              <a:rPr lang="hr-HR" sz="2400" baseline="30000" dirty="0"/>
              <a:t>8</a:t>
            </a:r>
            <a:r>
              <a:rPr lang="hr-HR" sz="2400" dirty="0"/>
              <a:t> C </a:t>
            </a:r>
            <a:endParaRPr lang="sr-Latn-ME" sz="2400" dirty="0"/>
          </a:p>
          <a:p>
            <a:r>
              <a:rPr lang="hr-HR" sz="2400" dirty="0"/>
              <a:t>Q</a:t>
            </a:r>
            <a:r>
              <a:rPr lang="hr-HR" sz="2400" baseline="-25000" dirty="0"/>
              <a:t>2</a:t>
            </a:r>
            <a:r>
              <a:rPr lang="hr-HR" sz="2400" dirty="0"/>
              <a:t> = </a:t>
            </a:r>
            <a:r>
              <a:rPr lang="hr-HR" sz="2400" dirty="0">
                <a:sym typeface="Symbol"/>
              </a:rPr>
              <a:t></a:t>
            </a:r>
            <a:r>
              <a:rPr lang="hr-HR" sz="2400" dirty="0"/>
              <a:t> 6</a:t>
            </a:r>
            <a:r>
              <a:rPr lang="hr-HR" sz="2400" dirty="0">
                <a:sym typeface="Symbol"/>
              </a:rPr>
              <a:t></a:t>
            </a:r>
            <a:r>
              <a:rPr lang="hr-HR" sz="2400" dirty="0"/>
              <a:t>10</a:t>
            </a:r>
            <a:r>
              <a:rPr lang="hr-HR" sz="2400" baseline="30000" dirty="0">
                <a:sym typeface="Symbol"/>
              </a:rPr>
              <a:t></a:t>
            </a:r>
            <a:r>
              <a:rPr lang="hr-HR" sz="2400" baseline="30000" dirty="0"/>
              <a:t>9</a:t>
            </a:r>
            <a:r>
              <a:rPr lang="hr-HR" sz="2400" dirty="0"/>
              <a:t> C </a:t>
            </a:r>
            <a:endParaRPr lang="en-US" sz="24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22955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2348880"/>
            <a:ext cx="4869929" cy="359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339" name="Object 3"/>
          <p:cNvGraphicFramePr>
            <a:graphicFrameLocks noGrp="1" noChangeAspect="1"/>
          </p:cNvGraphicFramePr>
          <p:nvPr/>
        </p:nvGraphicFramePr>
        <p:xfrm>
          <a:off x="4932040" y="260648"/>
          <a:ext cx="23114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9" name="Equation" r:id="rId5" imgW="16154400" imgH="8839200" progId="">
                  <p:embed/>
                </p:oleObj>
              </mc:Choice>
              <mc:Fallback>
                <p:oleObj name="Equation" r:id="rId5" imgW="16154400" imgH="8839200" progId="">
                  <p:embed/>
                  <p:pic>
                    <p:nvPicPr>
                      <p:cNvPr id="0" name="Picture 2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040" y="260648"/>
                        <a:ext cx="2311400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Задатак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588" indent="15875">
              <a:buNone/>
            </a:pPr>
            <a:r>
              <a:rPr lang="hr-HR" sz="2400" dirty="0"/>
              <a:t>Двa нaeлeктрисaњa Q</a:t>
            </a:r>
            <a:r>
              <a:rPr lang="hr-HR" sz="2400" baseline="-25000" dirty="0"/>
              <a:t>1</a:t>
            </a:r>
            <a:r>
              <a:rPr lang="hr-HR" sz="2400" dirty="0"/>
              <a:t> = Q</a:t>
            </a:r>
            <a:r>
              <a:rPr lang="hr-HR" sz="2400" baseline="-25000" dirty="0"/>
              <a:t>2</a:t>
            </a:r>
            <a:r>
              <a:rPr lang="hr-HR" sz="2400" dirty="0"/>
              <a:t> = Q = 100 </a:t>
            </a:r>
            <a:r>
              <a:rPr lang="hr-HR" sz="2400" dirty="0">
                <a:sym typeface="Symbol"/>
              </a:rPr>
              <a:t></a:t>
            </a:r>
            <a:r>
              <a:rPr lang="hr-HR" sz="2400" dirty="0"/>
              <a:t>C нaлaзe сe у вaздуху. Aкo измeђу дaтих нaeлeктрисaњa дeлуje силa oд F = 9</a:t>
            </a:r>
            <a:r>
              <a:rPr lang="hr-HR" sz="2400" dirty="0">
                <a:sym typeface="Symbol"/>
              </a:rPr>
              <a:t></a:t>
            </a:r>
            <a:r>
              <a:rPr lang="hr-HR" sz="2400" dirty="0"/>
              <a:t>10</a:t>
            </a:r>
            <a:r>
              <a:rPr lang="hr-HR" sz="2400" baseline="30000" dirty="0">
                <a:sym typeface="Symbol"/>
              </a:rPr>
              <a:t></a:t>
            </a:r>
            <a:r>
              <a:rPr lang="hr-HR" sz="2400" baseline="30000" dirty="0"/>
              <a:t>7</a:t>
            </a:r>
            <a:r>
              <a:rPr lang="hr-HR" sz="2400" dirty="0"/>
              <a:t> N oдрeдити :</a:t>
            </a:r>
            <a:endParaRPr lang="en-US" sz="2400" dirty="0"/>
          </a:p>
          <a:p>
            <a:pPr marL="514350" lvl="0" indent="-514350">
              <a:buFont typeface="+mj-lt"/>
              <a:buAutoNum type="alphaLcParenR"/>
            </a:pPr>
            <a:r>
              <a:rPr lang="hr-HR" sz="2400" dirty="0"/>
              <a:t>рaстojaњe измeђу нaeлeктрисaњa и</a:t>
            </a:r>
            <a:endParaRPr lang="en-US" sz="2400" dirty="0"/>
          </a:p>
          <a:p>
            <a:pPr marL="514350" lvl="0" indent="-514350">
              <a:buFont typeface="+mj-lt"/>
              <a:buAutoNum type="alphaLcParenR"/>
            </a:pPr>
            <a:r>
              <a:rPr lang="hr-HR" sz="2400" dirty="0"/>
              <a:t>кoликa би билa силa измeђу истих нaeлeктрисaњa aкo сe oнa нaлaзe нa истoм рaстojaњу aли у срeдини чиja je рeлaтивнa диeлeктричнa кoнстaнтa jeднaкa </a:t>
            </a:r>
            <a:r>
              <a:rPr lang="hr-HR" sz="2400" dirty="0">
                <a:sym typeface="Symbol"/>
              </a:rPr>
              <a:t></a:t>
            </a:r>
            <a:r>
              <a:rPr lang="hr-HR" sz="2400" baseline="-25000" dirty="0"/>
              <a:t>r</a:t>
            </a:r>
            <a:r>
              <a:rPr lang="hr-HR" sz="2400" dirty="0"/>
              <a:t> = 4 ?</a:t>
            </a:r>
            <a:endParaRPr lang="en-US" sz="2400" dirty="0"/>
          </a:p>
          <a:p>
            <a:pPr>
              <a:buNone/>
            </a:pP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Grp="1" noChangeAspect="1"/>
          </p:cNvGraphicFramePr>
          <p:nvPr/>
        </p:nvGraphicFramePr>
        <p:xfrm>
          <a:off x="6660232" y="116632"/>
          <a:ext cx="23114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2" name="Equation" r:id="rId3" imgW="16154400" imgH="8839200" progId="">
                  <p:embed/>
                </p:oleObj>
              </mc:Choice>
              <mc:Fallback>
                <p:oleObj name="Equation" r:id="rId3" imgW="16154400" imgH="8839200" progId="">
                  <p:embed/>
                  <p:pic>
                    <p:nvPicPr>
                      <p:cNvPr id="0" name="Picture 2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0232" y="116632"/>
                        <a:ext cx="2311400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88640"/>
            <a:ext cx="3295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692696"/>
            <a:ext cx="196215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7" cstate="print"/>
          <a:srcRect t="10080"/>
          <a:stretch>
            <a:fillRect/>
          </a:stretch>
        </p:blipFill>
        <p:spPr bwMode="auto">
          <a:xfrm>
            <a:off x="395536" y="1772816"/>
            <a:ext cx="3095625" cy="1927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23928" y="3284984"/>
            <a:ext cx="3733800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95536" y="1196752"/>
            <a:ext cx="46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800" dirty="0"/>
              <a:t>а)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 noGrp="1" noChangeAspect="1"/>
          </p:cNvGraphicFramePr>
          <p:nvPr/>
        </p:nvGraphicFramePr>
        <p:xfrm>
          <a:off x="0" y="0"/>
          <a:ext cx="232092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6" name="Equation" r:id="rId3" imgW="16154400" imgH="8839200" progId="">
                  <p:embed/>
                </p:oleObj>
              </mc:Choice>
              <mc:Fallback>
                <p:oleObj name="Equation" r:id="rId3" imgW="16154400" imgH="8839200" progId="">
                  <p:embed/>
                  <p:pic>
                    <p:nvPicPr>
                      <p:cNvPr id="0" name="Picture 4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2320925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890104"/>
              </p:ext>
            </p:extLst>
          </p:nvPr>
        </p:nvGraphicFramePr>
        <p:xfrm>
          <a:off x="2987824" y="0"/>
          <a:ext cx="2202408" cy="1355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27" name="Equation" r:id="rId5" imgW="15849600" imgH="9753600" progId="">
                  <p:embed/>
                </p:oleObj>
              </mc:Choice>
              <mc:Fallback>
                <p:oleObj name="Equation" r:id="rId5" imgW="15849600" imgH="9753600" progId="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0"/>
                        <a:ext cx="2202408" cy="13553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0C41AD0-245D-442A-B81F-CE1A4429D64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64088" y="0"/>
            <a:ext cx="3609975" cy="14192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9512" y="1412776"/>
            <a:ext cx="23594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ym typeface="Symbol"/>
              </a:rPr>
              <a:t>за вакум </a:t>
            </a:r>
            <a:r>
              <a:rPr lang="hr-HR" dirty="0">
                <a:sym typeface="Symbol"/>
              </a:rPr>
              <a:t></a:t>
            </a:r>
            <a:r>
              <a:rPr lang="hr-HR" baseline="-25000" dirty="0"/>
              <a:t>r</a:t>
            </a:r>
            <a:r>
              <a:rPr lang="hr-HR" dirty="0"/>
              <a:t> = </a:t>
            </a:r>
            <a:r>
              <a:rPr lang="sr-Cyrl-ME" dirty="0"/>
              <a:t>1</a:t>
            </a:r>
          </a:p>
          <a:p>
            <a:r>
              <a:rPr lang="sr-Cyrl-ME" dirty="0">
                <a:sym typeface="Symbol"/>
              </a:rPr>
              <a:t>у нашем задатку </a:t>
            </a:r>
            <a:r>
              <a:rPr lang="hr-HR" dirty="0">
                <a:sym typeface="Symbol"/>
              </a:rPr>
              <a:t></a:t>
            </a:r>
            <a:r>
              <a:rPr lang="hr-HR" baseline="-25000" dirty="0"/>
              <a:t>r</a:t>
            </a:r>
            <a:r>
              <a:rPr lang="hr-HR" dirty="0"/>
              <a:t> = 4</a:t>
            </a:r>
            <a:endParaRPr lang="en-US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7504" y="2132856"/>
            <a:ext cx="280987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755576" y="5013176"/>
            <a:ext cx="1728192" cy="6480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23928" y="2924944"/>
            <a:ext cx="35147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Рад и потенцијал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sr-Cyrl-ME" dirty="0"/>
              <a:t>Потенцијал је рад који би се извршио помјерањем јединичног наелектрисања.</a:t>
            </a:r>
          </a:p>
        </p:txBody>
      </p:sp>
      <p:sp>
        <p:nvSpPr>
          <p:cNvPr id="4" name="Oval 3"/>
          <p:cNvSpPr/>
          <p:nvPr/>
        </p:nvSpPr>
        <p:spPr>
          <a:xfrm>
            <a:off x="4139952" y="4725144"/>
            <a:ext cx="288032" cy="28803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dirty="0"/>
              <a:t>+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779912" y="4509120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Q</a:t>
            </a:r>
            <a:endParaRPr lang="en-US" dirty="0"/>
          </a:p>
        </p:txBody>
      </p:sp>
      <p:cxnSp>
        <p:nvCxnSpPr>
          <p:cNvPr id="7" name="Straight Arrow Connector 6"/>
          <p:cNvCxnSpPr>
            <a:stCxn id="4" idx="6"/>
          </p:cNvCxnSpPr>
          <p:nvPr/>
        </p:nvCxnSpPr>
        <p:spPr>
          <a:xfrm>
            <a:off x="4427984" y="4869160"/>
            <a:ext cx="216024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4" idx="7"/>
          </p:cNvCxnSpPr>
          <p:nvPr/>
        </p:nvCxnSpPr>
        <p:spPr>
          <a:xfrm flipV="1">
            <a:off x="4385803" y="3356992"/>
            <a:ext cx="1410333" cy="1410333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4" idx="0"/>
          </p:cNvCxnSpPr>
          <p:nvPr/>
        </p:nvCxnSpPr>
        <p:spPr>
          <a:xfrm flipV="1">
            <a:off x="4283968" y="2996952"/>
            <a:ext cx="0" cy="1728192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" idx="1"/>
          </p:cNvCxnSpPr>
          <p:nvPr/>
        </p:nvCxnSpPr>
        <p:spPr>
          <a:xfrm flipH="1" flipV="1">
            <a:off x="2843808" y="3429000"/>
            <a:ext cx="1338325" cy="133832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2411760" y="4869160"/>
            <a:ext cx="1728192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5"/>
          </p:cNvCxnSpPr>
          <p:nvPr/>
        </p:nvCxnSpPr>
        <p:spPr>
          <a:xfrm>
            <a:off x="4385803" y="4970995"/>
            <a:ext cx="1452514" cy="138050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4" idx="4"/>
          </p:cNvCxnSpPr>
          <p:nvPr/>
        </p:nvCxnSpPr>
        <p:spPr>
          <a:xfrm>
            <a:off x="4283968" y="5013176"/>
            <a:ext cx="0" cy="165618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4" idx="3"/>
          </p:cNvCxnSpPr>
          <p:nvPr/>
        </p:nvCxnSpPr>
        <p:spPr>
          <a:xfrm flipH="1">
            <a:off x="2843810" y="4970995"/>
            <a:ext cx="1338323" cy="1308498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4355976" y="2852936"/>
          <a:ext cx="288032" cy="3832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2" name="Equation" r:id="rId3" imgW="3657600" imgH="4572000" progId="">
                  <p:embed/>
                </p:oleObj>
              </mc:Choice>
              <mc:Fallback>
                <p:oleObj name="Equation" r:id="rId3" imgW="3657600" imgH="4572000" progId="">
                  <p:embed/>
                  <p:pic>
                    <p:nvPicPr>
                      <p:cNvPr id="0" name="Picture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5976" y="2852936"/>
                        <a:ext cx="288032" cy="3832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Oval 27"/>
          <p:cNvSpPr/>
          <p:nvPr/>
        </p:nvSpPr>
        <p:spPr>
          <a:xfrm>
            <a:off x="4644008" y="4365104"/>
            <a:ext cx="144016" cy="14401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dirty="0"/>
              <a:t>+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4716016" y="4448145"/>
            <a:ext cx="285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200" b="1" dirty="0"/>
              <a:t>A</a:t>
            </a:r>
            <a:endParaRPr lang="en-US" b="1" dirty="0"/>
          </a:p>
        </p:txBody>
      </p:sp>
      <p:cxnSp>
        <p:nvCxnSpPr>
          <p:cNvPr id="35" name="Straight Arrow Connector 34"/>
          <p:cNvCxnSpPr>
            <a:stCxn id="28" idx="7"/>
          </p:cNvCxnSpPr>
          <p:nvPr/>
        </p:nvCxnSpPr>
        <p:spPr>
          <a:xfrm flipV="1">
            <a:off x="4766933" y="3933056"/>
            <a:ext cx="453139" cy="453139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Object 35"/>
          <p:cNvGraphicFramePr>
            <a:graphicFrameLocks noChangeAspect="1"/>
          </p:cNvGraphicFramePr>
          <p:nvPr/>
        </p:nvGraphicFramePr>
        <p:xfrm>
          <a:off x="5076056" y="3861048"/>
          <a:ext cx="1298567" cy="779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3" name="Equation" r:id="rId5" imgW="16764000" imgH="10058400" progId="">
                  <p:embed/>
                </p:oleObj>
              </mc:Choice>
              <mc:Fallback>
                <p:oleObj name="Equation" r:id="rId5" imgW="16764000" imgH="10058400" progId="">
                  <p:embed/>
                  <p:pic>
                    <p:nvPicPr>
                      <p:cNvPr id="0" name="Picture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056" y="3861048"/>
                        <a:ext cx="1298567" cy="7791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Left Brace 36"/>
          <p:cNvSpPr/>
          <p:nvPr/>
        </p:nvSpPr>
        <p:spPr>
          <a:xfrm rot="2883974">
            <a:off x="4249295" y="4229759"/>
            <a:ext cx="216024" cy="583886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9" name="Object 38"/>
          <p:cNvGraphicFramePr>
            <a:graphicFrameLocks noChangeAspect="1"/>
          </p:cNvGraphicFramePr>
          <p:nvPr/>
        </p:nvGraphicFramePr>
        <p:xfrm>
          <a:off x="4037013" y="4221163"/>
          <a:ext cx="33655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4" name="Equation" r:id="rId7" imgW="3352800" imgH="4876800" progId="">
                  <p:embed/>
                </p:oleObj>
              </mc:Choice>
              <mc:Fallback>
                <p:oleObj name="Equation" r:id="rId7" imgW="3352800" imgH="4876800" progId="">
                  <p:embed/>
                  <p:pic>
                    <p:nvPicPr>
                      <p:cNvPr id="0" name="Picture 1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7013" y="4221163"/>
                        <a:ext cx="336550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Oval 39"/>
          <p:cNvSpPr/>
          <p:nvPr/>
        </p:nvSpPr>
        <p:spPr>
          <a:xfrm>
            <a:off x="5505681" y="3501008"/>
            <a:ext cx="144016" cy="144016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Latn-ME" dirty="0"/>
              <a:t>+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5577689" y="3584049"/>
            <a:ext cx="2808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200" b="1" dirty="0"/>
              <a:t>B</a:t>
            </a:r>
            <a:endParaRPr lang="en-US" b="1" dirty="0"/>
          </a:p>
        </p:txBody>
      </p:sp>
      <p:cxnSp>
        <p:nvCxnSpPr>
          <p:cNvPr id="42" name="Straight Arrow Connector 41"/>
          <p:cNvCxnSpPr>
            <a:stCxn id="40" idx="7"/>
          </p:cNvCxnSpPr>
          <p:nvPr/>
        </p:nvCxnSpPr>
        <p:spPr>
          <a:xfrm flipV="1">
            <a:off x="5628606" y="3212976"/>
            <a:ext cx="311546" cy="309123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42"/>
          <p:cNvGraphicFramePr>
            <a:graphicFrameLocks noChangeAspect="1"/>
          </p:cNvGraphicFramePr>
          <p:nvPr/>
        </p:nvGraphicFramePr>
        <p:xfrm>
          <a:off x="5937729" y="2996952"/>
          <a:ext cx="1298567" cy="779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5" name="Equation" r:id="rId9" imgW="16764000" imgH="10058400" progId="">
                  <p:embed/>
                </p:oleObj>
              </mc:Choice>
              <mc:Fallback>
                <p:oleObj name="Equation" r:id="rId9" imgW="16764000" imgH="10058400" progId="">
                  <p:embed/>
                  <p:pic>
                    <p:nvPicPr>
                      <p:cNvPr id="0" name="Picture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7729" y="2996952"/>
                        <a:ext cx="1298567" cy="7791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Left Brace 43"/>
          <p:cNvSpPr/>
          <p:nvPr/>
        </p:nvSpPr>
        <p:spPr>
          <a:xfrm rot="2883974">
            <a:off x="4127839" y="2927264"/>
            <a:ext cx="843902" cy="1818950"/>
          </a:xfrm>
          <a:prstGeom prst="leftBrace">
            <a:avLst>
              <a:gd name="adj1" fmla="val 25520"/>
              <a:gd name="adj2" fmla="val 49875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3977581" y="3255516"/>
          <a:ext cx="30638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6" name="Equation" r:id="rId11" imgW="3048000" imgH="4876800" progId="">
                  <p:embed/>
                </p:oleObj>
              </mc:Choice>
              <mc:Fallback>
                <p:oleObj name="Equation" r:id="rId11" imgW="3048000" imgH="4876800" progId="">
                  <p:embed/>
                  <p:pic>
                    <p:nvPicPr>
                      <p:cNvPr id="0" name="Picture 1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7581" y="3255516"/>
                        <a:ext cx="306387" cy="317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7308304" y="4653136"/>
            <a:ext cx="12731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b="1" dirty="0"/>
              <a:t>ПРОБЛЕМ!</a:t>
            </a:r>
          </a:p>
          <a:p>
            <a:r>
              <a:rPr lang="sr-Cyrl-ME" dirty="0"/>
              <a:t>За ово су </a:t>
            </a:r>
          </a:p>
          <a:p>
            <a:r>
              <a:rPr lang="sr-Cyrl-ME" dirty="0"/>
              <a:t>потребни </a:t>
            </a:r>
          </a:p>
          <a:p>
            <a:r>
              <a:rPr lang="sr-Cyrl-ME" dirty="0"/>
              <a:t>интеграли</a:t>
            </a:r>
          </a:p>
        </p:txBody>
      </p:sp>
      <p:graphicFrame>
        <p:nvGraphicFramePr>
          <p:cNvPr id="49" name="Object 48"/>
          <p:cNvGraphicFramePr>
            <a:graphicFrameLocks noChangeAspect="1"/>
          </p:cNvGraphicFramePr>
          <p:nvPr/>
        </p:nvGraphicFramePr>
        <p:xfrm>
          <a:off x="468313" y="3135314"/>
          <a:ext cx="1583407" cy="683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7" name="Equation" r:id="rId13" imgW="13106400" imgH="3962400" progId="">
                  <p:embed/>
                </p:oleObj>
              </mc:Choice>
              <mc:Fallback>
                <p:oleObj name="Equation" r:id="rId13" imgW="13106400" imgH="3962400" progId="">
                  <p:embed/>
                  <p:pic>
                    <p:nvPicPr>
                      <p:cNvPr id="0" name="Picture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135314"/>
                        <a:ext cx="1583407" cy="68307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251520" y="3789040"/>
            <a:ext cx="2997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Само ако је сила константна</a:t>
            </a:r>
            <a:endParaRPr lang="en-US" dirty="0"/>
          </a:p>
        </p:txBody>
      </p:sp>
      <p:graphicFrame>
        <p:nvGraphicFramePr>
          <p:cNvPr id="51" name="Object 50"/>
          <p:cNvGraphicFramePr>
            <a:graphicFrameLocks noChangeAspect="1"/>
          </p:cNvGraphicFramePr>
          <p:nvPr/>
        </p:nvGraphicFramePr>
        <p:xfrm>
          <a:off x="179512" y="5157192"/>
          <a:ext cx="2700338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8" name="Equation" r:id="rId15" imgW="30784800" imgH="10668000" progId="">
                  <p:embed/>
                </p:oleObj>
              </mc:Choice>
              <mc:Fallback>
                <p:oleObj name="Equation" r:id="rId15" imgW="30784800" imgH="10668000" progId="">
                  <p:embed/>
                  <p:pic>
                    <p:nvPicPr>
                      <p:cNvPr id="0" name="Picture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5157192"/>
                        <a:ext cx="2700338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  <p:bldP spid="28" grpId="0" animBg="1"/>
      <p:bldP spid="30" grpId="0"/>
      <p:bldP spid="37" grpId="0" animBg="1"/>
      <p:bldP spid="40" grpId="0" animBg="1"/>
      <p:bldP spid="41" grpId="0"/>
      <p:bldP spid="44" grpId="0" animBg="1"/>
      <p:bldP spid="47" grpId="0"/>
      <p:bldP spid="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Рад у електростатичком пољу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573689"/>
          </a:xfrm>
        </p:spPr>
        <p:txBody>
          <a:bodyPr>
            <a:normAutofit lnSpcReduction="10000"/>
          </a:bodyPr>
          <a:lstStyle/>
          <a:p>
            <a:r>
              <a:rPr lang="sr-Cyrl-ME" dirty="0"/>
              <a:t>Константно електрично поље:</a:t>
            </a:r>
          </a:p>
          <a:p>
            <a:endParaRPr lang="sr-Cyrl-ME" dirty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6118225" y="1773238"/>
          <a:ext cx="2944813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6" name="Equation" r:id="rId4" imgW="29565600" imgH="5486400" progId="">
                  <p:embed/>
                </p:oleObj>
              </mc:Choice>
              <mc:Fallback>
                <p:oleObj name="Equation" r:id="rId4" imgW="29565600" imgH="5486400" progId="">
                  <p:embed/>
                  <p:pic>
                    <p:nvPicPr>
                      <p:cNvPr id="0" name="Picture 1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8225" y="1773238"/>
                        <a:ext cx="2944813" cy="546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7"/>
          <p:cNvGrpSpPr/>
          <p:nvPr/>
        </p:nvGrpSpPr>
        <p:grpSpPr>
          <a:xfrm>
            <a:off x="683568" y="2780928"/>
            <a:ext cx="7920880" cy="3168352"/>
            <a:chOff x="683568" y="3429000"/>
            <a:chExt cx="7920880" cy="3168352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683568" y="3429000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>
              <a:off x="683568" y="3717032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>
              <a:off x="683568" y="4005064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683568" y="4293096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>
              <a:off x="683568" y="4581128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683568" y="4869160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83568" y="5157192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683568" y="5445224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683568" y="5733256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>
              <a:off x="683568" y="6021288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683568" y="6309320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683568" y="6597352"/>
              <a:ext cx="792088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6516216" y="2708920"/>
            <a:ext cx="1986826" cy="369332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sr-Cyrl-ME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Е - константно</a:t>
            </a:r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grpSp>
        <p:nvGrpSpPr>
          <p:cNvPr id="18" name="Group 37"/>
          <p:cNvGrpSpPr/>
          <p:nvPr/>
        </p:nvGrpSpPr>
        <p:grpSpPr>
          <a:xfrm>
            <a:off x="1763688" y="5373216"/>
            <a:ext cx="402548" cy="513348"/>
            <a:chOff x="1763688" y="5373216"/>
            <a:chExt cx="402548" cy="513348"/>
          </a:xfrm>
        </p:grpSpPr>
        <p:sp>
          <p:nvSpPr>
            <p:cNvPr id="20" name="Oval 19"/>
            <p:cNvSpPr/>
            <p:nvPr/>
          </p:nvSpPr>
          <p:spPr>
            <a:xfrm>
              <a:off x="1763688" y="5373216"/>
              <a:ext cx="144016" cy="14401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35696" y="5517232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А</a:t>
              </a:r>
              <a:endParaRPr lang="en-US" dirty="0"/>
            </a:p>
          </p:txBody>
        </p:sp>
      </p:grpSp>
      <p:grpSp>
        <p:nvGrpSpPr>
          <p:cNvPr id="24" name="Group 38"/>
          <p:cNvGrpSpPr/>
          <p:nvPr/>
        </p:nvGrpSpPr>
        <p:grpSpPr>
          <a:xfrm>
            <a:off x="4211960" y="2996952"/>
            <a:ext cx="402548" cy="369332"/>
            <a:chOff x="4211960" y="2996952"/>
            <a:chExt cx="402548" cy="369332"/>
          </a:xfrm>
        </p:grpSpPr>
        <p:sp>
          <p:nvSpPr>
            <p:cNvPr id="21" name="Oval 20"/>
            <p:cNvSpPr/>
            <p:nvPr/>
          </p:nvSpPr>
          <p:spPr>
            <a:xfrm>
              <a:off x="4211960" y="2996952"/>
              <a:ext cx="144016" cy="14401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283968" y="2996952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ME" dirty="0"/>
                <a:t>Б</a:t>
              </a:r>
              <a:endParaRPr lang="en-US" dirty="0"/>
            </a:p>
          </p:txBody>
        </p:sp>
      </p:grpSp>
      <p:cxnSp>
        <p:nvCxnSpPr>
          <p:cNvPr id="28" name="Straight Arrow Connector 27"/>
          <p:cNvCxnSpPr>
            <a:stCxn id="20" idx="6"/>
          </p:cNvCxnSpPr>
          <p:nvPr/>
        </p:nvCxnSpPr>
        <p:spPr>
          <a:xfrm>
            <a:off x="1907704" y="5445224"/>
            <a:ext cx="1224136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355976" y="3068960"/>
            <a:ext cx="1224136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2339752" y="5517232"/>
          <a:ext cx="1224136" cy="449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7" name="Equation" r:id="rId6" imgW="14935200" imgH="5486400" progId="">
                  <p:embed/>
                </p:oleObj>
              </mc:Choice>
              <mc:Fallback>
                <p:oleObj name="Equation" r:id="rId6" imgW="14935200" imgH="5486400" progId="">
                  <p:embed/>
                  <p:pic>
                    <p:nvPicPr>
                      <p:cNvPr id="0" name="Picture 1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5517232"/>
                        <a:ext cx="1224136" cy="44968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4644008" y="3140968"/>
          <a:ext cx="1223963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8" name="Equation" r:id="rId8" imgW="14935200" imgH="5486400" progId="">
                  <p:embed/>
                </p:oleObj>
              </mc:Choice>
              <mc:Fallback>
                <p:oleObj name="Equation" r:id="rId8" imgW="14935200" imgH="5486400" progId="">
                  <p:embed/>
                  <p:pic>
                    <p:nvPicPr>
                      <p:cNvPr id="0" name="Picture 1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3140968"/>
                        <a:ext cx="1223963" cy="450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39"/>
          <p:cNvGrpSpPr/>
          <p:nvPr/>
        </p:nvGrpSpPr>
        <p:grpSpPr>
          <a:xfrm>
            <a:off x="1886613" y="3119877"/>
            <a:ext cx="2346438" cy="2274430"/>
            <a:chOff x="1886613" y="3119877"/>
            <a:chExt cx="2346438" cy="2274430"/>
          </a:xfrm>
        </p:grpSpPr>
        <p:cxnSp>
          <p:nvCxnSpPr>
            <p:cNvPr id="25" name="Straight Connector 24"/>
            <p:cNvCxnSpPr>
              <a:stCxn id="21" idx="3"/>
              <a:endCxn id="20" idx="7"/>
            </p:cNvCxnSpPr>
            <p:nvPr/>
          </p:nvCxnSpPr>
          <p:spPr>
            <a:xfrm flipH="1">
              <a:off x="1886613" y="3119877"/>
              <a:ext cx="2346438" cy="2274430"/>
            </a:xfrm>
            <a:prstGeom prst="line">
              <a:avLst/>
            </a:prstGeom>
            <a:ln w="38100">
              <a:solidFill>
                <a:srgbClr val="C00000"/>
              </a:solidFill>
              <a:prstDash val="solid"/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5" name="Object 34"/>
            <p:cNvGraphicFramePr>
              <a:graphicFrameLocks noChangeAspect="1"/>
            </p:cNvGraphicFramePr>
            <p:nvPr/>
          </p:nvGraphicFramePr>
          <p:xfrm>
            <a:off x="2699792" y="3717032"/>
            <a:ext cx="360040" cy="5138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69" name="Equation" r:id="rId10" imgW="4267200" imgH="5486400" progId="">
                    <p:embed/>
                  </p:oleObj>
                </mc:Choice>
                <mc:Fallback>
                  <p:oleObj name="Equation" r:id="rId10" imgW="4267200" imgH="5486400" progId="">
                    <p:embed/>
                    <p:pic>
                      <p:nvPicPr>
                        <p:cNvPr id="0" name="Picture 11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99792" y="3717032"/>
                          <a:ext cx="360040" cy="5138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" name="Group 40"/>
          <p:cNvGrpSpPr/>
          <p:nvPr/>
        </p:nvGrpSpPr>
        <p:grpSpPr>
          <a:xfrm>
            <a:off x="899592" y="4509120"/>
            <a:ext cx="2545111" cy="1800000"/>
            <a:chOff x="899592" y="4509120"/>
            <a:chExt cx="2545111" cy="1800000"/>
          </a:xfrm>
        </p:grpSpPr>
        <p:sp>
          <p:nvSpPr>
            <p:cNvPr id="36" name="Arc 35"/>
            <p:cNvSpPr/>
            <p:nvPr/>
          </p:nvSpPr>
          <p:spPr>
            <a:xfrm>
              <a:off x="899592" y="4509120"/>
              <a:ext cx="1800000" cy="1800000"/>
            </a:xfrm>
            <a:prstGeom prst="arc">
              <a:avLst>
                <a:gd name="adj1" fmla="val 19194897"/>
                <a:gd name="adj2" fmla="val 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37" name="Object 36"/>
            <p:cNvGraphicFramePr>
              <a:graphicFrameLocks noChangeAspect="1"/>
            </p:cNvGraphicFramePr>
            <p:nvPr/>
          </p:nvGraphicFramePr>
          <p:xfrm>
            <a:off x="2627784" y="4797152"/>
            <a:ext cx="816919" cy="474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70" name="Equation" r:id="rId12" imgW="9448800" imgH="5486400" progId="">
                    <p:embed/>
                  </p:oleObj>
                </mc:Choice>
                <mc:Fallback>
                  <p:oleObj name="Equation" r:id="rId12" imgW="9448800" imgH="5486400" progId="">
                    <p:embed/>
                    <p:pic>
                      <p:nvPicPr>
                        <p:cNvPr id="0" name="Picture 12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27784" y="4797152"/>
                          <a:ext cx="816919" cy="4743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8" name="Left Brace 47"/>
          <p:cNvSpPr/>
          <p:nvPr/>
        </p:nvSpPr>
        <p:spPr>
          <a:xfrm rot="16200000">
            <a:off x="2856954" y="4761148"/>
            <a:ext cx="405759" cy="2448272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9" name="Object 48"/>
          <p:cNvGraphicFramePr>
            <a:graphicFrameLocks noChangeAspect="1"/>
          </p:cNvGraphicFramePr>
          <p:nvPr/>
        </p:nvGraphicFramePr>
        <p:xfrm>
          <a:off x="2339752" y="6165304"/>
          <a:ext cx="1512168" cy="418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1" name="Equation" r:id="rId14" imgW="19812000" imgH="5486400" progId="">
                  <p:embed/>
                </p:oleObj>
              </mc:Choice>
              <mc:Fallback>
                <p:oleObj name="Equation" r:id="rId14" imgW="19812000" imgH="5486400" progId="">
                  <p:embed/>
                  <p:pic>
                    <p:nvPicPr>
                      <p:cNvPr id="0" name="Picture 1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6165304"/>
                        <a:ext cx="1512168" cy="4187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50"/>
          <p:cNvGrpSpPr/>
          <p:nvPr/>
        </p:nvGrpSpPr>
        <p:grpSpPr>
          <a:xfrm>
            <a:off x="1907704" y="3140968"/>
            <a:ext cx="2880200" cy="2808192"/>
            <a:chOff x="1907704" y="3140968"/>
            <a:chExt cx="2880200" cy="2808192"/>
          </a:xfrm>
        </p:grpSpPr>
        <p:cxnSp>
          <p:nvCxnSpPr>
            <p:cNvPr id="43" name="Straight Connector 42"/>
            <p:cNvCxnSpPr>
              <a:stCxn id="20" idx="6"/>
            </p:cNvCxnSpPr>
            <p:nvPr/>
          </p:nvCxnSpPr>
          <p:spPr>
            <a:xfrm>
              <a:off x="1907704" y="5445224"/>
              <a:ext cx="2376264" cy="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V="1">
              <a:off x="4283968" y="3140968"/>
              <a:ext cx="0" cy="2304256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7" name="Arc 46"/>
            <p:cNvSpPr/>
            <p:nvPr/>
          </p:nvSpPr>
          <p:spPr>
            <a:xfrm>
              <a:off x="3707904" y="4869160"/>
              <a:ext cx="1080000" cy="1080000"/>
            </a:xfrm>
            <a:prstGeom prst="arc">
              <a:avLst>
                <a:gd name="adj1" fmla="val 10821579"/>
                <a:gd name="adj2" fmla="val 16219458"/>
              </a:avLst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887960" y="4941168"/>
              <a:ext cx="2519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ME" b="1" dirty="0"/>
                <a:t>.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Потенцијал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2085857"/>
          </a:xfrm>
        </p:spPr>
        <p:txBody>
          <a:bodyPr>
            <a:normAutofit/>
          </a:bodyPr>
          <a:lstStyle/>
          <a:p>
            <a:r>
              <a:rPr lang="sr-Cyrl-ME" dirty="0"/>
              <a:t>Потенцијал је рад који електростатичко поље изврши помјерајући јединично наелектрисање (</a:t>
            </a:r>
            <a:r>
              <a:rPr lang="sr-Latn-ME" dirty="0"/>
              <a:t>Q=1C) </a:t>
            </a:r>
            <a:r>
              <a:rPr lang="sr-Cyrl-ME" dirty="0"/>
              <a:t>из неке тачке у референтну тачку (обично бесконачност).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99592" y="4005064"/>
          <a:ext cx="1571083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0" name="Equation" r:id="rId3" imgW="14630400" imgH="10058400" progId="">
                  <p:embed/>
                </p:oleObj>
              </mc:Choice>
              <mc:Fallback>
                <p:oleObj name="Equation" r:id="rId3" imgW="14630400" imgH="10058400" progId="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005064"/>
                        <a:ext cx="1571083" cy="10801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63888" y="3789040"/>
            <a:ext cx="3001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За тачкасто наелектрисање:</a:t>
            </a: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707904" y="4149080"/>
          <a:ext cx="1080120" cy="803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1" name="Equation" r:id="rId5" imgW="13106400" imgH="9753600" progId="">
                  <p:embed/>
                </p:oleObj>
              </mc:Choice>
              <mc:Fallback>
                <p:oleObj name="Equation" r:id="rId5" imgW="13106400" imgH="9753600" progId="">
                  <p:embed/>
                  <p:pic>
                    <p:nvPicPr>
                      <p:cNvPr id="0" name="Picture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4" y="4149080"/>
                        <a:ext cx="1080120" cy="80381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5576" y="5157192"/>
            <a:ext cx="2275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Јединица је ВОЛТ - </a:t>
            </a:r>
            <a:r>
              <a:rPr lang="sr-Latn-ME" dirty="0"/>
              <a:t>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Еквипотенцијалне површине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139792" y="3788860"/>
            <a:ext cx="360000" cy="36004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ME" sz="2800" dirty="0"/>
              <a:t>+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3599712" y="3248880"/>
            <a:ext cx="1440160" cy="1440000"/>
          </a:xfrm>
          <a:prstGeom prst="ellipse">
            <a:avLst/>
          </a:prstGeom>
          <a:noFill/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059792" y="2708880"/>
            <a:ext cx="2520000" cy="2520000"/>
          </a:xfrm>
          <a:prstGeom prst="ellipse">
            <a:avLst/>
          </a:prstGeom>
          <a:noFill/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55776" y="2205264"/>
            <a:ext cx="3600000" cy="3600000"/>
          </a:xfrm>
          <a:prstGeom prst="ellipse">
            <a:avLst/>
          </a:prstGeom>
          <a:noFill/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499992" y="2996952"/>
          <a:ext cx="236369" cy="3438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4" name="Equation" r:id="rId3" imgW="3352800" imgH="4876800" progId="">
                  <p:embed/>
                </p:oleObj>
              </mc:Choice>
              <mc:Fallback>
                <p:oleObj name="Equation" r:id="rId3" imgW="3352800" imgH="4876800" progId="">
                  <p:embed/>
                  <p:pic>
                    <p:nvPicPr>
                      <p:cNvPr id="0" name="Picture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2996952"/>
                        <a:ext cx="236369" cy="34380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4911725" y="2565400"/>
          <a:ext cx="2794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5" name="Equation" r:id="rId5" imgW="3962400" imgH="4876800" progId="">
                  <p:embed/>
                </p:oleObj>
              </mc:Choice>
              <mc:Fallback>
                <p:oleObj name="Equation" r:id="rId5" imgW="3962400" imgH="4876800" progId="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1725" y="2565400"/>
                        <a:ext cx="27940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5303838" y="2205038"/>
          <a:ext cx="25717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56" name="Equation" r:id="rId7" imgW="3657600" imgH="4876800" progId="">
                  <p:embed/>
                </p:oleObj>
              </mc:Choice>
              <mc:Fallback>
                <p:oleObj name="Equation" r:id="rId7" imgW="3657600" imgH="4876800" progId="">
                  <p:embed/>
                  <p:pic>
                    <p:nvPicPr>
                      <p:cNvPr id="0" name="Picture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03838" y="2205038"/>
                        <a:ext cx="257175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427984" y="4077072"/>
            <a:ext cx="354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Q</a:t>
            </a:r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Потенцијал око позитивних и негативних наелектрисања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12776"/>
            <a:ext cx="9112204" cy="4441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Потенцијал и наелектрисања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r-Cyrl-ME" dirty="0"/>
              <a:t>Око позитивног наелектрисања потенцијал је позитиван и расте како раздаљина опада.</a:t>
            </a:r>
          </a:p>
          <a:p>
            <a:r>
              <a:rPr lang="sr-Cyrl-ME" dirty="0"/>
              <a:t>Око негативног наелектрисања потенцијал је негативан и опада (расте у негативном правцу) што је тачка ближа.</a:t>
            </a:r>
          </a:p>
          <a:p>
            <a:r>
              <a:rPr lang="sr-Cyrl-ME" dirty="0"/>
              <a:t>Позитивно наелектрисање се креће ка нижем потенцијалу</a:t>
            </a:r>
          </a:p>
          <a:p>
            <a:r>
              <a:rPr lang="sr-Cyrl-ME" dirty="0"/>
              <a:t>Негативно наелектрисање се креће ка већем потенцијалу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A65E9CB-1844-4B6E-906B-D933E9D66CD4}"/>
              </a:ext>
            </a:extLst>
          </p:cNvPr>
          <p:cNvGrpSpPr/>
          <p:nvPr/>
        </p:nvGrpSpPr>
        <p:grpSpPr>
          <a:xfrm>
            <a:off x="251520" y="620688"/>
            <a:ext cx="8892480" cy="5472608"/>
            <a:chOff x="1185862" y="1414462"/>
            <a:chExt cx="6772275" cy="40290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435AF0B-A9B0-441D-BF7E-2E1FDC3B7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5862" y="1414462"/>
              <a:ext cx="6772275" cy="4029075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CE19F0E-697B-40F5-83E1-0C44B64B9236}"/>
                </a:ext>
              </a:extLst>
            </p:cNvPr>
            <p:cNvSpPr/>
            <p:nvPr/>
          </p:nvSpPr>
          <p:spPr>
            <a:xfrm>
              <a:off x="2834114" y="3174607"/>
              <a:ext cx="457627" cy="457627"/>
            </a:xfrm>
            <a:prstGeom prst="ellipse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+</a:t>
              </a:r>
              <a:endParaRPr lang="sr-Cyrl-ME" dirty="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F399242-CAE0-4CF9-B9A2-2F764E38F9AC}"/>
                </a:ext>
              </a:extLst>
            </p:cNvPr>
            <p:cNvSpPr/>
            <p:nvPr/>
          </p:nvSpPr>
          <p:spPr>
            <a:xfrm>
              <a:off x="5768886" y="3200185"/>
              <a:ext cx="457627" cy="45762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ME" dirty="0"/>
                <a:t>-</a:t>
              </a:r>
              <a:endParaRPr lang="sr-Cyrl-ME" dirty="0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1DE2462F-CF84-4651-A5CC-6FD4DA02709A}"/>
              </a:ext>
            </a:extLst>
          </p:cNvPr>
          <p:cNvSpPr/>
          <p:nvPr/>
        </p:nvSpPr>
        <p:spPr>
          <a:xfrm>
            <a:off x="3275856" y="2721711"/>
            <a:ext cx="144016" cy="13122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A03B9A-539E-41AC-83A7-A6A63F80CE33}"/>
              </a:ext>
            </a:extLst>
          </p:cNvPr>
          <p:cNvSpPr txBox="1"/>
          <p:nvPr/>
        </p:nvSpPr>
        <p:spPr>
          <a:xfrm>
            <a:off x="20687" y="2564904"/>
            <a:ext cx="461665" cy="121552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sr-Cyrl-ME" dirty="0"/>
              <a:t>Потенцијал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33075A-1844-4FCF-8A9D-3686E48EE1ED}"/>
              </a:ext>
            </a:extLst>
          </p:cNvPr>
          <p:cNvSpPr txBox="1"/>
          <p:nvPr/>
        </p:nvSpPr>
        <p:spPr>
          <a:xfrm>
            <a:off x="3335814" y="248360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+</a:t>
            </a:r>
            <a:endParaRPr lang="sr-Cyrl-ME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CD4BD2E-BCC8-4A3C-B649-08C30B058F0E}"/>
              </a:ext>
            </a:extLst>
          </p:cNvPr>
          <p:cNvCxnSpPr>
            <a:stCxn id="13" idx="2"/>
          </p:cNvCxnSpPr>
          <p:nvPr/>
        </p:nvCxnSpPr>
        <p:spPr>
          <a:xfrm>
            <a:off x="3485855" y="2852936"/>
            <a:ext cx="366065" cy="15852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56F4E7F8-8EC3-4170-BD40-341B8635D019}"/>
              </a:ext>
            </a:extLst>
          </p:cNvPr>
          <p:cNvSpPr/>
          <p:nvPr/>
        </p:nvSpPr>
        <p:spPr>
          <a:xfrm>
            <a:off x="3320740" y="2378525"/>
            <a:ext cx="144016" cy="131225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CE0C39-9B38-40C1-AB09-4059A7185EE8}"/>
              </a:ext>
            </a:extLst>
          </p:cNvPr>
          <p:cNvSpPr txBox="1"/>
          <p:nvPr/>
        </p:nvSpPr>
        <p:spPr>
          <a:xfrm>
            <a:off x="3380698" y="2140418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-</a:t>
            </a:r>
            <a:endParaRPr lang="sr-Cyrl-ME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976F834-906F-4291-AC9F-D888BE6DB9B4}"/>
              </a:ext>
            </a:extLst>
          </p:cNvPr>
          <p:cNvCxnSpPr>
            <a:cxnSpLocks/>
          </p:cNvCxnSpPr>
          <p:nvPr/>
        </p:nvCxnSpPr>
        <p:spPr>
          <a:xfrm flipH="1" flipV="1">
            <a:off x="2843808" y="2140418"/>
            <a:ext cx="357728" cy="2381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054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6" grpId="0" animBg="1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Напон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sr-Cyrl-ME" dirty="0"/>
              <a:t>Напон је разлика потенцијала двије тачке.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3059832" y="1988840"/>
          <a:ext cx="2773362" cy="820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3" name="Equation" r:id="rId3" imgW="16459200" imgH="4876800" progId="">
                  <p:embed/>
                </p:oleObj>
              </mc:Choice>
              <mc:Fallback>
                <p:oleObj name="Equation" r:id="rId3" imgW="16459200" imgH="4876800" progId="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1988840"/>
                        <a:ext cx="2773362" cy="8207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4"/>
          <p:cNvSpPr txBox="1">
            <a:spLocks/>
          </p:cNvSpPr>
          <p:nvPr/>
        </p:nvSpPr>
        <p:spPr>
          <a:xfrm>
            <a:off x="242714" y="2673598"/>
            <a:ext cx="8229600" cy="3979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sr-Cyrl-ME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757114" y="4833838"/>
          <a:ext cx="2646362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4" name="Equation" r:id="rId5" imgW="28651200" imgH="10058400" progId="">
                  <p:embed/>
                </p:oleObj>
              </mc:Choice>
              <mc:Fallback>
                <p:oleObj name="Equation" r:id="rId5" imgW="28651200" imgH="10058400" progId="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114" y="4833838"/>
                        <a:ext cx="2646362" cy="928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3347864" y="4869160"/>
          <a:ext cx="100965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5" name="Equation" r:id="rId7" imgW="11277600" imgH="10058400" progId="">
                  <p:embed/>
                </p:oleObj>
              </mc:Choice>
              <mc:Fallback>
                <p:oleObj name="Equation" r:id="rId7" imgW="11277600" imgH="10058400" progId="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869160"/>
                        <a:ext cx="1009650" cy="900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6877794" y="4833838"/>
            <a:ext cx="1008112" cy="864096"/>
          </a:xfrm>
          <a:prstGeom prst="rect">
            <a:avLst/>
          </a:prstGeom>
          <a:ln w="25400" cmpd="sng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6"/>
          <p:cNvGraphicFramePr>
            <a:graphicFrameLocks noChangeAspect="1"/>
          </p:cNvGraphicFramePr>
          <p:nvPr/>
        </p:nvGraphicFramePr>
        <p:xfrm>
          <a:off x="4357514" y="4819948"/>
          <a:ext cx="3409950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56" name="Equation" r:id="rId9" imgW="38100000" imgH="10363200" progId="">
                  <p:embed/>
                </p:oleObj>
              </mc:Choice>
              <mc:Fallback>
                <p:oleObj name="Equation" r:id="rId9" imgW="38100000" imgH="10363200" progId="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514" y="4819948"/>
                        <a:ext cx="3409950" cy="92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133378" y="6057974"/>
            <a:ext cx="49791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sr-Cyrl-ME" dirty="0"/>
              <a:t>У случају да </a:t>
            </a:r>
            <a:r>
              <a:rPr lang="sr-Latn-ME" dirty="0"/>
              <a:t>lab </a:t>
            </a:r>
            <a:r>
              <a:rPr lang="sr-Cyrl-ME" dirty="0"/>
              <a:t>има исти правац и смјер као и Е.</a:t>
            </a:r>
          </a:p>
          <a:p>
            <a:pPr algn="r"/>
            <a:r>
              <a:rPr lang="sr-Cyrl-ME" dirty="0"/>
              <a:t>У противном</a:t>
            </a:r>
            <a:r>
              <a:rPr lang="en-US" dirty="0"/>
              <a:t> </a:t>
            </a:r>
            <a:r>
              <a:rPr lang="sr-Cyrl-ME" dirty="0"/>
              <a:t>помножи са </a:t>
            </a:r>
            <a:r>
              <a:rPr lang="sr-Latn-ME" dirty="0"/>
              <a:t>cos(</a:t>
            </a:r>
            <a:r>
              <a:rPr lang="sr-Latn-ME" i="1" dirty="0"/>
              <a:t>E l</a:t>
            </a:r>
            <a:r>
              <a:rPr lang="sr-Latn-ME" i="1" baseline="-25000" dirty="0"/>
              <a:t>ab</a:t>
            </a:r>
            <a:r>
              <a:rPr lang="sr-Latn-ME" dirty="0"/>
              <a:t>) </a:t>
            </a:r>
            <a:r>
              <a:rPr lang="sr-Cyrl-ME" dirty="0"/>
              <a:t>као код рада!!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6A03AE-3BCB-4D8A-8556-DF92854BE0CD}"/>
              </a:ext>
            </a:extLst>
          </p:cNvPr>
          <p:cNvSpPr txBox="1"/>
          <p:nvPr/>
        </p:nvSpPr>
        <p:spPr>
          <a:xfrm>
            <a:off x="6012160" y="3429000"/>
            <a:ext cx="2309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Јединица је ВОЛТ! </a:t>
            </a:r>
            <a:r>
              <a:rPr lang="en-US" dirty="0"/>
              <a:t>[</a:t>
            </a:r>
            <a:r>
              <a:rPr lang="sr-Latn-ME" dirty="0"/>
              <a:t>V</a:t>
            </a:r>
            <a:r>
              <a:rPr lang="en-US" dirty="0"/>
              <a:t>]</a:t>
            </a:r>
            <a:endParaRPr lang="sr-Cyrl-M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0" grpId="0" animBg="1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15F1E-853A-4467-926E-7B930DC2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Распоред наелектрисања у проводнику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281A2-32F3-46BA-8B5B-B07C2C53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Када је проводник у електричном пољу, слободно наелектрисање се распоређује по површини проводника која је еквипотенцијална.</a:t>
            </a:r>
          </a:p>
          <a:p>
            <a:r>
              <a:rPr lang="sr-Cyrl-ME" dirty="0"/>
              <a:t>Концентрација наелектрисања је већа на шиљатијим дјеловима проводника.</a:t>
            </a:r>
          </a:p>
          <a:p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1253748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6532A-CF5F-4701-B1D0-EFB6CD2A3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Фарадејев кавез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871951-E54A-4CCE-9DC7-0C7FF88531C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218" y="1700808"/>
            <a:ext cx="8809564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7297-5F05-4575-8A02-13A01D0EB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Капацитивност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2702C-F713-4396-98BA-7E68E34A4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Однос између количине наелектрисања и потенцијала.</a:t>
            </a:r>
            <a:r>
              <a:rPr lang="sr-Latn-ME" dirty="0"/>
              <a:t> O</a:t>
            </a:r>
            <a:r>
              <a:rPr lang="sr-Cyrl-ME" dirty="0"/>
              <a:t>писује колико наелектрисања треба за одређени потенцијал.</a:t>
            </a:r>
          </a:p>
          <a:p>
            <a:r>
              <a:rPr lang="sr-Cyrl-ME" dirty="0"/>
              <a:t>Ознака: </a:t>
            </a:r>
            <a:r>
              <a:rPr lang="sr-Latn-ME" dirty="0"/>
              <a:t>C</a:t>
            </a:r>
            <a:endParaRPr lang="sr-Cyrl-ME" dirty="0"/>
          </a:p>
          <a:p>
            <a:r>
              <a:rPr lang="sr-Cyrl-ME" dirty="0"/>
              <a:t>Јединица: фарад </a:t>
            </a:r>
            <a:r>
              <a:rPr lang="en-US" i="1" dirty="0"/>
              <a:t>[F].</a:t>
            </a:r>
            <a:endParaRPr lang="sr-Latn-ME" i="1" dirty="0"/>
          </a:p>
          <a:p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BE6078-7024-4238-9ECD-2F726E46FD3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93701" y="2964185"/>
            <a:ext cx="2493099" cy="9296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A684903-15F3-4FC3-A2A1-930C5C4EDF1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3717032"/>
            <a:ext cx="1440160" cy="1231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15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88296-0123-4B71-9D20-6B6D19B05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Кондензатор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EB4BA9-296B-4A90-9ECF-BE269990A2F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3238500" cy="40481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B40A1E-6493-465C-BF0E-9CFE3E5AA02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8052" y="1428394"/>
            <a:ext cx="1085850" cy="885825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FE5E2648-FF11-48C5-BE66-7B3D5001C80A}"/>
              </a:ext>
            </a:extLst>
          </p:cNvPr>
          <p:cNvGrpSpPr/>
          <p:nvPr/>
        </p:nvGrpSpPr>
        <p:grpSpPr>
          <a:xfrm>
            <a:off x="6424842" y="1844824"/>
            <a:ext cx="2009185" cy="1440160"/>
            <a:chOff x="6424842" y="1844824"/>
            <a:chExt cx="2009185" cy="144016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32ECF51-27C2-401D-8492-2634FE1520AA}"/>
                </a:ext>
              </a:extLst>
            </p:cNvPr>
            <p:cNvGrpSpPr/>
            <p:nvPr/>
          </p:nvGrpSpPr>
          <p:grpSpPr>
            <a:xfrm>
              <a:off x="6444208" y="1844824"/>
              <a:ext cx="1881808" cy="1440160"/>
              <a:chOff x="6444208" y="1844824"/>
              <a:chExt cx="1881808" cy="1440160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5F9BA95D-B87B-4349-BF49-F5E7C349F8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44208" y="2564904"/>
                <a:ext cx="795958" cy="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C8DFBD76-4A10-4798-A96D-6A728EE7A9E7}"/>
                  </a:ext>
                </a:extLst>
              </p:cNvPr>
              <p:cNvCxnSpPr/>
              <p:nvPr/>
            </p:nvCxnSpPr>
            <p:spPr>
              <a:xfrm>
                <a:off x="7240166" y="1844824"/>
                <a:ext cx="0" cy="144016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7D2DA69-8285-44DA-81BB-38852AE6F3CC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7530058" y="2564904"/>
                <a:ext cx="795958" cy="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7B1BC0F-799A-4BD6-8D78-9F5D1E7506A9}"/>
                  </a:ext>
                </a:extLst>
              </p:cNvPr>
              <p:cNvCxnSpPr/>
              <p:nvPr/>
            </p:nvCxnSpPr>
            <p:spPr>
              <a:xfrm rot="10800000">
                <a:off x="7530058" y="1844824"/>
                <a:ext cx="0" cy="144016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DA67803-040B-459D-A42D-13F7B612A9D3}"/>
                </a:ext>
              </a:extLst>
            </p:cNvPr>
            <p:cNvSpPr/>
            <p:nvPr/>
          </p:nvSpPr>
          <p:spPr>
            <a:xfrm>
              <a:off x="6424842" y="2456907"/>
              <a:ext cx="216022" cy="2159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F412880-ABB8-4A89-BC9C-DE10AB91DD5A}"/>
                </a:ext>
              </a:extLst>
            </p:cNvPr>
            <p:cNvSpPr/>
            <p:nvPr/>
          </p:nvSpPr>
          <p:spPr>
            <a:xfrm>
              <a:off x="8218005" y="2456907"/>
              <a:ext cx="216022" cy="2159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0D05EF5-76DD-4B53-826A-3CFA28DC8592}"/>
              </a:ext>
            </a:extLst>
          </p:cNvPr>
          <p:cNvSpPr txBox="1"/>
          <p:nvPr/>
        </p:nvSpPr>
        <p:spPr>
          <a:xfrm>
            <a:off x="6842187" y="1363774"/>
            <a:ext cx="920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симбол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7FE5D0C-B055-44E4-A706-0CAC85C99D1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67729" y="2456907"/>
            <a:ext cx="1704975" cy="90487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543284B-6E0B-413A-866D-0A8F0909935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763416" y="4226058"/>
            <a:ext cx="5562600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42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80BED-81FC-4A29-A167-1F1E31097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Везивање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E4E48-EBA8-42D0-96C5-1A93652E5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973" y="1052736"/>
            <a:ext cx="4040188" cy="639762"/>
          </a:xfrm>
        </p:spPr>
        <p:txBody>
          <a:bodyPr/>
          <a:lstStyle/>
          <a:p>
            <a:pPr algn="ctr"/>
            <a:r>
              <a:rPr lang="sr-Cyrl-ME" dirty="0"/>
              <a:t>Редна веза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65FB7E9-9C6D-439C-A90B-82837424DD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1812" y="3140968"/>
            <a:ext cx="4040188" cy="1228923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E7CFFD-00B8-4E54-A245-70261C77C4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6614" y="1052736"/>
            <a:ext cx="4041775" cy="639762"/>
          </a:xfrm>
        </p:spPr>
        <p:txBody>
          <a:bodyPr/>
          <a:lstStyle/>
          <a:p>
            <a:pPr algn="ctr"/>
            <a:r>
              <a:rPr lang="sr-Cyrl-ME" dirty="0"/>
              <a:t>Паралелна веза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80CD3E4-B3C9-4CCE-BA92-588989DFEB8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868144" y="2470596"/>
            <a:ext cx="1752154" cy="3951288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90AC53D-75F1-40CD-8823-BB7BB0C0D84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20233" y="1952848"/>
            <a:ext cx="2847975" cy="4857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038126-A60B-4843-8C13-E2BDF8A3AEE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84850" y="1968029"/>
            <a:ext cx="2800350" cy="10191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992B247-4524-47B4-8480-0C97F804FF4A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0981" y="4581128"/>
            <a:ext cx="314325" cy="2095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47B54CB-193B-42F0-A91B-A80F2127A2E7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510761" y="4604940"/>
            <a:ext cx="266700" cy="1619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9C13D1B-F854-43CF-9754-0F115D20324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59632" y="5167000"/>
            <a:ext cx="1819275" cy="8953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313C78-2A7D-45A9-B5C7-C9B909B6F8CD}"/>
              </a:ext>
            </a:extLst>
          </p:cNvPr>
          <p:cNvSpPr txBox="1"/>
          <p:nvPr/>
        </p:nvSpPr>
        <p:spPr>
          <a:xfrm>
            <a:off x="1096916" y="4556542"/>
            <a:ext cx="25762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CS" dirty="0"/>
              <a:t>За редну везу само ДВА </a:t>
            </a:r>
          </a:p>
          <a:p>
            <a:pPr algn="ctr"/>
            <a:r>
              <a:rPr lang="sr-Cyrl-CS" dirty="0"/>
              <a:t>кондензатора: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386617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86160AE-210B-402D-B2DB-5E4D29BB6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Задатак 1</a:t>
            </a:r>
            <a:endParaRPr lang="sr-Cyrl-M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90BBDA1-734E-4A23-954D-67CA07038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48879"/>
          </a:xfrm>
        </p:spPr>
        <p:txBody>
          <a:bodyPr/>
          <a:lstStyle/>
          <a:p>
            <a:pPr marL="0" indent="0">
              <a:buNone/>
            </a:pPr>
            <a:r>
              <a:rPr lang="sr-Cyrl-CS" dirty="0"/>
              <a:t>Четири кондензатора капацитивности 15</a:t>
            </a:r>
            <a:r>
              <a:rPr lang="sr-Latn-CS" dirty="0"/>
              <a:t>pF, 25pF, 7pF </a:t>
            </a:r>
            <a:r>
              <a:rPr lang="sr-Cyrl-CS" dirty="0"/>
              <a:t>и </a:t>
            </a:r>
            <a:r>
              <a:rPr lang="sr-Latn-CS" dirty="0"/>
              <a:t>8pF </a:t>
            </a:r>
            <a:r>
              <a:rPr lang="sr-Cyrl-CS" dirty="0"/>
              <a:t>везани су на начин приказан на слици. Колика је еквивалентна капацитивност ове везе?</a:t>
            </a:r>
          </a:p>
          <a:p>
            <a:pPr marL="0" indent="0">
              <a:buNone/>
            </a:pPr>
            <a:endParaRPr lang="sr-Cyrl-M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EA864E6-9F01-4FB9-A666-8A615D74DB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4149080"/>
            <a:ext cx="3238500" cy="1600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4692FE-6B19-4E1E-A579-B2E05059146E}"/>
              </a:ext>
            </a:extLst>
          </p:cNvPr>
          <p:cNvSpPr txBox="1"/>
          <p:nvPr/>
        </p:nvSpPr>
        <p:spPr>
          <a:xfrm>
            <a:off x="5364088" y="3812819"/>
            <a:ext cx="1818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Која је ово веза?</a:t>
            </a:r>
            <a:endParaRPr lang="sr-Cyrl-M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4D5C6-94EF-402F-80F0-7E1FA1A07429}"/>
              </a:ext>
            </a:extLst>
          </p:cNvPr>
          <p:cNvSpPr txBox="1"/>
          <p:nvPr/>
        </p:nvSpPr>
        <p:spPr>
          <a:xfrm>
            <a:off x="5364088" y="4315478"/>
            <a:ext cx="1406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b="1" dirty="0"/>
              <a:t>ПАРАЛЕЛНА</a:t>
            </a:r>
            <a:endParaRPr lang="sr-Cyrl-ME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3E61174-BCDD-4D0A-9A6E-CF9AB0CFEB3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5072373"/>
            <a:ext cx="38100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4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86160AE-210B-402D-B2DB-5E4D29BB6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sr-Cyrl-CS" dirty="0"/>
              <a:t>Задатак 2</a:t>
            </a:r>
            <a:endParaRPr lang="sr-Cyrl-M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90BBDA1-734E-4A23-954D-67CA07038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2548879"/>
          </a:xfrm>
        </p:spPr>
        <p:txBody>
          <a:bodyPr/>
          <a:lstStyle/>
          <a:p>
            <a:pPr marL="0" indent="0">
              <a:buNone/>
            </a:pPr>
            <a:r>
              <a:rPr lang="sr-Cyrl-CS" dirty="0"/>
              <a:t>Четири кондензатора капацитивности </a:t>
            </a:r>
            <a:r>
              <a:rPr lang="sr-Latn-CS" dirty="0"/>
              <a:t>C1=</a:t>
            </a:r>
            <a:r>
              <a:rPr lang="sr-Cyrl-CS" dirty="0"/>
              <a:t>4</a:t>
            </a:r>
            <a:r>
              <a:rPr lang="sr-Latn-CS" dirty="0"/>
              <a:t>nF, C2=</a:t>
            </a:r>
            <a:r>
              <a:rPr lang="sr-Cyrl-CS" dirty="0"/>
              <a:t>6</a:t>
            </a:r>
            <a:r>
              <a:rPr lang="sr-Latn-CS" dirty="0"/>
              <a:t>nF</a:t>
            </a:r>
            <a:r>
              <a:rPr lang="sr-Cyrl-CS" dirty="0"/>
              <a:t> и</a:t>
            </a:r>
            <a:r>
              <a:rPr lang="sr-Latn-CS" dirty="0"/>
              <a:t> C3 = </a:t>
            </a:r>
            <a:r>
              <a:rPr lang="sr-Cyrl-CS" dirty="0"/>
              <a:t>8</a:t>
            </a:r>
            <a:r>
              <a:rPr lang="sr-Latn-CS" dirty="0"/>
              <a:t>nF</a:t>
            </a:r>
            <a:r>
              <a:rPr lang="sr-Cyrl-CS" dirty="0"/>
              <a:t> везани су на начин приказан на слици. Колика је еквивалентна капацитивност ове везе?</a:t>
            </a:r>
          </a:p>
          <a:p>
            <a:pPr marL="0" indent="0">
              <a:buNone/>
            </a:pPr>
            <a:endParaRPr lang="sr-Cyrl-ME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4692FE-6B19-4E1E-A579-B2E05059146E}"/>
              </a:ext>
            </a:extLst>
          </p:cNvPr>
          <p:cNvSpPr txBox="1"/>
          <p:nvPr/>
        </p:nvSpPr>
        <p:spPr>
          <a:xfrm>
            <a:off x="6012160" y="2780928"/>
            <a:ext cx="1818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Која је ово веза?</a:t>
            </a:r>
            <a:endParaRPr lang="sr-Cyrl-M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4D5C6-94EF-402F-80F0-7E1FA1A07429}"/>
              </a:ext>
            </a:extLst>
          </p:cNvPr>
          <p:cNvSpPr txBox="1"/>
          <p:nvPr/>
        </p:nvSpPr>
        <p:spPr>
          <a:xfrm>
            <a:off x="6012160" y="3079448"/>
            <a:ext cx="1010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b="1" dirty="0"/>
              <a:t>РЕДНА!!</a:t>
            </a:r>
            <a:endParaRPr lang="sr-Cyrl-ME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C7260E-61D0-44F2-A5FB-444F6035EEB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2924944"/>
            <a:ext cx="2914650" cy="19526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2904E7-81A0-46D2-AD61-10B33DEDF299}"/>
              </a:ext>
            </a:extLst>
          </p:cNvPr>
          <p:cNvSpPr txBox="1"/>
          <p:nvPr/>
        </p:nvSpPr>
        <p:spPr>
          <a:xfrm>
            <a:off x="4119006" y="3079448"/>
            <a:ext cx="1109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1nF=10</a:t>
            </a:r>
            <a:r>
              <a:rPr lang="sr-Latn-CS" baseline="30000" dirty="0"/>
              <a:t>-9</a:t>
            </a:r>
            <a:r>
              <a:rPr lang="sr-Latn-CS" dirty="0"/>
              <a:t>F</a:t>
            </a:r>
            <a:endParaRPr lang="sr-Cyrl-M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E02D79-44D0-497E-AFA2-5E67E393033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54853" y="3590282"/>
            <a:ext cx="2447925" cy="8286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63A763-CA8F-47F3-B523-52674A35B86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1171" y="4581128"/>
            <a:ext cx="5114925" cy="80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B2E6F6-274E-4DD9-9007-5E0E24F1D8D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36096" y="4609703"/>
            <a:ext cx="2343150" cy="742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C9546B-FAD8-4EA4-84F4-482E971CB9E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83568" y="5357197"/>
            <a:ext cx="2019300" cy="7810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A8D7CA2-6F4F-48A6-8FCF-EA2C61931DC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02868" y="5385772"/>
            <a:ext cx="1209675" cy="7239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560A0C5-3025-44E5-B25D-0961DAEC4F2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498330" y="5575173"/>
            <a:ext cx="2867025" cy="752475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4262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0" grpId="0"/>
      <p:bldP spid="11" grpId="0"/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B2C32-ADCE-447A-9468-9CEAE59F7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sr-Cyrl-CS" dirty="0"/>
              <a:t>Задатак 3</a:t>
            </a:r>
            <a:endParaRPr lang="sr-Cyrl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41FA8-818D-4B51-8DAE-ACCE99E15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5"/>
            <a:ext cx="8229600" cy="2592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CS" sz="2400" dirty="0"/>
              <a:t>Датаје веза кондензатора на слици</a:t>
            </a:r>
            <a:r>
              <a:rPr lang="sr-Latn-CS" sz="2400" dirty="0"/>
              <a:t>, </a:t>
            </a:r>
            <a:r>
              <a:rPr lang="sr-Cyrl-CS" sz="2400" dirty="0"/>
              <a:t>прикључена на напон </a:t>
            </a:r>
            <a:r>
              <a:rPr lang="sr-Latn-CS" sz="2400" dirty="0"/>
              <a:t>U = 80 V. </a:t>
            </a:r>
            <a:r>
              <a:rPr lang="sr-Cyrl-CS" sz="2400" dirty="0"/>
              <a:t>Познато је</a:t>
            </a:r>
            <a:r>
              <a:rPr lang="sr-Latn-CS" sz="2400" dirty="0"/>
              <a:t>: C1 = 30 </a:t>
            </a:r>
            <a:r>
              <a:rPr lang="el-GR" sz="2400" dirty="0"/>
              <a:t>μ</a:t>
            </a:r>
            <a:r>
              <a:rPr lang="sr-Latn-CS" sz="2400" dirty="0"/>
              <a:t>F, C2 = 70 </a:t>
            </a:r>
            <a:r>
              <a:rPr lang="el-GR" sz="2400" dirty="0"/>
              <a:t>μ </a:t>
            </a:r>
            <a:r>
              <a:rPr lang="sr-Latn-CS" sz="2400" dirty="0"/>
              <a:t>F,</a:t>
            </a:r>
            <a:r>
              <a:rPr lang="sr-Cyrl-CS" sz="2400" dirty="0"/>
              <a:t> </a:t>
            </a:r>
            <a:r>
              <a:rPr lang="sr-Latn-CS" sz="2400" dirty="0"/>
              <a:t>C3 = 60 </a:t>
            </a:r>
            <a:r>
              <a:rPr lang="el-GR" sz="2400" dirty="0"/>
              <a:t>μ</a:t>
            </a:r>
            <a:r>
              <a:rPr lang="sr-Latn-CS" sz="2400" dirty="0"/>
              <a:t>F, C4 = 20 </a:t>
            </a:r>
            <a:r>
              <a:rPr lang="el-GR" sz="2400" dirty="0"/>
              <a:t>μ</a:t>
            </a:r>
            <a:r>
              <a:rPr lang="sr-Latn-CS" sz="2400" dirty="0"/>
              <a:t>F  i  C5 = 50 </a:t>
            </a:r>
            <a:r>
              <a:rPr lang="el-GR" sz="2400" dirty="0"/>
              <a:t>μ</a:t>
            </a:r>
            <a:r>
              <a:rPr lang="sr-Latn-CS" sz="2400" dirty="0"/>
              <a:t>F.</a:t>
            </a:r>
          </a:p>
          <a:p>
            <a:pPr marL="0" indent="0">
              <a:buNone/>
            </a:pPr>
            <a:r>
              <a:rPr lang="sr-Cyrl-CS" sz="2400" dirty="0"/>
              <a:t>Израчунати</a:t>
            </a:r>
            <a:r>
              <a:rPr lang="sr-Latn-CS" sz="2400" dirty="0"/>
              <a:t>:</a:t>
            </a:r>
          </a:p>
          <a:p>
            <a:pPr marL="0" indent="0">
              <a:buNone/>
            </a:pPr>
            <a:r>
              <a:rPr lang="sr-Latn-CS" sz="2400" dirty="0"/>
              <a:t>a)	</a:t>
            </a:r>
            <a:r>
              <a:rPr lang="sr-Cyrl-CS" sz="2400" dirty="0"/>
              <a:t>Еквивалентну капацитивност везе</a:t>
            </a:r>
            <a:r>
              <a:rPr lang="sr-Latn-CS" sz="2400" dirty="0"/>
              <a:t>,</a:t>
            </a:r>
          </a:p>
          <a:p>
            <a:pPr marL="0" indent="0">
              <a:buNone/>
            </a:pPr>
            <a:r>
              <a:rPr lang="sr-Latn-CS" sz="2400" dirty="0"/>
              <a:t>b)	</a:t>
            </a:r>
            <a:r>
              <a:rPr lang="sr-Cyrl-CS" sz="2400" dirty="0"/>
              <a:t>Напон</a:t>
            </a:r>
            <a:r>
              <a:rPr lang="sr-Latn-CS" sz="2400" dirty="0"/>
              <a:t> U5 </a:t>
            </a:r>
            <a:r>
              <a:rPr lang="sr-Cyrl-CS" sz="2400" dirty="0"/>
              <a:t>на кондензатору</a:t>
            </a:r>
            <a:r>
              <a:rPr lang="sr-Latn-CS" sz="2400" dirty="0"/>
              <a:t> C5</a:t>
            </a:r>
          </a:p>
          <a:p>
            <a:endParaRPr lang="sr-Cyrl-M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56ABA1-A07C-4551-B2CB-EFDDA1E503B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7584" y="3717032"/>
            <a:ext cx="3456384" cy="31363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D459B2-E1DA-4719-9276-B8C7221D9072}"/>
              </a:ext>
            </a:extLst>
          </p:cNvPr>
          <p:cNvSpPr txBox="1"/>
          <p:nvPr/>
        </p:nvSpPr>
        <p:spPr>
          <a:xfrm>
            <a:off x="5626597" y="3850560"/>
            <a:ext cx="1818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Која је ово веза?</a:t>
            </a:r>
            <a:endParaRPr lang="sr-Cyrl-M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A6F991-0707-4158-99EB-EC63E05BAB66}"/>
              </a:ext>
            </a:extLst>
          </p:cNvPr>
          <p:cNvSpPr txBox="1"/>
          <p:nvPr/>
        </p:nvSpPr>
        <p:spPr>
          <a:xfrm>
            <a:off x="5626597" y="4149080"/>
            <a:ext cx="26849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b="1" dirty="0"/>
              <a:t>МЈЕШОВИТА!!</a:t>
            </a:r>
          </a:p>
          <a:p>
            <a:r>
              <a:rPr lang="sr-Cyrl-CS" dirty="0"/>
              <a:t>Значи да не можемо једном формулом израчунати еквива лентну капацитивност!!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55524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0771F1-360B-4987-8F06-BFC4F7FE40CA}"/>
              </a:ext>
            </a:extLst>
          </p:cNvPr>
          <p:cNvSpPr txBox="1"/>
          <p:nvPr/>
        </p:nvSpPr>
        <p:spPr>
          <a:xfrm>
            <a:off x="27430" y="116632"/>
            <a:ext cx="12186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1800" dirty="0"/>
              <a:t>C1 = 30 </a:t>
            </a:r>
            <a:r>
              <a:rPr lang="el-GR" sz="1800" dirty="0"/>
              <a:t>μ</a:t>
            </a:r>
            <a:r>
              <a:rPr lang="sr-Latn-CS" sz="1800" dirty="0"/>
              <a:t>F</a:t>
            </a:r>
            <a:endParaRPr lang="sr-Cyrl-CS" sz="1800" dirty="0"/>
          </a:p>
          <a:p>
            <a:r>
              <a:rPr lang="sr-Latn-CS" sz="1800" dirty="0"/>
              <a:t>C2 = 70 </a:t>
            </a:r>
            <a:r>
              <a:rPr lang="el-GR" sz="1800" dirty="0"/>
              <a:t>μ </a:t>
            </a:r>
            <a:r>
              <a:rPr lang="sr-Latn-CS" sz="1800" dirty="0"/>
              <a:t>F</a:t>
            </a:r>
            <a:endParaRPr lang="sr-Cyrl-CS" sz="1800" dirty="0"/>
          </a:p>
          <a:p>
            <a:r>
              <a:rPr lang="sr-Latn-CS" sz="1800" dirty="0"/>
              <a:t>C3 = 60 </a:t>
            </a:r>
            <a:r>
              <a:rPr lang="el-GR" sz="1800" dirty="0"/>
              <a:t>μ</a:t>
            </a:r>
            <a:r>
              <a:rPr lang="sr-Latn-CS" sz="1800" dirty="0"/>
              <a:t>F</a:t>
            </a:r>
            <a:endParaRPr lang="sr-Cyrl-CS" sz="1800" dirty="0"/>
          </a:p>
          <a:p>
            <a:r>
              <a:rPr lang="sr-Latn-CS" sz="1800" dirty="0"/>
              <a:t>C4 = 20 </a:t>
            </a:r>
            <a:r>
              <a:rPr lang="el-GR" sz="1800" dirty="0"/>
              <a:t>μ</a:t>
            </a:r>
            <a:r>
              <a:rPr lang="sr-Latn-CS" sz="1800" dirty="0"/>
              <a:t>F</a:t>
            </a:r>
            <a:endParaRPr lang="sr-Cyrl-CS" sz="1800" dirty="0"/>
          </a:p>
          <a:p>
            <a:r>
              <a:rPr lang="sr-Latn-CS" sz="1800" dirty="0"/>
              <a:t>C5 = 50 </a:t>
            </a:r>
            <a:r>
              <a:rPr lang="el-GR" sz="1800" dirty="0"/>
              <a:t>μ</a:t>
            </a:r>
            <a:r>
              <a:rPr lang="sr-Latn-CS" sz="1800" dirty="0"/>
              <a:t>F</a:t>
            </a:r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340BB9-88C2-4208-930D-E2AFD68FDB1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16632"/>
            <a:ext cx="2232248" cy="202555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BA4ADB0-91F1-40B7-8C32-5AEE59024614}"/>
              </a:ext>
            </a:extLst>
          </p:cNvPr>
          <p:cNvSpPr/>
          <p:nvPr/>
        </p:nvSpPr>
        <p:spPr>
          <a:xfrm>
            <a:off x="1979712" y="0"/>
            <a:ext cx="936104" cy="1477328"/>
          </a:xfrm>
          <a:prstGeom prst="round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DB4F09-5E78-40FE-83F6-35AC50939E01}"/>
              </a:ext>
            </a:extLst>
          </p:cNvPr>
          <p:cNvSpPr txBox="1"/>
          <p:nvPr/>
        </p:nvSpPr>
        <p:spPr>
          <a:xfrm>
            <a:off x="3883050" y="767801"/>
            <a:ext cx="6944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4000" dirty="0"/>
              <a:t>=&gt;</a:t>
            </a:r>
            <a:endParaRPr lang="sr-Cyrl-ME" sz="4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424949-3754-4D19-9771-D46419D66E9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188640"/>
            <a:ext cx="3171825" cy="1657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CBEAAB-FD0E-41F1-A7BB-4D24D29F2924}"/>
              </a:ext>
            </a:extLst>
          </p:cNvPr>
          <p:cNvSpPr txBox="1"/>
          <p:nvPr/>
        </p:nvSpPr>
        <p:spPr>
          <a:xfrm>
            <a:off x="5172872" y="1845990"/>
            <a:ext cx="2690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C123 = C1+C2+C3 = 160 </a:t>
            </a:r>
            <a:r>
              <a:rPr lang="el-GR" sz="1800" dirty="0"/>
              <a:t>μ</a:t>
            </a:r>
            <a:r>
              <a:rPr lang="sr-Latn-CS" sz="1800" dirty="0"/>
              <a:t>F</a:t>
            </a:r>
            <a:endParaRPr lang="sr-Cyrl-ME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7144F1-8C80-4985-9452-98E142B0828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600325"/>
            <a:ext cx="3171825" cy="16573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C290F2-00C6-47C2-AD8E-96D5F2CA66ED}"/>
              </a:ext>
            </a:extLst>
          </p:cNvPr>
          <p:cNvSpPr txBox="1"/>
          <p:nvPr/>
        </p:nvSpPr>
        <p:spPr>
          <a:xfrm>
            <a:off x="3752203" y="3075057"/>
            <a:ext cx="6944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4000" dirty="0"/>
              <a:t>=&gt;</a:t>
            </a:r>
            <a:endParaRPr lang="sr-Cyrl-ME" sz="4000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DAA74DC-C546-4CD4-B496-82E4C8A8AD0C}"/>
              </a:ext>
            </a:extLst>
          </p:cNvPr>
          <p:cNvSpPr/>
          <p:nvPr/>
        </p:nvSpPr>
        <p:spPr>
          <a:xfrm>
            <a:off x="1369380" y="2598083"/>
            <a:ext cx="1546436" cy="830917"/>
          </a:xfrm>
          <a:prstGeom prst="round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F5A3D92-7908-41AD-BD20-71DED1F603F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36476" y="2492896"/>
            <a:ext cx="3067050" cy="16287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CC1850D-02ED-4C3D-8FE9-A9085409919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4167834"/>
            <a:ext cx="5619750" cy="8667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D99D91-DE33-467F-BA1A-AB6FD8D46E7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5054538"/>
            <a:ext cx="76962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4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/>
      <p:bldP spid="12" grpId="0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B0771F1-360B-4987-8F06-BFC4F7FE40CA}"/>
              </a:ext>
            </a:extLst>
          </p:cNvPr>
          <p:cNvSpPr txBox="1"/>
          <p:nvPr/>
        </p:nvSpPr>
        <p:spPr>
          <a:xfrm>
            <a:off x="27430" y="116632"/>
            <a:ext cx="1516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1800" dirty="0"/>
              <a:t>C1</a:t>
            </a:r>
            <a:r>
              <a:rPr lang="sr-Cyrl-CS" sz="1800" dirty="0"/>
              <a:t>235</a:t>
            </a:r>
            <a:r>
              <a:rPr lang="sr-Latn-CS" sz="1800" dirty="0"/>
              <a:t> = 3</a:t>
            </a:r>
            <a:r>
              <a:rPr lang="sr-Cyrl-CS" sz="1800" dirty="0"/>
              <a:t>8</a:t>
            </a:r>
            <a:r>
              <a:rPr lang="sr-Latn-CS" sz="1800" dirty="0"/>
              <a:t> </a:t>
            </a:r>
            <a:r>
              <a:rPr lang="el-GR" sz="1800" dirty="0"/>
              <a:t>μ</a:t>
            </a:r>
            <a:r>
              <a:rPr lang="sr-Latn-CS" sz="1800" dirty="0"/>
              <a:t>F</a:t>
            </a:r>
            <a:endParaRPr lang="sr-Cyrl-CS" sz="1800" dirty="0"/>
          </a:p>
          <a:p>
            <a:r>
              <a:rPr lang="sr-Latn-CS" sz="1800" dirty="0"/>
              <a:t>C4 = 20 </a:t>
            </a:r>
            <a:r>
              <a:rPr lang="el-GR" sz="1800" dirty="0"/>
              <a:t>μ</a:t>
            </a:r>
            <a:r>
              <a:rPr lang="sr-Latn-CS" sz="1800" dirty="0"/>
              <a:t>F</a:t>
            </a:r>
            <a:endParaRPr lang="sr-Cyrl-CS" sz="18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F5A3D92-7908-41AD-BD20-71DED1F603F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7870" y="0"/>
            <a:ext cx="3067050" cy="16287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B00564B-6D89-4A92-AE8A-67AE9C932FFD}"/>
              </a:ext>
            </a:extLst>
          </p:cNvPr>
          <p:cNvSpPr txBox="1"/>
          <p:nvPr/>
        </p:nvSpPr>
        <p:spPr>
          <a:xfrm>
            <a:off x="4788024" y="552777"/>
            <a:ext cx="3765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b="1" dirty="0"/>
              <a:t>Ce=38</a:t>
            </a:r>
            <a:r>
              <a:rPr lang="el-GR" sz="2800" b="1" dirty="0"/>
              <a:t> μ</a:t>
            </a:r>
            <a:r>
              <a:rPr lang="sr-Latn-CS" sz="2800" b="1" dirty="0"/>
              <a:t>F + 20 </a:t>
            </a:r>
            <a:r>
              <a:rPr lang="el-GR" sz="2800" b="1" dirty="0"/>
              <a:t>μ</a:t>
            </a:r>
            <a:r>
              <a:rPr lang="sr-Latn-CS" sz="2800" b="1" dirty="0"/>
              <a:t>F =58</a:t>
            </a:r>
            <a:r>
              <a:rPr lang="el-GR" sz="2800" b="1" dirty="0"/>
              <a:t> μ</a:t>
            </a:r>
            <a:r>
              <a:rPr lang="sr-Latn-CS" sz="2800" b="1" dirty="0"/>
              <a:t>F</a:t>
            </a:r>
            <a:endParaRPr lang="sr-Cyrl-ME" sz="2800" b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A12AEF0-17B2-4145-846A-4CFADDEB5588}"/>
              </a:ext>
            </a:extLst>
          </p:cNvPr>
          <p:cNvSpPr/>
          <p:nvPr/>
        </p:nvSpPr>
        <p:spPr>
          <a:xfrm>
            <a:off x="4716016" y="439797"/>
            <a:ext cx="3837782" cy="756955"/>
          </a:xfrm>
          <a:prstGeom prst="roundRect">
            <a:avLst/>
          </a:prstGeom>
          <a:noFill/>
          <a:ln w="7620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C432B7-F248-430A-B93D-53E74C372453}"/>
              </a:ext>
            </a:extLst>
          </p:cNvPr>
          <p:cNvSpPr txBox="1"/>
          <p:nvPr/>
        </p:nvSpPr>
        <p:spPr>
          <a:xfrm>
            <a:off x="5689879" y="51061"/>
            <a:ext cx="1284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Рјешење а)</a:t>
            </a:r>
            <a:endParaRPr lang="sr-Cyrl-ME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2F3D01-3CEF-4BAA-9E5C-6300E7152B47}"/>
              </a:ext>
            </a:extLst>
          </p:cNvPr>
          <p:cNvSpPr txBox="1"/>
          <p:nvPr/>
        </p:nvSpPr>
        <p:spPr>
          <a:xfrm>
            <a:off x="27430" y="1846516"/>
            <a:ext cx="5078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400" b="1" dirty="0"/>
              <a:t>b)	</a:t>
            </a:r>
            <a:r>
              <a:rPr lang="sr-Cyrl-CS" sz="2400" b="1" dirty="0"/>
              <a:t>Напон</a:t>
            </a:r>
            <a:r>
              <a:rPr lang="sr-Latn-CS" sz="2400" b="1" dirty="0"/>
              <a:t> U5 </a:t>
            </a:r>
            <a:r>
              <a:rPr lang="sr-Cyrl-CS" sz="2400" b="1" dirty="0"/>
              <a:t>на кондензатору</a:t>
            </a:r>
            <a:r>
              <a:rPr lang="sr-Latn-CS" sz="2400" b="1" dirty="0"/>
              <a:t> C5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5882084-FBC1-45C9-AC61-D52BE61BA1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420888"/>
            <a:ext cx="2853339" cy="2589141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0ABB2CE-9194-4B1F-9D66-F6119E4B5D57}"/>
              </a:ext>
            </a:extLst>
          </p:cNvPr>
          <p:cNvGrpSpPr/>
          <p:nvPr/>
        </p:nvGrpSpPr>
        <p:grpSpPr>
          <a:xfrm>
            <a:off x="3424922" y="2420888"/>
            <a:ext cx="5372457" cy="2044767"/>
            <a:chOff x="3520023" y="2326266"/>
            <a:chExt cx="5372457" cy="2044767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C16B47E-64C9-44FB-B4F0-9CA8BFF5E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20023" y="2326266"/>
              <a:ext cx="3171825" cy="165735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C03AEE-927F-41CC-84E7-DF492435BB22}"/>
                </a:ext>
              </a:extLst>
            </p:cNvPr>
            <p:cNvSpPr txBox="1"/>
            <p:nvPr/>
          </p:nvSpPr>
          <p:spPr>
            <a:xfrm>
              <a:off x="7308304" y="2506288"/>
              <a:ext cx="1584176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sr-Latn-CS" sz="1800" dirty="0"/>
                <a:t>C1</a:t>
              </a:r>
              <a:r>
                <a:rPr lang="sr-Cyrl-CS" sz="1800" dirty="0"/>
                <a:t>23</a:t>
              </a:r>
              <a:r>
                <a:rPr lang="sr-Latn-CS" sz="1800" dirty="0"/>
                <a:t> = </a:t>
              </a:r>
              <a:r>
                <a:rPr lang="sr-Cyrl-CS" sz="1800" dirty="0"/>
                <a:t>160</a:t>
              </a:r>
              <a:r>
                <a:rPr lang="sr-Latn-CS" sz="1800" dirty="0"/>
                <a:t> </a:t>
              </a:r>
              <a:r>
                <a:rPr lang="el-GR" sz="1800" dirty="0"/>
                <a:t>μ</a:t>
              </a:r>
              <a:r>
                <a:rPr lang="sr-Latn-CS" sz="1800" dirty="0"/>
                <a:t>F</a:t>
              </a:r>
              <a:endParaRPr lang="sr-Cyrl-CS" sz="1800" dirty="0"/>
            </a:p>
            <a:p>
              <a:r>
                <a:rPr lang="sr-Latn-CS" sz="1800" dirty="0"/>
                <a:t>C1235 = 38</a:t>
              </a:r>
              <a:r>
                <a:rPr lang="el-GR" sz="1800" dirty="0"/>
                <a:t> μ</a:t>
              </a:r>
              <a:r>
                <a:rPr lang="sr-Latn-CS" sz="1800" dirty="0"/>
                <a:t>F</a:t>
              </a:r>
              <a:endParaRPr lang="sr-Cyrl-CS" sz="1800" dirty="0"/>
            </a:p>
            <a:p>
              <a:r>
                <a:rPr lang="sr-Latn-CS" sz="1800" dirty="0"/>
                <a:t>C4 = 20 </a:t>
              </a:r>
              <a:r>
                <a:rPr lang="el-GR" sz="1800" dirty="0"/>
                <a:t>μ</a:t>
              </a:r>
              <a:r>
                <a:rPr lang="sr-Latn-CS" sz="1800" dirty="0"/>
                <a:t>F</a:t>
              </a:r>
              <a:endParaRPr lang="sr-Cyrl-CS" sz="1800" dirty="0"/>
            </a:p>
            <a:p>
              <a:r>
                <a:rPr lang="sr-Latn-CS" sz="1800" dirty="0"/>
                <a:t>C5 = 50 </a:t>
              </a:r>
              <a:r>
                <a:rPr lang="el-GR" sz="1800" dirty="0"/>
                <a:t>μ</a:t>
              </a:r>
              <a:r>
                <a:rPr lang="sr-Latn-CS" sz="1800" dirty="0"/>
                <a:t>F</a:t>
              </a:r>
              <a:br>
                <a:rPr lang="sr-Cyrl-CS" sz="1800" dirty="0"/>
              </a:br>
              <a:r>
                <a:rPr lang="sr-Latn-CS" sz="1800" dirty="0"/>
                <a:t>U = 80V</a:t>
              </a:r>
              <a:endParaRPr lang="sr-Cyrl-ME" dirty="0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3A4E142-DA88-49B6-A542-E455C76502D9}"/>
                </a:ext>
              </a:extLst>
            </p:cNvPr>
            <p:cNvCxnSpPr/>
            <p:nvPr/>
          </p:nvCxnSpPr>
          <p:spPr>
            <a:xfrm>
              <a:off x="3707904" y="3429000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7FF9165-C056-4A81-88FD-01D031779B66}"/>
                </a:ext>
              </a:extLst>
            </p:cNvPr>
            <p:cNvCxnSpPr/>
            <p:nvPr/>
          </p:nvCxnSpPr>
          <p:spPr>
            <a:xfrm>
              <a:off x="6444208" y="3429000"/>
              <a:ext cx="0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A3E37EFB-9698-42A0-8C85-F957A69C7DF5}"/>
                </a:ext>
              </a:extLst>
            </p:cNvPr>
            <p:cNvCxnSpPr/>
            <p:nvPr/>
          </p:nvCxnSpPr>
          <p:spPr>
            <a:xfrm>
              <a:off x="3707904" y="4077072"/>
              <a:ext cx="2736304" cy="0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550FFC6-029A-4814-A985-FAFC973E8AD8}"/>
                </a:ext>
              </a:extLst>
            </p:cNvPr>
            <p:cNvSpPr txBox="1"/>
            <p:nvPr/>
          </p:nvSpPr>
          <p:spPr>
            <a:xfrm>
              <a:off x="4806140" y="4001701"/>
              <a:ext cx="3321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dirty="0"/>
                <a:t>U</a:t>
              </a:r>
              <a:endParaRPr lang="sr-Cyrl-ME" dirty="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17801F90-84CD-4DE5-A751-D8D3B3ACE75B}"/>
              </a:ext>
            </a:extLst>
          </p:cNvPr>
          <p:cNvSpPr txBox="1"/>
          <p:nvPr/>
        </p:nvSpPr>
        <p:spPr>
          <a:xfrm>
            <a:off x="4255465" y="2588613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+Q</a:t>
            </a:r>
            <a:endParaRPr lang="sr-Cyrl-ME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C25C433-DDBB-426A-86B6-83882000DA78}"/>
              </a:ext>
            </a:extLst>
          </p:cNvPr>
          <p:cNvSpPr txBox="1"/>
          <p:nvPr/>
        </p:nvSpPr>
        <p:spPr>
          <a:xfrm>
            <a:off x="4753168" y="2600910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-Q</a:t>
            </a:r>
            <a:endParaRPr lang="sr-Cyrl-ME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5C100D-F30F-4347-9ECE-F367D7057D84}"/>
              </a:ext>
            </a:extLst>
          </p:cNvPr>
          <p:cNvSpPr txBox="1"/>
          <p:nvPr/>
        </p:nvSpPr>
        <p:spPr>
          <a:xfrm>
            <a:off x="5196546" y="2600910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+Q</a:t>
            </a:r>
            <a:endParaRPr lang="sr-Cyrl-ME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6A8AA4-9FF4-4033-8DE7-AADE22AEC16A}"/>
              </a:ext>
            </a:extLst>
          </p:cNvPr>
          <p:cNvSpPr txBox="1"/>
          <p:nvPr/>
        </p:nvSpPr>
        <p:spPr>
          <a:xfrm>
            <a:off x="5681843" y="2600910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-Q</a:t>
            </a:r>
            <a:endParaRPr lang="sr-Cyrl-ME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0935ED-BFEB-4F54-A9B4-936D997324F3}"/>
              </a:ext>
            </a:extLst>
          </p:cNvPr>
          <p:cNvSpPr txBox="1"/>
          <p:nvPr/>
        </p:nvSpPr>
        <p:spPr>
          <a:xfrm>
            <a:off x="179513" y="5177754"/>
            <a:ext cx="34332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1600" dirty="0"/>
              <a:t>Редно везани кондензатори имају исту количину наелектрисања а различите напоне</a:t>
            </a:r>
            <a:r>
              <a:rPr lang="sr-Latn-CS" sz="1600" dirty="0"/>
              <a:t>. </a:t>
            </a:r>
            <a:r>
              <a:rPr lang="sr-Cyrl-CS" sz="1600" dirty="0"/>
              <a:t>Количина наелектрисања је иста као да је еквивалентни конд. На истом напону.</a:t>
            </a:r>
            <a:endParaRPr lang="sr-Cyrl-ME" sz="1600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BF3E818-39D8-4A57-A89F-2A9C17EF79B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24922" y="4405764"/>
            <a:ext cx="3603322" cy="41374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E284C88-4FFF-4474-ADCA-FF575C43208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55025" y="4819507"/>
            <a:ext cx="3338615" cy="30206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DFAC97B-A81A-42CF-9721-15D6ABDC610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03979" y="5172009"/>
            <a:ext cx="2971800" cy="79057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7C96FB93-2A45-43C8-ADBB-01D04456DEE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00597" y="5979229"/>
            <a:ext cx="3552825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84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10" grpId="0"/>
      <p:bldP spid="17" grpId="0"/>
      <p:bldP spid="30" grpId="0"/>
      <p:bldP spid="32" grpId="0"/>
      <p:bldP spid="34" grpId="0"/>
      <p:bldP spid="36" grpId="0"/>
      <p:bldP spid="3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2DDD5-2696-4067-9929-9940FB020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sr-Cyrl-CS" dirty="0"/>
              <a:t>Задатак 4</a:t>
            </a:r>
            <a:endParaRPr lang="sr-Cyrl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3F478-DDA5-491E-B12F-A9BAC9A8D1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9"/>
            <a:ext cx="8229600" cy="2088231"/>
          </a:xfrm>
        </p:spPr>
        <p:txBody>
          <a:bodyPr/>
          <a:lstStyle/>
          <a:p>
            <a:pPr marL="0" indent="0">
              <a:buNone/>
            </a:pPr>
            <a:r>
              <a:rPr lang="sr-Cyrl-CS" dirty="0"/>
              <a:t>Ако је еквивалентна капацитивност везе на слици </a:t>
            </a:r>
            <a:r>
              <a:rPr lang="sr-Latn-CS" dirty="0"/>
              <a:t>Ce=1,92μF a </a:t>
            </a:r>
            <a:r>
              <a:rPr lang="sr-Cyrl-CS" dirty="0"/>
              <a:t>појединачне капацитивности </a:t>
            </a:r>
            <a:r>
              <a:rPr lang="sr-Latn-CS" dirty="0"/>
              <a:t>C2=4 μF, </a:t>
            </a:r>
            <a:r>
              <a:rPr lang="nn-NO" dirty="0"/>
              <a:t>C3 = 6</a:t>
            </a:r>
            <a:r>
              <a:rPr lang="sr-Latn-CS" dirty="0"/>
              <a:t> μ</a:t>
            </a:r>
            <a:r>
              <a:rPr lang="nn-NO" dirty="0"/>
              <a:t>F  i  C4 = 8</a:t>
            </a:r>
            <a:r>
              <a:rPr lang="sr-Latn-CS" dirty="0"/>
              <a:t> μ</a:t>
            </a:r>
            <a:r>
              <a:rPr lang="nn-NO" dirty="0"/>
              <a:t>F</a:t>
            </a:r>
            <a:r>
              <a:rPr lang="sr-Latn-CS" dirty="0"/>
              <a:t>, </a:t>
            </a:r>
            <a:r>
              <a:rPr lang="sr-Cyrl-CS" dirty="0"/>
              <a:t>одреди капацитивност </a:t>
            </a:r>
            <a:r>
              <a:rPr lang="sr-Latn-CS" dirty="0"/>
              <a:t>C1.</a:t>
            </a:r>
            <a:endParaRPr lang="sr-Cyrl-M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DA4921-E5BE-4547-B2ED-E29F347ACA7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141395"/>
            <a:ext cx="38290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1715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01D06-8BD2-419C-BA57-0B4CD8B83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" y="629266"/>
            <a:ext cx="3708114" cy="1622321"/>
          </a:xfrm>
        </p:spPr>
        <p:txBody>
          <a:bodyPr>
            <a:normAutofit/>
          </a:bodyPr>
          <a:lstStyle/>
          <a:p>
            <a:r>
              <a:rPr lang="sr-Cyrl-CS" dirty="0"/>
              <a:t>Задатак 5</a:t>
            </a:r>
            <a:endParaRPr lang="sr-Cyrl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19359-A79C-4E31-A90A-09AAB3DF2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7" y="2438400"/>
            <a:ext cx="3708113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r-Cyrl-CS" dirty="0"/>
              <a:t>Израчунај еквиваленту капацитивност везе са слике ако је: </a:t>
            </a:r>
            <a:r>
              <a:rPr lang="sr-Latn-CS" dirty="0"/>
              <a:t>C1=15nF, C2 = 6nF,</a:t>
            </a:r>
            <a:r>
              <a:rPr lang="sr-Cyrl-CS" dirty="0"/>
              <a:t> </a:t>
            </a:r>
            <a:r>
              <a:rPr lang="sr-Latn-CS" dirty="0"/>
              <a:t>C3 = 5nF, C4=8nF, C5=8nF </a:t>
            </a:r>
            <a:r>
              <a:rPr lang="sr-Cyrl-CS" dirty="0"/>
              <a:t>и </a:t>
            </a:r>
            <a:r>
              <a:rPr lang="sr-Latn-CS" dirty="0"/>
              <a:t>C6=15nF.</a:t>
            </a:r>
            <a:endParaRPr lang="sr-Cyrl-ME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69712" y="0"/>
            <a:ext cx="4574288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3186" y="557784"/>
            <a:ext cx="3847653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47BD6-F2A8-4851-A343-6B301E5C08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78531" y="2231858"/>
            <a:ext cx="3356649" cy="23910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149543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1156</Words>
  <Application>Microsoft Office PowerPoint</Application>
  <PresentationFormat>On-screen Show (4:3)</PresentationFormat>
  <Paragraphs>264</Paragraphs>
  <Slides>41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Office Theme</vt:lpstr>
      <vt:lpstr>Equation</vt:lpstr>
      <vt:lpstr>Електростатика</vt:lpstr>
      <vt:lpstr>Физичке величине</vt:lpstr>
      <vt:lpstr>Префикси јединица</vt:lpstr>
      <vt:lpstr>Састав атома</vt:lpstr>
      <vt:lpstr>Наелектрисање основних честица</vt:lpstr>
      <vt:lpstr>Електрична својства материјала</vt:lpstr>
      <vt:lpstr>Појам електростатике</vt:lpstr>
      <vt:lpstr>Кулонова сила</vt:lpstr>
      <vt:lpstr>Кулонова сила</vt:lpstr>
      <vt:lpstr>Суперпозиција</vt:lpstr>
      <vt:lpstr>Електрично поље</vt:lpstr>
      <vt:lpstr>Представа електричног поља</vt:lpstr>
      <vt:lpstr>За два наелектрисања</vt:lpstr>
      <vt:lpstr>Дејство електричног поља на наелектрисање</vt:lpstr>
      <vt:lpstr>Задатак 1</vt:lpstr>
      <vt:lpstr>Рјешење</vt:lpstr>
      <vt:lpstr>Задатак 2</vt:lpstr>
      <vt:lpstr>PowerPoint Presentation</vt:lpstr>
      <vt:lpstr>Задатак 3</vt:lpstr>
      <vt:lpstr>PowerPoint Presentation</vt:lpstr>
      <vt:lpstr>PowerPoint Presentation</vt:lpstr>
      <vt:lpstr>Рад и потенцијал</vt:lpstr>
      <vt:lpstr>Рад у електростатичком пољу</vt:lpstr>
      <vt:lpstr>Потенцијал</vt:lpstr>
      <vt:lpstr>Еквипотенцијалне површине</vt:lpstr>
      <vt:lpstr>Потенцијал око позитивних и негативних наелектрисања</vt:lpstr>
      <vt:lpstr>Потенцијал и наелектрисања</vt:lpstr>
      <vt:lpstr>PowerPoint Presentation</vt:lpstr>
      <vt:lpstr>Напон</vt:lpstr>
      <vt:lpstr>Распоред наелектрисања у проводнику</vt:lpstr>
      <vt:lpstr>Фарадејев кавез</vt:lpstr>
      <vt:lpstr>Капацитивност</vt:lpstr>
      <vt:lpstr>Кондензатор</vt:lpstr>
      <vt:lpstr>Везивање</vt:lpstr>
      <vt:lpstr>Задатак 1</vt:lpstr>
      <vt:lpstr>Задатак 2</vt:lpstr>
      <vt:lpstr>Задатак 3</vt:lpstr>
      <vt:lpstr>PowerPoint Presentation</vt:lpstr>
      <vt:lpstr>PowerPoint Presentation</vt:lpstr>
      <vt:lpstr>Задатак 4</vt:lpstr>
      <vt:lpstr>Задатак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Електростатика</dc:title>
  <dc:creator>Блажо Ђуровић</dc:creator>
  <cp:lastModifiedBy>Блажо Ђуровић</cp:lastModifiedBy>
  <cp:revision>9</cp:revision>
  <dcterms:created xsi:type="dcterms:W3CDTF">2020-09-15T08:53:43Z</dcterms:created>
  <dcterms:modified xsi:type="dcterms:W3CDTF">2020-09-15T11:30:14Z</dcterms:modified>
</cp:coreProperties>
</file>