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76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7" r:id="rId18"/>
    <p:sldId id="273" r:id="rId19"/>
    <p:sldId id="278" r:id="rId20"/>
    <p:sldId id="274" r:id="rId21"/>
    <p:sldId id="275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29AE0D0-11F7-4A22-8005-4D1B43222CE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5FEC51-3E2B-4BB9-8BE5-9F0C4E5C55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Материјали у електричном пољу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3027792"/>
          </a:xfrm>
        </p:spPr>
        <p:txBody>
          <a:bodyPr>
            <a:normAutofit fontScale="92500"/>
          </a:bodyPr>
          <a:lstStyle/>
          <a:p>
            <a:r>
              <a:rPr lang="sr-Cyrl-ME" dirty="0"/>
              <a:t>Диелектрици су такође знани као изолатори</a:t>
            </a:r>
            <a:endParaRPr lang="sr-Latn-ME" dirty="0"/>
          </a:p>
          <a:p>
            <a:r>
              <a:rPr lang="sr-Cyrl-ME" dirty="0"/>
              <a:t>Поларни</a:t>
            </a:r>
          </a:p>
          <a:p>
            <a:pPr lvl="1"/>
            <a:r>
              <a:rPr lang="sr-Cyrl-ME" dirty="0"/>
              <a:t>Поларни молекули имају полове (позитивну и негативну страну) без потребе за електричним пољем.</a:t>
            </a:r>
          </a:p>
          <a:p>
            <a:pPr lvl="1"/>
            <a:r>
              <a:rPr lang="sr-Cyrl-ME" dirty="0"/>
              <a:t>Вода, глицерин, алкохол итд.</a:t>
            </a:r>
          </a:p>
          <a:p>
            <a:r>
              <a:rPr lang="sr-Cyrl-ME" dirty="0"/>
              <a:t>Неполарни</a:t>
            </a:r>
          </a:p>
          <a:p>
            <a:pPr lvl="1"/>
            <a:r>
              <a:rPr lang="sr-Cyrl-ME" dirty="0"/>
              <a:t>Неполарни молекули немају полове.</a:t>
            </a:r>
          </a:p>
          <a:p>
            <a:pPr lvl="1"/>
            <a:endParaRPr lang="sr-Cyrl-ME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Диелектрици: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36F9E9-38B8-4F77-B87F-D43C1E72626E}"/>
              </a:ext>
            </a:extLst>
          </p:cNvPr>
          <p:cNvGrpSpPr/>
          <p:nvPr/>
        </p:nvGrpSpPr>
        <p:grpSpPr>
          <a:xfrm>
            <a:off x="4211960" y="4509120"/>
            <a:ext cx="1800200" cy="1440160"/>
            <a:chOff x="4211960" y="4509120"/>
            <a:chExt cx="1800200" cy="144016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D3D45E1-1D60-4EAD-96EF-D27A9DE04CA1}"/>
                </a:ext>
              </a:extLst>
            </p:cNvPr>
            <p:cNvSpPr/>
            <p:nvPr/>
          </p:nvSpPr>
          <p:spPr>
            <a:xfrm>
              <a:off x="5292080" y="5229200"/>
              <a:ext cx="720080" cy="7200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sz="1600" dirty="0"/>
                <a:t>H+</a:t>
              </a:r>
              <a:endParaRPr lang="sr-Cyrl-ME" sz="16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E87400E-728F-4BDB-9C8E-4D24883F520B}"/>
                </a:ext>
              </a:extLst>
            </p:cNvPr>
            <p:cNvSpPr/>
            <p:nvPr/>
          </p:nvSpPr>
          <p:spPr>
            <a:xfrm>
              <a:off x="4211960" y="5229200"/>
              <a:ext cx="720080" cy="7200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sz="1600" dirty="0"/>
                <a:t>H+</a:t>
              </a:r>
              <a:endParaRPr lang="sr-Cyrl-ME" sz="1600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FA8F827-FD1A-45E3-9DA7-5F03A5132C6F}"/>
                </a:ext>
              </a:extLst>
            </p:cNvPr>
            <p:cNvSpPr/>
            <p:nvPr/>
          </p:nvSpPr>
          <p:spPr>
            <a:xfrm>
              <a:off x="4535996" y="4509120"/>
              <a:ext cx="1152128" cy="115212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O-</a:t>
              </a:r>
              <a:endParaRPr lang="sr-Cyrl-ME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88190C4-5B7C-49C3-A786-C854D02EF3AA}"/>
              </a:ext>
            </a:extLst>
          </p:cNvPr>
          <p:cNvSpPr txBox="1"/>
          <p:nvPr/>
        </p:nvSpPr>
        <p:spPr>
          <a:xfrm>
            <a:off x="3275856" y="6011996"/>
            <a:ext cx="3538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поларизација молекула воде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Поларизација неполарних молекула</a:t>
            </a:r>
            <a:endParaRPr lang="en-US" dirty="0"/>
          </a:p>
        </p:txBody>
      </p:sp>
      <p:pic>
        <p:nvPicPr>
          <p:cNvPr id="15362" name="Picture 2" descr="https://files.mtstatic.com/site_4539/8169/0?Expires=1567963324&amp;Signature=dl2w2Nmxa7Hp3gCYx5sowcxbBuj0r4f3GocikuOmul~jEOqKX4ZbR5TZSd4oyRQxTbxxUdEBRFTufpIm6yPSdS1Wvcfuw9zaabZDfWk9KNHLU-0m6GJyr3aWC2QwWFb0H0NCuETH2osadv1ro1PD72Dz0myT7WAfpinQwR9eoAk_&amp;Key-Pair-Id=APKAJ5Y6AV4GI7A555NA"/>
          <p:cNvPicPr>
            <a:picLocks noChangeAspect="1" noChangeArrowheads="1"/>
          </p:cNvPicPr>
          <p:nvPr/>
        </p:nvPicPr>
        <p:blipFill>
          <a:blip r:embed="rId2" cstate="print"/>
          <a:srcRect r="67689" b="38985"/>
          <a:stretch>
            <a:fillRect/>
          </a:stretch>
        </p:blipFill>
        <p:spPr bwMode="auto">
          <a:xfrm>
            <a:off x="3059832" y="2204864"/>
            <a:ext cx="2972966" cy="2952328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>
            <a:off x="1331640" y="1527175"/>
            <a:ext cx="6408712" cy="4091682"/>
            <a:chOff x="1331640" y="1527175"/>
            <a:chExt cx="6408712" cy="4091682"/>
          </a:xfrm>
        </p:grpSpPr>
        <p:grpSp>
          <p:nvGrpSpPr>
            <p:cNvPr id="9" name="Group 8"/>
            <p:cNvGrpSpPr/>
            <p:nvPr/>
          </p:nvGrpSpPr>
          <p:grpSpPr>
            <a:xfrm>
              <a:off x="1331640" y="1527175"/>
              <a:ext cx="6408712" cy="461665"/>
              <a:chOff x="1259632" y="1527175"/>
              <a:chExt cx="6408712" cy="461665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 flipH="1">
                <a:off x="1259632" y="1959223"/>
                <a:ext cx="6408712" cy="0"/>
              </a:xfrm>
              <a:prstGeom prst="straightConnector1">
                <a:avLst/>
              </a:prstGeom>
              <a:ln w="76200">
                <a:solidFill>
                  <a:srgbClr val="FF0000">
                    <a:alpha val="34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1691680" y="1527175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b="1" i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Е</a:t>
                </a:r>
                <a:endParaRPr lang="en-US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331640" y="3284984"/>
              <a:ext cx="6408712" cy="461665"/>
              <a:chOff x="1259632" y="1527175"/>
              <a:chExt cx="6408712" cy="461665"/>
            </a:xfrm>
          </p:grpSpPr>
          <p:cxnSp>
            <p:nvCxnSpPr>
              <p:cNvPr id="11" name="Straight Arrow Connector 10"/>
              <p:cNvCxnSpPr/>
              <p:nvPr/>
            </p:nvCxnSpPr>
            <p:spPr>
              <a:xfrm flipH="1">
                <a:off x="1259632" y="1959223"/>
                <a:ext cx="6408712" cy="0"/>
              </a:xfrm>
              <a:prstGeom prst="straightConnector1">
                <a:avLst/>
              </a:prstGeom>
              <a:ln w="76200">
                <a:solidFill>
                  <a:srgbClr val="FF0000">
                    <a:alpha val="34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1691680" y="1527175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b="1" i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Е</a:t>
                </a:r>
                <a:endParaRPr lang="en-US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331640" y="5157192"/>
              <a:ext cx="6408712" cy="461665"/>
              <a:chOff x="1259632" y="1527175"/>
              <a:chExt cx="6408712" cy="461665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 flipH="1">
                <a:off x="1259632" y="1959223"/>
                <a:ext cx="6408712" cy="0"/>
              </a:xfrm>
              <a:prstGeom prst="straightConnector1">
                <a:avLst/>
              </a:prstGeom>
              <a:ln w="76200">
                <a:solidFill>
                  <a:srgbClr val="FF0000">
                    <a:alpha val="34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1691680" y="1527175"/>
                <a:ext cx="910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b="1" i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Е = 0</a:t>
                </a:r>
                <a:endParaRPr lang="en-US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files.mtstatic.com/site_4539/8169/0?Expires=1567963324&amp;Signature=dl2w2Nmxa7Hp3gCYx5sowcxbBuj0r4f3GocikuOmul~jEOqKX4ZbR5TZSd4oyRQxTbxxUdEBRFTufpIm6yPSdS1Wvcfuw9zaabZDfWk9KNHLU-0m6GJyr3aWC2QwWFb0H0NCuETH2osadv1ro1PD72Dz0myT7WAfpinQwR9eoAk_&amp;Key-Pair-Id=APKAJ5Y6AV4GI7A555NA"/>
          <p:cNvPicPr>
            <a:picLocks noChangeAspect="1" noChangeArrowheads="1"/>
          </p:cNvPicPr>
          <p:nvPr/>
        </p:nvPicPr>
        <p:blipFill>
          <a:blip r:embed="rId2" cstate="print"/>
          <a:srcRect l="48521" r="7653" b="41961"/>
          <a:stretch>
            <a:fillRect/>
          </a:stretch>
        </p:blipFill>
        <p:spPr bwMode="auto">
          <a:xfrm>
            <a:off x="3635896" y="2204864"/>
            <a:ext cx="4032448" cy="280831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Електронска ПОЛАРИЗАЦИЈА</a:t>
            </a:r>
            <a:endParaRPr lang="en-US" dirty="0"/>
          </a:p>
        </p:txBody>
      </p:sp>
      <p:grpSp>
        <p:nvGrpSpPr>
          <p:cNvPr id="2" name="Group 15"/>
          <p:cNvGrpSpPr/>
          <p:nvPr/>
        </p:nvGrpSpPr>
        <p:grpSpPr>
          <a:xfrm>
            <a:off x="1331640" y="1527175"/>
            <a:ext cx="6408712" cy="4091682"/>
            <a:chOff x="1331640" y="1527175"/>
            <a:chExt cx="6408712" cy="4091682"/>
          </a:xfrm>
        </p:grpSpPr>
        <p:grpSp>
          <p:nvGrpSpPr>
            <p:cNvPr id="4" name="Group 8"/>
            <p:cNvGrpSpPr/>
            <p:nvPr/>
          </p:nvGrpSpPr>
          <p:grpSpPr>
            <a:xfrm>
              <a:off x="1331640" y="1527175"/>
              <a:ext cx="6408712" cy="461665"/>
              <a:chOff x="1259632" y="1527175"/>
              <a:chExt cx="6408712" cy="461665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 flipH="1">
                <a:off x="1259632" y="1959223"/>
                <a:ext cx="6408712" cy="0"/>
              </a:xfrm>
              <a:prstGeom prst="straightConnector1">
                <a:avLst/>
              </a:prstGeom>
              <a:ln w="76200">
                <a:solidFill>
                  <a:srgbClr val="FF0000">
                    <a:alpha val="34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1691680" y="1527175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b="1" i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Е</a:t>
                </a:r>
                <a:endParaRPr lang="en-US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Group 9"/>
            <p:cNvGrpSpPr/>
            <p:nvPr/>
          </p:nvGrpSpPr>
          <p:grpSpPr>
            <a:xfrm>
              <a:off x="1331640" y="3284984"/>
              <a:ext cx="6408712" cy="461665"/>
              <a:chOff x="1259632" y="1527175"/>
              <a:chExt cx="6408712" cy="461665"/>
            </a:xfrm>
          </p:grpSpPr>
          <p:cxnSp>
            <p:nvCxnSpPr>
              <p:cNvPr id="11" name="Straight Arrow Connector 10"/>
              <p:cNvCxnSpPr/>
              <p:nvPr/>
            </p:nvCxnSpPr>
            <p:spPr>
              <a:xfrm flipH="1">
                <a:off x="1259632" y="1959223"/>
                <a:ext cx="6408712" cy="0"/>
              </a:xfrm>
              <a:prstGeom prst="straightConnector1">
                <a:avLst/>
              </a:prstGeom>
              <a:ln w="76200">
                <a:solidFill>
                  <a:srgbClr val="FF0000">
                    <a:alpha val="34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1691680" y="1527175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b="1" i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Е</a:t>
                </a:r>
                <a:endParaRPr lang="en-US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12"/>
            <p:cNvGrpSpPr/>
            <p:nvPr/>
          </p:nvGrpSpPr>
          <p:grpSpPr>
            <a:xfrm>
              <a:off x="1331640" y="5157192"/>
              <a:ext cx="6408712" cy="461665"/>
              <a:chOff x="1259632" y="1527175"/>
              <a:chExt cx="6408712" cy="461665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 flipH="1">
                <a:off x="1259632" y="1959223"/>
                <a:ext cx="6408712" cy="0"/>
              </a:xfrm>
              <a:prstGeom prst="straightConnector1">
                <a:avLst/>
              </a:prstGeom>
              <a:ln w="76200">
                <a:solidFill>
                  <a:srgbClr val="FF0000">
                    <a:alpha val="34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1691680" y="1527175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b="1" i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Е</a:t>
                </a:r>
                <a:endParaRPr lang="en-US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9" name="Oval 18"/>
          <p:cNvSpPr/>
          <p:nvPr/>
        </p:nvSpPr>
        <p:spPr>
          <a:xfrm rot="10800000">
            <a:off x="3635896" y="2512190"/>
            <a:ext cx="3600400" cy="2212953"/>
          </a:xfrm>
          <a:prstGeom prst="ellipse">
            <a:avLst/>
          </a:prstGeom>
          <a:solidFill>
            <a:schemeClr val="bg1">
              <a:alpha val="51000"/>
            </a:schemeClr>
          </a:solidFill>
          <a:ln w="190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r-Latn-ME" sz="4800" b="1" dirty="0">
                <a:solidFill>
                  <a:schemeClr val="tx1"/>
                </a:solidFill>
              </a:rPr>
              <a:t>-        </a:t>
            </a:r>
            <a:r>
              <a:rPr lang="sr-Cyrl-ME" sz="4800" b="1" dirty="0">
                <a:solidFill>
                  <a:schemeClr val="tx1"/>
                </a:solidFill>
              </a:rPr>
              <a:t>+</a:t>
            </a:r>
            <a:endParaRPr lang="en-US" sz="4800" b="1" dirty="0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0327C08-C0E6-4CE7-BA7D-680A02724D79}"/>
              </a:ext>
            </a:extLst>
          </p:cNvPr>
          <p:cNvGrpSpPr/>
          <p:nvPr/>
        </p:nvGrpSpPr>
        <p:grpSpPr>
          <a:xfrm>
            <a:off x="5868144" y="4869160"/>
            <a:ext cx="1098002" cy="1410286"/>
            <a:chOff x="5868144" y="4869160"/>
            <a:chExt cx="1098002" cy="1410286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8BB709A-E6E0-4650-BF2B-DF5175613F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68144" y="4869160"/>
              <a:ext cx="576064" cy="10081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C812D06-C0BE-4B88-A930-580B8B951164}"/>
                </a:ext>
              </a:extLst>
            </p:cNvPr>
            <p:cNvSpPr txBox="1"/>
            <p:nvPr/>
          </p:nvSpPr>
          <p:spPr>
            <a:xfrm>
              <a:off x="5922270" y="5910114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ДИПОЛ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1292BA-A511-430A-919B-5A8E995C8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У присуству електричног поља електронски омотач се изобличује јер електрично поље вуче електроне у њему.</a:t>
            </a:r>
          </a:p>
          <a:p>
            <a:r>
              <a:rPr lang="sr-Cyrl-ME" dirty="0"/>
              <a:t>На овај начин атоми, који нормално немају полове, бивају поларизовани.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E42783-563E-4CE9-82DC-B012EEFDA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Електронска поларизација</a:t>
            </a:r>
          </a:p>
        </p:txBody>
      </p:sp>
    </p:spTree>
    <p:extLst>
      <p:ext uri="{BB962C8B-B14F-4D97-AF65-F5344CB8AC3E}">
        <p14:creationId xmlns:p14="http://schemas.microsoft.com/office/powerpoint/2010/main" val="786972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995936" y="4869160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sz="3200" dirty="0"/>
              <a:t>Е=0</a:t>
            </a:r>
            <a:endParaRPr lang="en-US" sz="32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2504020" y="1628800"/>
            <a:ext cx="4494874" cy="3240360"/>
            <a:chOff x="539552" y="3140968"/>
            <a:chExt cx="3600400" cy="2664296"/>
          </a:xfrm>
        </p:grpSpPr>
        <p:sp>
          <p:nvSpPr>
            <p:cNvPr id="16" name="Rectangle 15"/>
            <p:cNvSpPr/>
            <p:nvPr/>
          </p:nvSpPr>
          <p:spPr>
            <a:xfrm>
              <a:off x="539552" y="3140968"/>
              <a:ext cx="3600400" cy="2664296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 rot="17541371">
              <a:off x="942383" y="3645019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 rot="3242419">
              <a:off x="2307123" y="4784522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9741000">
              <a:off x="1293876" y="4991685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20418345">
              <a:off x="1439042" y="4140135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1148380">
              <a:off x="2285782" y="3442980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 rot="786421">
              <a:off x="2801368" y="4098350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18831316">
              <a:off x="3056935" y="4981396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7182365">
              <a:off x="621984" y="4793577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Title 3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Поларни молекули без присуства поља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3397F8-7981-4D9B-8B05-63E5EC5CF481}"/>
              </a:ext>
            </a:extLst>
          </p:cNvPr>
          <p:cNvSpPr txBox="1"/>
          <p:nvPr/>
        </p:nvSpPr>
        <p:spPr>
          <a:xfrm>
            <a:off x="2499585" y="1242163"/>
            <a:ext cx="4421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Молекули су хаотично орјентисани.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67972AB-AD1B-495F-B59C-C624CAD88509}"/>
              </a:ext>
            </a:extLst>
          </p:cNvPr>
          <p:cNvGrpSpPr/>
          <p:nvPr/>
        </p:nvGrpSpPr>
        <p:grpSpPr>
          <a:xfrm>
            <a:off x="6371987" y="4353145"/>
            <a:ext cx="1098002" cy="1410286"/>
            <a:chOff x="5868144" y="4869160"/>
            <a:chExt cx="1098002" cy="1410286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46FBA9C-DBDC-4F98-9E25-C5989A4E3F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68144" y="4869160"/>
              <a:ext cx="576064" cy="10081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4D0389-1E9A-450D-BFE0-6E039ECED451}"/>
                </a:ext>
              </a:extLst>
            </p:cNvPr>
            <p:cNvSpPr txBox="1"/>
            <p:nvPr/>
          </p:nvSpPr>
          <p:spPr>
            <a:xfrm>
              <a:off x="5922270" y="5910114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ДИПОЛ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41AEF5-3642-4C1B-AC1F-3DC11CE480D8}"/>
              </a:ext>
            </a:extLst>
          </p:cNvPr>
          <p:cNvGrpSpPr/>
          <p:nvPr/>
        </p:nvGrpSpPr>
        <p:grpSpPr>
          <a:xfrm>
            <a:off x="6442124" y="3289361"/>
            <a:ext cx="1678802" cy="1410286"/>
            <a:chOff x="5287344" y="4869160"/>
            <a:chExt cx="1678802" cy="1410286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E206C302-9CD3-4182-9839-669D0897229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87344" y="4869160"/>
              <a:ext cx="1156864" cy="10081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EA32E9-482C-46DA-A324-47EDFF232AA0}"/>
                </a:ext>
              </a:extLst>
            </p:cNvPr>
            <p:cNvSpPr txBox="1"/>
            <p:nvPr/>
          </p:nvSpPr>
          <p:spPr>
            <a:xfrm>
              <a:off x="5922270" y="5910114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ДИПОЛ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2504020" y="1628800"/>
            <a:ext cx="4494874" cy="3240360"/>
            <a:chOff x="539552" y="3140968"/>
            <a:chExt cx="3600400" cy="2664296"/>
          </a:xfrm>
        </p:grpSpPr>
        <p:sp>
          <p:nvSpPr>
            <p:cNvPr id="16" name="Rectangle 15"/>
            <p:cNvSpPr/>
            <p:nvPr/>
          </p:nvSpPr>
          <p:spPr>
            <a:xfrm>
              <a:off x="539552" y="3140968"/>
              <a:ext cx="3600400" cy="2664296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 rot="17541371">
              <a:off x="942383" y="3645019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 rot="3242419">
              <a:off x="2307123" y="4784522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 rot="9741000">
              <a:off x="1293876" y="4991685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 rot="20418345">
              <a:off x="1439042" y="4140135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 rot="11148380">
              <a:off x="2285782" y="3442980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 rot="786421">
              <a:off x="2801368" y="4098350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 rot="18831316">
              <a:off x="3056935" y="4981396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 rot="7182365">
              <a:off x="621984" y="4793577"/>
              <a:ext cx="864096" cy="360040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28"/>
          <p:cNvGrpSpPr/>
          <p:nvPr/>
        </p:nvGrpSpPr>
        <p:grpSpPr>
          <a:xfrm>
            <a:off x="1547664" y="1628800"/>
            <a:ext cx="6120680" cy="2926071"/>
            <a:chOff x="1331640" y="1527175"/>
            <a:chExt cx="6408712" cy="2219474"/>
          </a:xfrm>
        </p:grpSpPr>
        <p:cxnSp>
          <p:nvCxnSpPr>
            <p:cNvPr id="25" name="Straight Arrow Connector 24"/>
            <p:cNvCxnSpPr/>
            <p:nvPr/>
          </p:nvCxnSpPr>
          <p:spPr>
            <a:xfrm flipH="1">
              <a:off x="1331640" y="1959223"/>
              <a:ext cx="6408712" cy="0"/>
            </a:xfrm>
            <a:prstGeom prst="straightConnector1">
              <a:avLst/>
            </a:prstGeom>
            <a:ln w="76200">
              <a:solidFill>
                <a:srgbClr val="FF0000">
                  <a:alpha val="34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763688" y="1527175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Е</a:t>
              </a:r>
              <a:endParaRPr lang="en-US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H="1">
              <a:off x="1331640" y="3717032"/>
              <a:ext cx="6408712" cy="0"/>
            </a:xfrm>
            <a:prstGeom prst="straightConnector1">
              <a:avLst/>
            </a:prstGeom>
            <a:ln w="76200">
              <a:solidFill>
                <a:srgbClr val="FF0000">
                  <a:alpha val="34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763688" y="328498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Е</a:t>
              </a:r>
              <a:endParaRPr lang="en-US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sr-Cyrl-ME" dirty="0"/>
              <a:t>Диполна поларизација</a:t>
            </a:r>
            <a:endParaRPr lang="en-US" dirty="0"/>
          </a:p>
        </p:txBody>
      </p:sp>
      <p:grpSp>
        <p:nvGrpSpPr>
          <p:cNvPr id="4" name="Group 28"/>
          <p:cNvGrpSpPr/>
          <p:nvPr/>
        </p:nvGrpSpPr>
        <p:grpSpPr>
          <a:xfrm>
            <a:off x="1511660" y="2420888"/>
            <a:ext cx="6120680" cy="2926071"/>
            <a:chOff x="1331640" y="1527175"/>
            <a:chExt cx="6408712" cy="2219474"/>
          </a:xfrm>
        </p:grpSpPr>
        <p:cxnSp>
          <p:nvCxnSpPr>
            <p:cNvPr id="25" name="Straight Arrow Connector 24"/>
            <p:cNvCxnSpPr/>
            <p:nvPr/>
          </p:nvCxnSpPr>
          <p:spPr>
            <a:xfrm flipH="1">
              <a:off x="1331640" y="1959223"/>
              <a:ext cx="6408712" cy="0"/>
            </a:xfrm>
            <a:prstGeom prst="straightConnector1">
              <a:avLst/>
            </a:prstGeom>
            <a:ln w="76200">
              <a:solidFill>
                <a:srgbClr val="FF0000">
                  <a:alpha val="34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763688" y="1527175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Е</a:t>
              </a:r>
              <a:endParaRPr lang="en-US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H="1">
              <a:off x="1331640" y="3717032"/>
              <a:ext cx="6408712" cy="0"/>
            </a:xfrm>
            <a:prstGeom prst="straightConnector1">
              <a:avLst/>
            </a:prstGeom>
            <a:ln w="76200">
              <a:solidFill>
                <a:srgbClr val="FF0000">
                  <a:alpha val="34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763688" y="328498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Е</a:t>
              </a:r>
              <a:endParaRPr lang="en-US" sz="2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468016" y="2420888"/>
            <a:ext cx="4494874" cy="3240360"/>
            <a:chOff x="2504020" y="1628800"/>
            <a:chExt cx="4494874" cy="3240360"/>
          </a:xfrm>
        </p:grpSpPr>
        <p:grpSp>
          <p:nvGrpSpPr>
            <p:cNvPr id="2" name="Group 14"/>
            <p:cNvGrpSpPr/>
            <p:nvPr/>
          </p:nvGrpSpPr>
          <p:grpSpPr>
            <a:xfrm>
              <a:off x="2504020" y="1628800"/>
              <a:ext cx="4494874" cy="3240360"/>
              <a:chOff x="539552" y="3140968"/>
              <a:chExt cx="3600400" cy="266429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539552" y="3140968"/>
                <a:ext cx="3600400" cy="2664296"/>
              </a:xfrm>
              <a:prstGeom prst="rect">
                <a:avLst/>
              </a:prstGeom>
              <a:noFill/>
              <a:ln w="28575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 rot="10800000">
                <a:off x="777427" y="3363456"/>
                <a:ext cx="841795" cy="369578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 rot="10800000">
                <a:off x="777427" y="5326810"/>
                <a:ext cx="864096" cy="360040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 rot="10800000">
                <a:off x="777427" y="4021087"/>
                <a:ext cx="864096" cy="360040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 rot="10800000">
                <a:off x="777427" y="4669180"/>
                <a:ext cx="841795" cy="369578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Oval 28"/>
            <p:cNvSpPr/>
            <p:nvPr/>
          </p:nvSpPr>
          <p:spPr>
            <a:xfrm rot="10800000">
              <a:off x="4283968" y="1899393"/>
              <a:ext cx="1050928" cy="449487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29"/>
            <p:cNvSpPr/>
            <p:nvPr/>
          </p:nvSpPr>
          <p:spPr>
            <a:xfrm rot="10800000">
              <a:off x="4283968" y="4287257"/>
              <a:ext cx="1078770" cy="437886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 rot="10800000">
              <a:off x="4283968" y="2699215"/>
              <a:ext cx="1078770" cy="437886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>
            <a:xfrm rot="10800000">
              <a:off x="4283968" y="3487436"/>
              <a:ext cx="1050928" cy="449487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 rot="10800000">
              <a:off x="5652120" y="1905232"/>
              <a:ext cx="1050928" cy="449487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 rot="10800000">
              <a:off x="5652120" y="4293096"/>
              <a:ext cx="1078770" cy="437886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 rot="10800000">
              <a:off x="5652120" y="2705054"/>
              <a:ext cx="1078770" cy="437886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 rot="10800000">
              <a:off x="5652120" y="3493275"/>
              <a:ext cx="1050928" cy="449487"/>
            </a:xfrm>
            <a:prstGeom prst="ellipse">
              <a:avLst/>
            </a:prstGeom>
            <a:no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sr-Cyrl-ME" sz="1600" b="1" dirty="0">
                  <a:solidFill>
                    <a:schemeClr val="tx1"/>
                  </a:solidFill>
                </a:rPr>
                <a:t>-   +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054C862-D62A-44A2-BCC3-1925A8D397D5}"/>
              </a:ext>
            </a:extLst>
          </p:cNvPr>
          <p:cNvSpPr txBox="1"/>
          <p:nvPr/>
        </p:nvSpPr>
        <p:spPr>
          <a:xfrm>
            <a:off x="873931" y="1322133"/>
            <a:ext cx="741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dirty="0"/>
              <a:t>У присуству електричног поља, под дејством поља,полови молекула се орјентишу у правцу електричног поља.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A761D6-11FA-4B44-BF93-DC5786D61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81328"/>
            <a:ext cx="8379023" cy="738587"/>
          </a:xfrm>
        </p:spPr>
        <p:txBody>
          <a:bodyPr>
            <a:normAutofit fontScale="85000" lnSpcReduction="10000"/>
          </a:bodyPr>
          <a:lstStyle/>
          <a:p>
            <a:r>
              <a:rPr lang="sr-Cyrl-ME" dirty="0"/>
              <a:t>Без обзира на то да ли су молекули поларни или не, материјал бива поларисан и настају диполи у њему.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Последица пристуства електричног поља</a:t>
            </a:r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288032" y="2348880"/>
            <a:ext cx="4464496" cy="3024336"/>
            <a:chOff x="1547664" y="1628800"/>
            <a:chExt cx="6120680" cy="3240360"/>
          </a:xfrm>
        </p:grpSpPr>
        <p:grpSp>
          <p:nvGrpSpPr>
            <p:cNvPr id="7" name="Group 28"/>
            <p:cNvGrpSpPr/>
            <p:nvPr/>
          </p:nvGrpSpPr>
          <p:grpSpPr>
            <a:xfrm>
              <a:off x="1547664" y="1628800"/>
              <a:ext cx="6120680" cy="2926071"/>
              <a:chOff x="1331640" y="1527175"/>
              <a:chExt cx="6408712" cy="2219474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 flipH="1">
                <a:off x="1331640" y="1959223"/>
                <a:ext cx="6408712" cy="0"/>
              </a:xfrm>
              <a:prstGeom prst="straightConnector1">
                <a:avLst/>
              </a:prstGeom>
              <a:ln w="76200">
                <a:solidFill>
                  <a:srgbClr val="FF0000">
                    <a:alpha val="34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1763688" y="1527175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b="1" i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Е</a:t>
                </a:r>
                <a:endParaRPr lang="en-US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 flipH="1">
                <a:off x="1331640" y="3717032"/>
                <a:ext cx="6408712" cy="0"/>
              </a:xfrm>
              <a:prstGeom prst="straightConnector1">
                <a:avLst/>
              </a:prstGeom>
              <a:ln w="76200">
                <a:solidFill>
                  <a:srgbClr val="FF0000">
                    <a:alpha val="34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1763688" y="3284984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b="1" i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Е</a:t>
                </a:r>
                <a:endParaRPr lang="en-US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504020" y="1628800"/>
              <a:ext cx="4494874" cy="3240360"/>
              <a:chOff x="2504020" y="1628800"/>
              <a:chExt cx="4494874" cy="3240360"/>
            </a:xfrm>
          </p:grpSpPr>
          <p:grpSp>
            <p:nvGrpSpPr>
              <p:cNvPr id="13" name="Group 14"/>
              <p:cNvGrpSpPr/>
              <p:nvPr/>
            </p:nvGrpSpPr>
            <p:grpSpPr>
              <a:xfrm>
                <a:off x="2504020" y="1628800"/>
                <a:ext cx="4494874" cy="3240360"/>
                <a:chOff x="539552" y="3140968"/>
                <a:chExt cx="3600400" cy="2664296"/>
              </a:xfrm>
            </p:grpSpPr>
            <p:sp>
              <p:nvSpPr>
                <p:cNvPr id="22" name="Rectangle 21"/>
                <p:cNvSpPr/>
                <p:nvPr/>
              </p:nvSpPr>
              <p:spPr>
                <a:xfrm>
                  <a:off x="539552" y="3140968"/>
                  <a:ext cx="3600400" cy="2664296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 rot="10800000">
                  <a:off x="777427" y="3363456"/>
                  <a:ext cx="841795" cy="369578"/>
                </a:xfrm>
                <a:prstGeom prst="ellipse">
                  <a:avLst/>
                </a:prstGeom>
                <a:noFill/>
                <a:ln w="19050" cmpd="sng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sr-Cyrl-ME" sz="1600" b="1" dirty="0">
                      <a:solidFill>
                        <a:schemeClr val="tx1"/>
                      </a:solidFill>
                    </a:rPr>
                    <a:t>-   +</a:t>
                  </a:r>
                  <a:endParaRPr 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 rot="10800000">
                  <a:off x="777427" y="5326810"/>
                  <a:ext cx="864096" cy="360040"/>
                </a:xfrm>
                <a:prstGeom prst="ellipse">
                  <a:avLst/>
                </a:prstGeom>
                <a:noFill/>
                <a:ln w="19050" cmpd="sng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sr-Cyrl-ME" sz="1600" b="1" dirty="0">
                      <a:solidFill>
                        <a:schemeClr val="tx1"/>
                      </a:solidFill>
                    </a:rPr>
                    <a:t>-   +</a:t>
                  </a:r>
                  <a:endParaRPr 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 rot="10800000">
                  <a:off x="777427" y="4021087"/>
                  <a:ext cx="864096" cy="360040"/>
                </a:xfrm>
                <a:prstGeom prst="ellipse">
                  <a:avLst/>
                </a:prstGeom>
                <a:noFill/>
                <a:ln w="19050" cmpd="sng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sr-Cyrl-ME" sz="1600" b="1" dirty="0">
                      <a:solidFill>
                        <a:schemeClr val="tx1"/>
                      </a:solidFill>
                    </a:rPr>
                    <a:t>-   +</a:t>
                  </a:r>
                  <a:endParaRPr 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 rot="10800000">
                  <a:off x="777427" y="4669180"/>
                  <a:ext cx="841795" cy="369578"/>
                </a:xfrm>
                <a:prstGeom prst="ellipse">
                  <a:avLst/>
                </a:prstGeom>
                <a:noFill/>
                <a:ln w="19050" cmpd="sng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sr-Cyrl-ME" sz="1600" b="1" dirty="0">
                      <a:solidFill>
                        <a:schemeClr val="tx1"/>
                      </a:solidFill>
                    </a:rPr>
                    <a:t>-   +</a:t>
                  </a:r>
                  <a:endParaRPr lang="en-US" sz="16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4" name="Oval 13"/>
              <p:cNvSpPr/>
              <p:nvPr/>
            </p:nvSpPr>
            <p:spPr>
              <a:xfrm rot="10800000">
                <a:off x="4283968" y="1899393"/>
                <a:ext cx="1050928" cy="449487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 rot="10800000">
                <a:off x="4283968" y="4287257"/>
                <a:ext cx="1078770" cy="437886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 rot="10800000">
                <a:off x="4283968" y="2699215"/>
                <a:ext cx="1078770" cy="437886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 rot="10800000">
                <a:off x="4283968" y="3487436"/>
                <a:ext cx="1050928" cy="449487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 rot="10800000">
                <a:off x="5652120" y="1905232"/>
                <a:ext cx="1050928" cy="449487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 rot="10800000">
                <a:off x="5652120" y="4293096"/>
                <a:ext cx="1078770" cy="437886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 rot="10800000">
                <a:off x="5652120" y="2705054"/>
                <a:ext cx="1078770" cy="437886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 rot="10800000">
                <a:off x="5652120" y="3493275"/>
                <a:ext cx="1050928" cy="449487"/>
              </a:xfrm>
              <a:prstGeom prst="ellipse">
                <a:avLst/>
              </a:prstGeom>
              <a:noFill/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16" name="Group 115"/>
          <p:cNvGrpSpPr/>
          <p:nvPr/>
        </p:nvGrpSpPr>
        <p:grpSpPr>
          <a:xfrm>
            <a:off x="4860032" y="2348880"/>
            <a:ext cx="4140968" cy="3024336"/>
            <a:chOff x="4823520" y="2132856"/>
            <a:chExt cx="4140968" cy="3024336"/>
          </a:xfrm>
        </p:grpSpPr>
        <p:grpSp>
          <p:nvGrpSpPr>
            <p:cNvPr id="72" name="Group 71"/>
            <p:cNvGrpSpPr/>
            <p:nvPr/>
          </p:nvGrpSpPr>
          <p:grpSpPr>
            <a:xfrm>
              <a:off x="5592752" y="2348880"/>
              <a:ext cx="965788" cy="2664296"/>
              <a:chOff x="5652120" y="2348880"/>
              <a:chExt cx="965788" cy="2664296"/>
            </a:xfrm>
          </p:grpSpPr>
          <p:grpSp>
            <p:nvGrpSpPr>
              <p:cNvPr id="56" name="Group 55"/>
              <p:cNvGrpSpPr/>
              <p:nvPr/>
            </p:nvGrpSpPr>
            <p:grpSpPr>
              <a:xfrm>
                <a:off x="5652120" y="2348880"/>
                <a:ext cx="965788" cy="504056"/>
                <a:chOff x="2195736" y="5445224"/>
                <a:chExt cx="965788" cy="504056"/>
              </a:xfrm>
            </p:grpSpPr>
            <p:sp>
              <p:nvSpPr>
                <p:cNvPr id="52" name="Oval 51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  <p:grpSp>
            <p:nvGrpSpPr>
              <p:cNvPr id="57" name="Group 56"/>
              <p:cNvGrpSpPr/>
              <p:nvPr/>
            </p:nvGrpSpPr>
            <p:grpSpPr>
              <a:xfrm>
                <a:off x="5652120" y="4509120"/>
                <a:ext cx="965788" cy="504056"/>
                <a:chOff x="2195736" y="5445224"/>
                <a:chExt cx="965788" cy="504056"/>
              </a:xfrm>
            </p:grpSpPr>
            <p:sp>
              <p:nvSpPr>
                <p:cNvPr id="58" name="Oval 57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  <p:grpSp>
            <p:nvGrpSpPr>
              <p:cNvPr id="62" name="Group 61"/>
              <p:cNvGrpSpPr/>
              <p:nvPr/>
            </p:nvGrpSpPr>
            <p:grpSpPr>
              <a:xfrm>
                <a:off x="5652120" y="3068960"/>
                <a:ext cx="965788" cy="504056"/>
                <a:chOff x="2195736" y="5445224"/>
                <a:chExt cx="965788" cy="504056"/>
              </a:xfrm>
            </p:grpSpPr>
            <p:sp>
              <p:nvSpPr>
                <p:cNvPr id="63" name="Oval 62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>
                <a:off x="5652120" y="3789040"/>
                <a:ext cx="965788" cy="504056"/>
                <a:chOff x="2195736" y="5445224"/>
                <a:chExt cx="965788" cy="504056"/>
              </a:xfrm>
            </p:grpSpPr>
            <p:sp>
              <p:nvSpPr>
                <p:cNvPr id="68" name="Oval 67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</p:grpSp>
        <p:grpSp>
          <p:nvGrpSpPr>
            <p:cNvPr id="73" name="Group 72"/>
            <p:cNvGrpSpPr/>
            <p:nvPr/>
          </p:nvGrpSpPr>
          <p:grpSpPr>
            <a:xfrm>
              <a:off x="6651710" y="2348880"/>
              <a:ext cx="965788" cy="2664296"/>
              <a:chOff x="5652120" y="2348880"/>
              <a:chExt cx="965788" cy="2664296"/>
            </a:xfrm>
          </p:grpSpPr>
          <p:grpSp>
            <p:nvGrpSpPr>
              <p:cNvPr id="74" name="Group 55"/>
              <p:cNvGrpSpPr/>
              <p:nvPr/>
            </p:nvGrpSpPr>
            <p:grpSpPr>
              <a:xfrm>
                <a:off x="5652120" y="2348880"/>
                <a:ext cx="965788" cy="504056"/>
                <a:chOff x="2195736" y="5445224"/>
                <a:chExt cx="965788" cy="504056"/>
              </a:xfrm>
            </p:grpSpPr>
            <p:sp>
              <p:nvSpPr>
                <p:cNvPr id="90" name="Oval 89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  <p:grpSp>
            <p:nvGrpSpPr>
              <p:cNvPr id="75" name="Group 56"/>
              <p:cNvGrpSpPr/>
              <p:nvPr/>
            </p:nvGrpSpPr>
            <p:grpSpPr>
              <a:xfrm>
                <a:off x="5652120" y="4509120"/>
                <a:ext cx="965788" cy="504056"/>
                <a:chOff x="2195736" y="5445224"/>
                <a:chExt cx="965788" cy="504056"/>
              </a:xfrm>
            </p:grpSpPr>
            <p:sp>
              <p:nvSpPr>
                <p:cNvPr id="86" name="Oval 85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  <p:grpSp>
            <p:nvGrpSpPr>
              <p:cNvPr id="76" name="Group 61"/>
              <p:cNvGrpSpPr/>
              <p:nvPr/>
            </p:nvGrpSpPr>
            <p:grpSpPr>
              <a:xfrm>
                <a:off x="5652120" y="3068960"/>
                <a:ext cx="965788" cy="504056"/>
                <a:chOff x="2195736" y="5445224"/>
                <a:chExt cx="965788" cy="504056"/>
              </a:xfrm>
            </p:grpSpPr>
            <p:sp>
              <p:nvSpPr>
                <p:cNvPr id="82" name="Oval 81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  <p:grpSp>
            <p:nvGrpSpPr>
              <p:cNvPr id="77" name="Group 66"/>
              <p:cNvGrpSpPr/>
              <p:nvPr/>
            </p:nvGrpSpPr>
            <p:grpSpPr>
              <a:xfrm>
                <a:off x="5652120" y="3789040"/>
                <a:ext cx="965788" cy="504056"/>
                <a:chOff x="2195736" y="5445224"/>
                <a:chExt cx="965788" cy="504056"/>
              </a:xfrm>
            </p:grpSpPr>
            <p:sp>
              <p:nvSpPr>
                <p:cNvPr id="78" name="Oval 77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</p:grpSp>
        <p:grpSp>
          <p:nvGrpSpPr>
            <p:cNvPr id="94" name="Group 93"/>
            <p:cNvGrpSpPr/>
            <p:nvPr/>
          </p:nvGrpSpPr>
          <p:grpSpPr>
            <a:xfrm>
              <a:off x="7710668" y="2348880"/>
              <a:ext cx="965788" cy="2664296"/>
              <a:chOff x="5652120" y="2348880"/>
              <a:chExt cx="965788" cy="2664296"/>
            </a:xfrm>
          </p:grpSpPr>
          <p:grpSp>
            <p:nvGrpSpPr>
              <p:cNvPr id="95" name="Group 55"/>
              <p:cNvGrpSpPr/>
              <p:nvPr/>
            </p:nvGrpSpPr>
            <p:grpSpPr>
              <a:xfrm>
                <a:off x="5652120" y="2348880"/>
                <a:ext cx="965788" cy="504056"/>
                <a:chOff x="2195736" y="5445224"/>
                <a:chExt cx="965788" cy="504056"/>
              </a:xfrm>
            </p:grpSpPr>
            <p:sp>
              <p:nvSpPr>
                <p:cNvPr id="111" name="Oval 110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Oval 111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4" name="Oval 113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  <p:grpSp>
            <p:nvGrpSpPr>
              <p:cNvPr id="96" name="Group 56"/>
              <p:cNvGrpSpPr/>
              <p:nvPr/>
            </p:nvGrpSpPr>
            <p:grpSpPr>
              <a:xfrm>
                <a:off x="5652120" y="4509120"/>
                <a:ext cx="965788" cy="504056"/>
                <a:chOff x="2195736" y="5445224"/>
                <a:chExt cx="965788" cy="504056"/>
              </a:xfrm>
            </p:grpSpPr>
            <p:sp>
              <p:nvSpPr>
                <p:cNvPr id="107" name="Oval 106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TextBox 108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  <p:grpSp>
            <p:nvGrpSpPr>
              <p:cNvPr id="97" name="Group 61"/>
              <p:cNvGrpSpPr/>
              <p:nvPr/>
            </p:nvGrpSpPr>
            <p:grpSpPr>
              <a:xfrm>
                <a:off x="5652120" y="3068960"/>
                <a:ext cx="965788" cy="504056"/>
                <a:chOff x="2195736" y="5445224"/>
                <a:chExt cx="965788" cy="504056"/>
              </a:xfrm>
            </p:grpSpPr>
            <p:sp>
              <p:nvSpPr>
                <p:cNvPr id="103" name="Oval 102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4" name="Oval 103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TextBox 104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  <p:grpSp>
            <p:nvGrpSpPr>
              <p:cNvPr id="98" name="Group 66"/>
              <p:cNvGrpSpPr/>
              <p:nvPr/>
            </p:nvGrpSpPr>
            <p:grpSpPr>
              <a:xfrm>
                <a:off x="5652120" y="3789040"/>
                <a:ext cx="965788" cy="504056"/>
                <a:chOff x="2195736" y="5445224"/>
                <a:chExt cx="965788" cy="504056"/>
              </a:xfrm>
            </p:grpSpPr>
            <p:sp>
              <p:nvSpPr>
                <p:cNvPr id="99" name="Oval 98"/>
                <p:cNvSpPr/>
                <p:nvPr/>
              </p:nvSpPr>
              <p:spPr>
                <a:xfrm>
                  <a:off x="2195736" y="5445224"/>
                  <a:ext cx="936104" cy="5040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" name="Oval 99"/>
                <p:cNvSpPr/>
                <p:nvPr/>
              </p:nvSpPr>
              <p:spPr>
                <a:xfrm>
                  <a:off x="2267824" y="5517280"/>
                  <a:ext cx="612000" cy="360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TextBox 100"/>
                <p:cNvSpPr txBox="1"/>
                <p:nvPr/>
              </p:nvSpPr>
              <p:spPr>
                <a:xfrm>
                  <a:off x="2843808" y="5517232"/>
                  <a:ext cx="3177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>
                      <a:solidFill>
                        <a:schemeClr val="bg1"/>
                      </a:solidFill>
                    </a:rPr>
                    <a:t>-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2" name="Oval 101"/>
                <p:cNvSpPr/>
                <p:nvPr/>
              </p:nvSpPr>
              <p:spPr>
                <a:xfrm>
                  <a:off x="2339752" y="5589240"/>
                  <a:ext cx="216024" cy="216024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sr-Cyrl-ME" dirty="0"/>
                    <a:t>+</a:t>
                  </a:r>
                  <a:endParaRPr lang="en-US" dirty="0"/>
                </a:p>
              </p:txBody>
            </p:sp>
          </p:grpSp>
        </p:grpSp>
        <p:grpSp>
          <p:nvGrpSpPr>
            <p:cNvPr id="29" name="Group 28"/>
            <p:cNvGrpSpPr/>
            <p:nvPr/>
          </p:nvGrpSpPr>
          <p:grpSpPr>
            <a:xfrm>
              <a:off x="4823520" y="2132856"/>
              <a:ext cx="4140968" cy="2731000"/>
              <a:chOff x="1331640" y="1527175"/>
              <a:chExt cx="5944293" cy="2219474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 flipH="1">
                <a:off x="1331640" y="1959223"/>
                <a:ext cx="5944293" cy="0"/>
              </a:xfrm>
              <a:prstGeom prst="straightConnector1">
                <a:avLst/>
              </a:prstGeom>
              <a:ln w="76200">
                <a:solidFill>
                  <a:srgbClr val="FF0000">
                    <a:alpha val="34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1763688" y="1527175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b="1" i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Е</a:t>
                </a:r>
                <a:endParaRPr lang="en-US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763688" y="3284984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sz="2400" b="1" i="1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Е</a:t>
                </a:r>
                <a:endParaRPr lang="en-US" sz="2400" b="1" i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47" name="Straight Arrow Connector 46"/>
              <p:cNvCxnSpPr/>
              <p:nvPr/>
            </p:nvCxnSpPr>
            <p:spPr>
              <a:xfrm flipH="1">
                <a:off x="1331640" y="3717032"/>
                <a:ext cx="5944293" cy="0"/>
              </a:xfrm>
              <a:prstGeom prst="straightConnector1">
                <a:avLst/>
              </a:prstGeom>
              <a:ln w="76200">
                <a:solidFill>
                  <a:srgbClr val="FF0000">
                    <a:alpha val="34000"/>
                  </a:srgb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Rectangle 39"/>
            <p:cNvSpPr/>
            <p:nvPr/>
          </p:nvSpPr>
          <p:spPr>
            <a:xfrm>
              <a:off x="5521097" y="2132856"/>
              <a:ext cx="3278614" cy="3024336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1224136" y="5517232"/>
            <a:ext cx="28280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Поларни молекул -&gt; </a:t>
            </a:r>
          </a:p>
          <a:p>
            <a:pPr algn="ctr"/>
            <a:r>
              <a:rPr lang="sr-Cyrl-ME" dirty="0"/>
              <a:t>диполна поларизација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5529134" y="5518973"/>
            <a:ext cx="3147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Неполарни молекул -&gt; </a:t>
            </a:r>
          </a:p>
          <a:p>
            <a:pPr algn="ctr"/>
            <a:r>
              <a:rPr lang="sr-Cyrl-ME" dirty="0"/>
              <a:t>електрична поларизација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17" grpId="0"/>
      <p:bldP spid="1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2232268" y="548680"/>
            <a:ext cx="4716000" cy="3960440"/>
            <a:chOff x="2268272" y="1628800"/>
            <a:chExt cx="4716000" cy="3960440"/>
          </a:xfrm>
        </p:grpSpPr>
        <p:sp>
          <p:nvSpPr>
            <p:cNvPr id="4" name="Rectangle 3"/>
            <p:cNvSpPr/>
            <p:nvPr/>
          </p:nvSpPr>
          <p:spPr>
            <a:xfrm>
              <a:off x="2268272" y="1628800"/>
              <a:ext cx="4716000" cy="3960440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2411761" y="1865283"/>
              <a:ext cx="4464495" cy="3453696"/>
              <a:chOff x="2411761" y="1865283"/>
              <a:chExt cx="4464495" cy="3453696"/>
            </a:xfrm>
          </p:grpSpPr>
          <p:sp>
            <p:nvSpPr>
              <p:cNvPr id="38" name="Oval 37"/>
              <p:cNvSpPr/>
              <p:nvPr/>
            </p:nvSpPr>
            <p:spPr>
              <a:xfrm rot="10800000">
                <a:off x="2411761" y="1865283"/>
                <a:ext cx="1041108" cy="549373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 rot="10800000">
                <a:off x="2411761" y="4783784"/>
                <a:ext cx="1068688" cy="535195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 rot="10800000">
                <a:off x="2411761" y="2842844"/>
                <a:ext cx="1068688" cy="535195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 rot="10800000">
                <a:off x="2411761" y="3806225"/>
                <a:ext cx="1041108" cy="549373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Oval 41"/>
              <p:cNvSpPr/>
              <p:nvPr/>
            </p:nvSpPr>
            <p:spPr>
              <a:xfrm rot="10800000">
                <a:off x="3552892" y="1865283"/>
                <a:ext cx="1041106" cy="549373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 rot="10800000">
                <a:off x="3543696" y="4783783"/>
                <a:ext cx="1068689" cy="535195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 rot="10800000">
                <a:off x="3543696" y="2842844"/>
                <a:ext cx="1068689" cy="535195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 rot="10800000">
                <a:off x="3552892" y="3806225"/>
                <a:ext cx="1041106" cy="549373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Oval 45"/>
              <p:cNvSpPr/>
              <p:nvPr/>
            </p:nvSpPr>
            <p:spPr>
              <a:xfrm rot="10800000">
                <a:off x="4694021" y="1865283"/>
                <a:ext cx="1041106" cy="549373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Oval 46"/>
              <p:cNvSpPr/>
              <p:nvPr/>
            </p:nvSpPr>
            <p:spPr>
              <a:xfrm rot="10800000">
                <a:off x="4675632" y="4783783"/>
                <a:ext cx="1068689" cy="535195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 rot="10800000">
                <a:off x="4675632" y="2842844"/>
                <a:ext cx="1068689" cy="535195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Oval 48"/>
              <p:cNvSpPr/>
              <p:nvPr/>
            </p:nvSpPr>
            <p:spPr>
              <a:xfrm rot="10800000">
                <a:off x="4694021" y="3806225"/>
                <a:ext cx="1041106" cy="549373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Oval 49"/>
              <p:cNvSpPr/>
              <p:nvPr/>
            </p:nvSpPr>
            <p:spPr>
              <a:xfrm rot="10800000">
                <a:off x="5835150" y="1865284"/>
                <a:ext cx="1041106" cy="549373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 rot="10800000">
                <a:off x="5807567" y="4783783"/>
                <a:ext cx="1068689" cy="535195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 rot="10800000">
                <a:off x="5807567" y="2842845"/>
                <a:ext cx="1068689" cy="535195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 rot="10800000">
                <a:off x="5835150" y="3806225"/>
                <a:ext cx="1041106" cy="549373"/>
              </a:xfrm>
              <a:prstGeom prst="ellipse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sr-Cyrl-ME" sz="1600" b="1" dirty="0">
                    <a:solidFill>
                      <a:schemeClr val="tx1"/>
                    </a:solidFill>
                  </a:rPr>
                  <a:t>-       +</a:t>
                </a:r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1403648" y="116632"/>
            <a:ext cx="6624736" cy="4464496"/>
            <a:chOff x="2123728" y="1196752"/>
            <a:chExt cx="4968552" cy="4464496"/>
          </a:xfrm>
        </p:grpSpPr>
        <p:cxnSp>
          <p:nvCxnSpPr>
            <p:cNvPr id="22" name="Straight Arrow Connector 21"/>
            <p:cNvCxnSpPr/>
            <p:nvPr/>
          </p:nvCxnSpPr>
          <p:spPr>
            <a:xfrm flipH="1">
              <a:off x="2123728" y="1556792"/>
              <a:ext cx="4968552" cy="0"/>
            </a:xfrm>
            <a:prstGeom prst="straightConnector1">
              <a:avLst/>
            </a:prstGeom>
            <a:ln w="38100">
              <a:solidFill>
                <a:srgbClr val="FF0000">
                  <a:alpha val="67843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>
              <a:off x="2123728" y="2636912"/>
              <a:ext cx="4968552" cy="0"/>
            </a:xfrm>
            <a:prstGeom prst="straightConnector1">
              <a:avLst/>
            </a:prstGeom>
            <a:ln w="38100">
              <a:solidFill>
                <a:srgbClr val="FF0000">
                  <a:alpha val="67843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2123728" y="3573016"/>
              <a:ext cx="4968552" cy="0"/>
            </a:xfrm>
            <a:prstGeom prst="straightConnector1">
              <a:avLst/>
            </a:prstGeom>
            <a:ln w="38100">
              <a:solidFill>
                <a:srgbClr val="FF0000">
                  <a:alpha val="67843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>
              <a:off x="2123728" y="4653136"/>
              <a:ext cx="4968552" cy="0"/>
            </a:xfrm>
            <a:prstGeom prst="straightConnector1">
              <a:avLst/>
            </a:prstGeom>
            <a:ln w="38100">
              <a:solidFill>
                <a:srgbClr val="FF0000">
                  <a:alpha val="67843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2123728" y="5661248"/>
              <a:ext cx="4968552" cy="0"/>
            </a:xfrm>
            <a:prstGeom prst="straightConnector1">
              <a:avLst/>
            </a:prstGeom>
            <a:ln w="38100">
              <a:solidFill>
                <a:srgbClr val="FF0000">
                  <a:alpha val="67843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2220300" y="1196752"/>
              <a:ext cx="407484" cy="369332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Е</a:t>
              </a:r>
              <a:r>
                <a:rPr lang="sr-Cyrl-ME" baseline="-25000" dirty="0"/>
                <a:t>0</a:t>
              </a:r>
              <a:endParaRPr lang="en-US" baseline="-25000" dirty="0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2951820" y="620688"/>
            <a:ext cx="1080120" cy="3744416"/>
          </a:xfrm>
          <a:prstGeom prst="rect">
            <a:avLst/>
          </a:prstGeom>
          <a:solidFill>
            <a:schemeClr val="bg1">
              <a:alpha val="67000"/>
            </a:schemeClr>
          </a:solidFill>
          <a:ln w="25400" cmpd="sng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4103948" y="620688"/>
            <a:ext cx="1080120" cy="3744416"/>
          </a:xfrm>
          <a:prstGeom prst="rect">
            <a:avLst/>
          </a:prstGeom>
          <a:solidFill>
            <a:schemeClr val="bg1">
              <a:alpha val="67000"/>
            </a:schemeClr>
          </a:solidFill>
          <a:ln w="25400" cmpd="sng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5256076" y="620688"/>
            <a:ext cx="1080120" cy="3744416"/>
          </a:xfrm>
          <a:prstGeom prst="rect">
            <a:avLst/>
          </a:prstGeom>
          <a:solidFill>
            <a:schemeClr val="bg1">
              <a:alpha val="67000"/>
            </a:schemeClr>
          </a:solidFill>
          <a:ln w="25400" cmpd="sng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>
            <a:off x="3473859" y="4239460"/>
            <a:ext cx="2322277" cy="797071"/>
            <a:chOff x="3509863" y="4216086"/>
            <a:chExt cx="2322277" cy="945396"/>
          </a:xfrm>
        </p:grpSpPr>
        <p:sp>
          <p:nvSpPr>
            <p:cNvPr id="58" name="TextBox 57"/>
            <p:cNvSpPr txBox="1"/>
            <p:nvPr/>
          </p:nvSpPr>
          <p:spPr>
            <a:xfrm>
              <a:off x="3509863" y="4792150"/>
              <a:ext cx="18213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компензовано</a:t>
              </a:r>
              <a:endParaRPr lang="en-US" dirty="0"/>
            </a:p>
          </p:txBody>
        </p:sp>
        <p:cxnSp>
          <p:nvCxnSpPr>
            <p:cNvPr id="60" name="Straight Arrow Connector 59"/>
            <p:cNvCxnSpPr>
              <a:cxnSpLocks/>
              <a:stCxn id="58" idx="0"/>
              <a:endCxn id="55" idx="2"/>
            </p:cNvCxnSpPr>
            <p:nvPr/>
          </p:nvCxnSpPr>
          <p:spPr>
            <a:xfrm flipH="1" flipV="1">
              <a:off x="3527884" y="4365104"/>
              <a:ext cx="892645" cy="42703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cxnSpLocks/>
              <a:stCxn id="58" idx="0"/>
            </p:cNvCxnSpPr>
            <p:nvPr/>
          </p:nvCxnSpPr>
          <p:spPr>
            <a:xfrm flipV="1">
              <a:off x="4420529" y="4216086"/>
              <a:ext cx="169454" cy="5760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cxnSpLocks/>
              <a:stCxn id="58" idx="0"/>
              <a:endCxn id="57" idx="2"/>
            </p:cNvCxnSpPr>
            <p:nvPr/>
          </p:nvCxnSpPr>
          <p:spPr>
            <a:xfrm flipV="1">
              <a:off x="4420529" y="4365104"/>
              <a:ext cx="1411611" cy="42703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197D099-937D-40D0-852E-838103A2C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1" y="5159502"/>
            <a:ext cx="7494795" cy="1221825"/>
          </a:xfrm>
        </p:spPr>
        <p:txBody>
          <a:bodyPr>
            <a:normAutofit fontScale="70000" lnSpcReduction="20000"/>
          </a:bodyPr>
          <a:lstStyle/>
          <a:p>
            <a:r>
              <a:rPr lang="sr-Cyrl-ME" dirty="0"/>
              <a:t>Полови дипола унутар материјала се поништавају јер су супротних знакова али истог наелектрисања, остављајући само полове који су на површини.</a:t>
            </a:r>
          </a:p>
          <a:p>
            <a:r>
              <a:rPr lang="sr-Cyrl-ME" dirty="0"/>
              <a:t>Ове полове називамо </a:t>
            </a:r>
            <a:r>
              <a:rPr lang="sr-Cyrl-ME" b="1" dirty="0"/>
              <a:t>поларизационим наелектрисањем</a:t>
            </a:r>
            <a:r>
              <a:rPr lang="sr-Cyrl-ME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E43FF3D-DC8B-484B-BB6A-F544BD411E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11960" y="1481328"/>
                <a:ext cx="4680520" cy="4525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sr-Cyrl-ME" sz="2000" dirty="0"/>
                  <a:t>Полови на површини који нису поништени, стварају унутрашње електрично поље </a:t>
                </a:r>
                <a:r>
                  <a:rPr lang="sr-Latn-ME" sz="2000" dirty="0"/>
                  <a:t>Ep.</a:t>
                </a:r>
              </a:p>
              <a:p>
                <a:r>
                  <a:rPr lang="sr-Cyrl-ME" sz="2000" dirty="0"/>
                  <a:t>Ово поље је супротног смјера у односу на спољње електрично поље.</a:t>
                </a:r>
              </a:p>
              <a:p>
                <a:r>
                  <a:rPr lang="sr-Cyrl-ME" sz="2000" b="1" dirty="0"/>
                  <a:t>Резултат поларизације је смањење укупног електричног поља унутар изолационог материјала.</a:t>
                </a:r>
              </a:p>
              <a:p>
                <a:r>
                  <a:rPr lang="sr-Cyrl-ME" sz="2000" dirty="0"/>
                  <a:t>Релативна диелектрична константа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Cyrl-ME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sr-Latn-ME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sr-Cyrl-ME" sz="2000" dirty="0"/>
                  <a:t>) описује колико је поље смањено.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E43FF3D-DC8B-484B-BB6A-F544BD411E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11960" y="1481328"/>
                <a:ext cx="4680520" cy="4525963"/>
              </a:xfrm>
              <a:blipFill>
                <a:blip r:embed="rId2"/>
                <a:stretch>
                  <a:fillRect t="-1213" r="-104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1877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Поларизационо наелектрисање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7B4FC6-8B66-495A-8672-CD8FE8BF2949}"/>
              </a:ext>
            </a:extLst>
          </p:cNvPr>
          <p:cNvGrpSpPr/>
          <p:nvPr/>
        </p:nvGrpSpPr>
        <p:grpSpPr>
          <a:xfrm>
            <a:off x="179512" y="1196752"/>
            <a:ext cx="4140000" cy="3456384"/>
            <a:chOff x="1939708" y="1135827"/>
            <a:chExt cx="5290000" cy="4559485"/>
          </a:xfrm>
        </p:grpSpPr>
        <p:sp>
          <p:nvSpPr>
            <p:cNvPr id="4" name="Rectangle 3"/>
            <p:cNvSpPr/>
            <p:nvPr/>
          </p:nvSpPr>
          <p:spPr>
            <a:xfrm>
              <a:off x="2268272" y="1628800"/>
              <a:ext cx="4716000" cy="3960440"/>
            </a:xfrm>
            <a:prstGeom prst="rect">
              <a:avLst/>
            </a:prstGeom>
            <a:solidFill>
              <a:schemeClr val="bg1"/>
            </a:solidFill>
            <a:ln w="2857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30"/>
            <p:cNvGrpSpPr/>
            <p:nvPr/>
          </p:nvGrpSpPr>
          <p:grpSpPr>
            <a:xfrm>
              <a:off x="1939708" y="1135827"/>
              <a:ext cx="5290000" cy="4559485"/>
              <a:chOff x="1939708" y="1135827"/>
              <a:chExt cx="5290000" cy="4559485"/>
            </a:xfrm>
          </p:grpSpPr>
          <p:cxnSp>
            <p:nvCxnSpPr>
              <p:cNvPr id="22" name="Straight Arrow Connector 21"/>
              <p:cNvCxnSpPr/>
              <p:nvPr/>
            </p:nvCxnSpPr>
            <p:spPr>
              <a:xfrm flipH="1">
                <a:off x="1939708" y="1515784"/>
                <a:ext cx="52900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flipH="1">
                <a:off x="1939708" y="2560666"/>
                <a:ext cx="52900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H="1">
                <a:off x="1939708" y="3605548"/>
                <a:ext cx="52900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H="1">
                <a:off x="1939708" y="4650430"/>
                <a:ext cx="52900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H="1">
                <a:off x="1939708" y="5695312"/>
                <a:ext cx="52900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2280025" y="1135827"/>
                <a:ext cx="407485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Cyrl-ME" dirty="0"/>
                  <a:t>Е</a:t>
                </a:r>
                <a:r>
                  <a:rPr lang="sr-Cyrl-ME" baseline="-25000" dirty="0"/>
                  <a:t>0</a:t>
                </a:r>
                <a:endParaRPr lang="en-US" baseline="-25000" dirty="0"/>
              </a:p>
            </p:txBody>
          </p:sp>
        </p:grpSp>
        <p:sp>
          <p:nvSpPr>
            <p:cNvPr id="54" name="Oval 53"/>
            <p:cNvSpPr/>
            <p:nvPr/>
          </p:nvSpPr>
          <p:spPr>
            <a:xfrm>
              <a:off x="2483768" y="2060848"/>
              <a:ext cx="216024" cy="2160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+</a:t>
              </a:r>
              <a:endParaRPr lang="en-US" dirty="0"/>
            </a:p>
          </p:txBody>
        </p:sp>
        <p:sp>
          <p:nvSpPr>
            <p:cNvPr id="59" name="Oval 58"/>
            <p:cNvSpPr/>
            <p:nvPr/>
          </p:nvSpPr>
          <p:spPr>
            <a:xfrm>
              <a:off x="2483768" y="2996952"/>
              <a:ext cx="216024" cy="2160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+</a:t>
              </a:r>
              <a:endParaRPr lang="en-US" dirty="0"/>
            </a:p>
          </p:txBody>
        </p:sp>
        <p:sp>
          <p:nvSpPr>
            <p:cNvPr id="61" name="Oval 60"/>
            <p:cNvSpPr/>
            <p:nvPr/>
          </p:nvSpPr>
          <p:spPr>
            <a:xfrm>
              <a:off x="2483768" y="4005064"/>
              <a:ext cx="216024" cy="2160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+</a:t>
              </a:r>
              <a:endParaRPr lang="en-US" dirty="0"/>
            </a:p>
          </p:txBody>
        </p:sp>
        <p:sp>
          <p:nvSpPr>
            <p:cNvPr id="63" name="Oval 62"/>
            <p:cNvSpPr/>
            <p:nvPr/>
          </p:nvSpPr>
          <p:spPr>
            <a:xfrm>
              <a:off x="2483768" y="4941168"/>
              <a:ext cx="216024" cy="2160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+</a:t>
              </a:r>
              <a:endParaRPr lang="en-US" dirty="0"/>
            </a:p>
          </p:txBody>
        </p:sp>
        <p:sp>
          <p:nvSpPr>
            <p:cNvPr id="65" name="Oval 64"/>
            <p:cNvSpPr/>
            <p:nvPr/>
          </p:nvSpPr>
          <p:spPr>
            <a:xfrm>
              <a:off x="6588224" y="2060848"/>
              <a:ext cx="216024" cy="21602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66" name="Oval 65"/>
            <p:cNvSpPr/>
            <p:nvPr/>
          </p:nvSpPr>
          <p:spPr>
            <a:xfrm>
              <a:off x="6588224" y="2996952"/>
              <a:ext cx="216024" cy="21602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67" name="Oval 66"/>
            <p:cNvSpPr/>
            <p:nvPr/>
          </p:nvSpPr>
          <p:spPr>
            <a:xfrm>
              <a:off x="6588224" y="4005064"/>
              <a:ext cx="216024" cy="21602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68" name="Oval 67"/>
            <p:cNvSpPr/>
            <p:nvPr/>
          </p:nvSpPr>
          <p:spPr>
            <a:xfrm>
              <a:off x="6588224" y="4941168"/>
              <a:ext cx="216024" cy="21602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2699792" y="1709899"/>
              <a:ext cx="3942436" cy="3339281"/>
              <a:chOff x="2699792" y="1709899"/>
              <a:chExt cx="3942436" cy="3339281"/>
            </a:xfrm>
          </p:grpSpPr>
          <p:cxnSp>
            <p:nvCxnSpPr>
              <p:cNvPr id="70" name="Straight Arrow Connector 69"/>
              <p:cNvCxnSpPr>
                <a:stCxn id="54" idx="6"/>
                <a:endCxn id="65" idx="2"/>
              </p:cNvCxnSpPr>
              <p:nvPr/>
            </p:nvCxnSpPr>
            <p:spPr>
              <a:xfrm>
                <a:off x="2699792" y="2168860"/>
                <a:ext cx="3888432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>
                <a:stCxn id="59" idx="6"/>
                <a:endCxn id="66" idx="2"/>
              </p:cNvCxnSpPr>
              <p:nvPr/>
            </p:nvCxnSpPr>
            <p:spPr>
              <a:xfrm>
                <a:off x="2699792" y="3104964"/>
                <a:ext cx="3888432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/>
              <p:cNvCxnSpPr>
                <a:stCxn id="61" idx="6"/>
                <a:endCxn id="67" idx="2"/>
              </p:cNvCxnSpPr>
              <p:nvPr/>
            </p:nvCxnSpPr>
            <p:spPr>
              <a:xfrm>
                <a:off x="2699792" y="4113076"/>
                <a:ext cx="3888432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/>
              <p:cNvCxnSpPr>
                <a:stCxn id="63" idx="6"/>
                <a:endCxn id="68" idx="2"/>
              </p:cNvCxnSpPr>
              <p:nvPr/>
            </p:nvCxnSpPr>
            <p:spPr>
              <a:xfrm>
                <a:off x="2699792" y="5049180"/>
                <a:ext cx="3888432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dashDot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Box 80"/>
              <p:cNvSpPr txBox="1"/>
              <p:nvPr/>
            </p:nvSpPr>
            <p:spPr>
              <a:xfrm>
                <a:off x="6055801" y="1709899"/>
                <a:ext cx="586427" cy="487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ME" dirty="0"/>
                  <a:t>Е</a:t>
                </a:r>
                <a:r>
                  <a:rPr lang="sr-Latn-ME" baseline="-25000" dirty="0"/>
                  <a:t>p</a:t>
                </a:r>
                <a:endParaRPr lang="en-US" baseline="-25000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23528" y="5093833"/>
                <a:ext cx="366301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Latn-ME" sz="3200" dirty="0"/>
                  <a:t>E</a:t>
                </a:r>
                <a:r>
                  <a:rPr lang="sr-Latn-ME" sz="3200" baseline="-25000" dirty="0"/>
                  <a:t>r</a:t>
                </a:r>
                <a:r>
                  <a:rPr lang="sr-Latn-ME" sz="3200" dirty="0"/>
                  <a:t>=E</a:t>
                </a:r>
                <a:r>
                  <a:rPr lang="sr-Latn-ME" sz="3200" baseline="-25000" dirty="0"/>
                  <a:t>0</a:t>
                </a:r>
                <a:r>
                  <a:rPr lang="sr-Latn-ME" sz="3200" dirty="0"/>
                  <a:t>-E</a:t>
                </a:r>
                <a:r>
                  <a:rPr lang="sr-Latn-ME" sz="3200" baseline="-25000" dirty="0"/>
                  <a:t>p   </a:t>
                </a:r>
                <a:r>
                  <a:rPr lang="sr-Latn-ME" sz="3200" dirty="0"/>
                  <a:t>⇒   </a:t>
                </a:r>
                <a:endParaRPr lang="sr-Cyrl-ME" sz="32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r-Latn-ME" sz="3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sr-Latn-M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sr-Latn-ME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r-Latn-ME" sz="3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a:rPr lang="sr-Latn-ME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sr-Latn-ME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sr-Cyrl-ME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Cyrl-ME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sr-Latn-ME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3200" baseline="-250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093833"/>
                <a:ext cx="3663015" cy="1077218"/>
              </a:xfrm>
              <a:prstGeom prst="rect">
                <a:avLst/>
              </a:prstGeom>
              <a:blipFill>
                <a:blip r:embed="rId3"/>
                <a:stretch>
                  <a:fillRect t="-738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  <p:bldP spid="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4763">
              <a:buNone/>
            </a:pPr>
            <a:r>
              <a:rPr lang="sr-Cyrl-ME" dirty="0"/>
              <a:t>Да ли смо поларизацијом наелектрисали диелектрик?</a:t>
            </a:r>
            <a:endParaRPr lang="sr-Latn-ME" dirty="0"/>
          </a:p>
          <a:p>
            <a:pPr marL="365125" indent="-4763">
              <a:buNone/>
            </a:pPr>
            <a:endParaRPr lang="sr-Latn-ME" dirty="0"/>
          </a:p>
          <a:p>
            <a:pPr marL="365125" indent="-4763">
              <a:buNone/>
            </a:pPr>
            <a:r>
              <a:rPr lang="sr-Cyrl-ME" dirty="0"/>
              <a:t>Иако су се јавила наелектрисања на површини материјала, укупан број позитивних и негативних наелектрисања у материјалу није промјењен, те материјал није наелектрисан.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Велики број слободних наелектрисања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Проводник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1844823"/>
            <a:ext cx="6192688" cy="3888432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691681" y="2060847"/>
            <a:ext cx="5629716" cy="3550308"/>
            <a:chOff x="1331640" y="692696"/>
            <a:chExt cx="6480720" cy="4536504"/>
          </a:xfrm>
        </p:grpSpPr>
        <p:grpSp>
          <p:nvGrpSpPr>
            <p:cNvPr id="18" name="Group 17"/>
            <p:cNvGrpSpPr/>
            <p:nvPr/>
          </p:nvGrpSpPr>
          <p:grpSpPr>
            <a:xfrm>
              <a:off x="1331640" y="692696"/>
              <a:ext cx="6480720" cy="288032"/>
              <a:chOff x="1331640" y="980728"/>
              <a:chExt cx="6480720" cy="288032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1331640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4" name="Oval 3"/>
              <p:cNvSpPr/>
              <p:nvPr/>
            </p:nvSpPr>
            <p:spPr>
              <a:xfrm>
                <a:off x="2879812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4427984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5976156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7524328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331640" y="2108853"/>
              <a:ext cx="6480720" cy="288032"/>
              <a:chOff x="1331640" y="2348880"/>
              <a:chExt cx="6480720" cy="288032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331640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879812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427984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976156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7524328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331640" y="3525010"/>
              <a:ext cx="6480720" cy="288032"/>
              <a:chOff x="1331640" y="3789040"/>
              <a:chExt cx="6480720" cy="288032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331640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879812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4427984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5976156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7524328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1331640" y="4941168"/>
              <a:ext cx="6480720" cy="288032"/>
              <a:chOff x="1331640" y="3789040"/>
              <a:chExt cx="6480720" cy="28803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331640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879812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427984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976156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524328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</p:grpSp>
      <p:grpSp>
        <p:nvGrpSpPr>
          <p:cNvPr id="79" name="Group 78"/>
          <p:cNvGrpSpPr/>
          <p:nvPr/>
        </p:nvGrpSpPr>
        <p:grpSpPr>
          <a:xfrm>
            <a:off x="1619673" y="2492895"/>
            <a:ext cx="5191828" cy="2986767"/>
            <a:chOff x="1259632" y="1124744"/>
            <a:chExt cx="5976640" cy="3816424"/>
          </a:xfrm>
        </p:grpSpPr>
        <p:sp>
          <p:nvSpPr>
            <p:cNvPr id="28" name="Oval 27"/>
            <p:cNvSpPr/>
            <p:nvPr/>
          </p:nvSpPr>
          <p:spPr>
            <a:xfrm>
              <a:off x="1907704" y="1412776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29" name="Oval 28"/>
            <p:cNvSpPr/>
            <p:nvPr/>
          </p:nvSpPr>
          <p:spPr>
            <a:xfrm>
              <a:off x="1259632" y="2924944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3707904" y="2204864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3419872" y="1556792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3347864" y="4005064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1763688" y="4293096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2555776" y="4725144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1835696" y="2276872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4139952" y="2924944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37" name="Oval 36"/>
            <p:cNvSpPr/>
            <p:nvPr/>
          </p:nvSpPr>
          <p:spPr>
            <a:xfrm>
              <a:off x="4788024" y="4437112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5292080" y="1124744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5508104" y="2420888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40" name="Oval 39"/>
            <p:cNvSpPr/>
            <p:nvPr/>
          </p:nvSpPr>
          <p:spPr>
            <a:xfrm>
              <a:off x="6948264" y="3573016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41" name="Oval 40"/>
            <p:cNvSpPr/>
            <p:nvPr/>
          </p:nvSpPr>
          <p:spPr>
            <a:xfrm>
              <a:off x="6732240" y="4509120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6156176" y="1484784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43" name="Oval 42"/>
            <p:cNvSpPr/>
            <p:nvPr/>
          </p:nvSpPr>
          <p:spPr>
            <a:xfrm>
              <a:off x="7020272" y="1484784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5364088" y="3284984"/>
              <a:ext cx="216000" cy="21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ME" dirty="0"/>
                <a:t>-</a:t>
              </a:r>
              <a:endParaRPr lang="en-US" dirty="0"/>
            </a:p>
          </p:txBody>
        </p:sp>
        <p:cxnSp>
          <p:nvCxnSpPr>
            <p:cNvPr id="46" name="Straight Arrow Connector 45"/>
            <p:cNvCxnSpPr>
              <a:stCxn id="28" idx="7"/>
            </p:cNvCxnSpPr>
            <p:nvPr/>
          </p:nvCxnSpPr>
          <p:spPr>
            <a:xfrm flipV="1">
              <a:off x="2092072" y="1124744"/>
              <a:ext cx="247680" cy="3196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35" idx="6"/>
            </p:cNvCxnSpPr>
            <p:nvPr/>
          </p:nvCxnSpPr>
          <p:spPr>
            <a:xfrm>
              <a:off x="2051696" y="2384872"/>
              <a:ext cx="360064" cy="108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29" idx="6"/>
            </p:cNvCxnSpPr>
            <p:nvPr/>
          </p:nvCxnSpPr>
          <p:spPr>
            <a:xfrm flipV="1">
              <a:off x="1475632" y="2996952"/>
              <a:ext cx="288056" cy="359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33" idx="1"/>
            </p:cNvCxnSpPr>
            <p:nvPr/>
          </p:nvCxnSpPr>
          <p:spPr>
            <a:xfrm flipH="1" flipV="1">
              <a:off x="1475656" y="4149080"/>
              <a:ext cx="319664" cy="1756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34" idx="2"/>
            </p:cNvCxnSpPr>
            <p:nvPr/>
          </p:nvCxnSpPr>
          <p:spPr>
            <a:xfrm flipH="1">
              <a:off x="2123728" y="4833144"/>
              <a:ext cx="432048" cy="108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32" idx="0"/>
            </p:cNvCxnSpPr>
            <p:nvPr/>
          </p:nvCxnSpPr>
          <p:spPr>
            <a:xfrm flipV="1">
              <a:off x="3455864" y="3573016"/>
              <a:ext cx="36016" cy="4320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30" idx="3"/>
            </p:cNvCxnSpPr>
            <p:nvPr/>
          </p:nvCxnSpPr>
          <p:spPr>
            <a:xfrm flipH="1">
              <a:off x="3563888" y="2389232"/>
              <a:ext cx="175648" cy="3196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31" idx="7"/>
            </p:cNvCxnSpPr>
            <p:nvPr/>
          </p:nvCxnSpPr>
          <p:spPr>
            <a:xfrm flipV="1">
              <a:off x="3604240" y="1412776"/>
              <a:ext cx="175672" cy="1756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stCxn id="36" idx="2"/>
            </p:cNvCxnSpPr>
            <p:nvPr/>
          </p:nvCxnSpPr>
          <p:spPr>
            <a:xfrm flipH="1">
              <a:off x="3923928" y="3032944"/>
              <a:ext cx="216024" cy="3240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39" idx="6"/>
            </p:cNvCxnSpPr>
            <p:nvPr/>
          </p:nvCxnSpPr>
          <p:spPr>
            <a:xfrm>
              <a:off x="5724104" y="2528888"/>
              <a:ext cx="216048" cy="1080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38" idx="3"/>
            </p:cNvCxnSpPr>
            <p:nvPr/>
          </p:nvCxnSpPr>
          <p:spPr>
            <a:xfrm flipH="1">
              <a:off x="5148064" y="1309112"/>
              <a:ext cx="175648" cy="1756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37" idx="2"/>
            </p:cNvCxnSpPr>
            <p:nvPr/>
          </p:nvCxnSpPr>
          <p:spPr>
            <a:xfrm flipH="1" flipV="1">
              <a:off x="4499992" y="4509120"/>
              <a:ext cx="288032" cy="359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44" idx="2"/>
            </p:cNvCxnSpPr>
            <p:nvPr/>
          </p:nvCxnSpPr>
          <p:spPr>
            <a:xfrm flipH="1" flipV="1">
              <a:off x="5004048" y="3284984"/>
              <a:ext cx="360040" cy="108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0" idx="3"/>
            </p:cNvCxnSpPr>
            <p:nvPr/>
          </p:nvCxnSpPr>
          <p:spPr>
            <a:xfrm flipH="1">
              <a:off x="6732240" y="3757384"/>
              <a:ext cx="247656" cy="3196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1" idx="2"/>
            </p:cNvCxnSpPr>
            <p:nvPr/>
          </p:nvCxnSpPr>
          <p:spPr>
            <a:xfrm flipH="1">
              <a:off x="6372200" y="4617120"/>
              <a:ext cx="360040" cy="36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43" idx="4"/>
            </p:cNvCxnSpPr>
            <p:nvPr/>
          </p:nvCxnSpPr>
          <p:spPr>
            <a:xfrm flipH="1">
              <a:off x="6876256" y="1700784"/>
              <a:ext cx="252016" cy="36006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42" idx="0"/>
            </p:cNvCxnSpPr>
            <p:nvPr/>
          </p:nvCxnSpPr>
          <p:spPr>
            <a:xfrm flipH="1" flipV="1">
              <a:off x="6228184" y="1196752"/>
              <a:ext cx="35992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119B19CF-3F81-413A-8263-C1CDFECFE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5"/>
            <a:ext cx="7899937" cy="929814"/>
          </a:xfrm>
        </p:spPr>
        <p:txBody>
          <a:bodyPr>
            <a:normAutofit fontScale="77500" lnSpcReduction="20000"/>
          </a:bodyPr>
          <a:lstStyle/>
          <a:p>
            <a:r>
              <a:rPr lang="sr-Cyrl-ME" dirty="0"/>
              <a:t>Слободна наелектрисања су равномјерно распоређена кроз материјал и хаотично се крећу.</a:t>
            </a:r>
          </a:p>
        </p:txBody>
      </p:sp>
      <p:sp>
        <p:nvSpPr>
          <p:cNvPr id="45" name="Title 44">
            <a:extLst>
              <a:ext uri="{FF2B5EF4-FFF2-40B4-BE49-F238E27FC236}">
                <a16:creationId xmlns:a16="http://schemas.microsoft.com/office/drawing/2014/main" id="{2670F791-13E8-463C-9AFA-F25220898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167068" cy="737370"/>
          </a:xfrm>
        </p:spPr>
        <p:txBody>
          <a:bodyPr>
            <a:noAutofit/>
          </a:bodyPr>
          <a:lstStyle/>
          <a:p>
            <a:r>
              <a:rPr lang="sr-Cyrl-ME" sz="3200" dirty="0"/>
              <a:t>Проводни материјал без присуства електричног поља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476672"/>
            <a:ext cx="7128792" cy="4968552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26"/>
          <p:cNvGrpSpPr/>
          <p:nvPr/>
        </p:nvGrpSpPr>
        <p:grpSpPr>
          <a:xfrm>
            <a:off x="1331640" y="692696"/>
            <a:ext cx="6480720" cy="4536504"/>
            <a:chOff x="1331640" y="692696"/>
            <a:chExt cx="6480720" cy="4536504"/>
          </a:xfrm>
        </p:grpSpPr>
        <p:grpSp>
          <p:nvGrpSpPr>
            <p:cNvPr id="19" name="Group 17"/>
            <p:cNvGrpSpPr/>
            <p:nvPr/>
          </p:nvGrpSpPr>
          <p:grpSpPr>
            <a:xfrm>
              <a:off x="1331640" y="692696"/>
              <a:ext cx="6480720" cy="288032"/>
              <a:chOff x="1331640" y="980728"/>
              <a:chExt cx="6480720" cy="288032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1331640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4" name="Oval 3"/>
              <p:cNvSpPr/>
              <p:nvPr/>
            </p:nvSpPr>
            <p:spPr>
              <a:xfrm>
                <a:off x="2879812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4427984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5976156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7524328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  <p:grpSp>
          <p:nvGrpSpPr>
            <p:cNvPr id="20" name="Group 18"/>
            <p:cNvGrpSpPr/>
            <p:nvPr/>
          </p:nvGrpSpPr>
          <p:grpSpPr>
            <a:xfrm>
              <a:off x="1331640" y="2108853"/>
              <a:ext cx="6480720" cy="288032"/>
              <a:chOff x="1331640" y="2348880"/>
              <a:chExt cx="6480720" cy="288032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331640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879812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427984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976156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7524328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  <p:grpSp>
          <p:nvGrpSpPr>
            <p:cNvPr id="21" name="Group 19"/>
            <p:cNvGrpSpPr/>
            <p:nvPr/>
          </p:nvGrpSpPr>
          <p:grpSpPr>
            <a:xfrm>
              <a:off x="1331640" y="3525010"/>
              <a:ext cx="6480720" cy="288032"/>
              <a:chOff x="1331640" y="3789040"/>
              <a:chExt cx="6480720" cy="288032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331640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879812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4427984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5976156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7524328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  <p:grpSp>
          <p:nvGrpSpPr>
            <p:cNvPr id="27" name="Group 20"/>
            <p:cNvGrpSpPr/>
            <p:nvPr/>
          </p:nvGrpSpPr>
          <p:grpSpPr>
            <a:xfrm>
              <a:off x="1331640" y="4941168"/>
              <a:ext cx="6480720" cy="288032"/>
              <a:chOff x="1331640" y="3789040"/>
              <a:chExt cx="6480720" cy="28803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331640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879812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427984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976156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524328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</p:grpSp>
      <p:sp>
        <p:nvSpPr>
          <p:cNvPr id="28" name="Oval 27"/>
          <p:cNvSpPr/>
          <p:nvPr/>
        </p:nvSpPr>
        <p:spPr>
          <a:xfrm>
            <a:off x="1907704" y="1268760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1259632" y="292494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3707904" y="220486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3419872" y="1556792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3347864" y="400506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763688" y="4293096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2555776" y="472514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1835696" y="2276872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4139952" y="292494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4788024" y="4437112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5292080" y="112474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5508104" y="2420888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6948264" y="3573016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6732240" y="4509120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6156176" y="148478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7020272" y="148478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5364088" y="328498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cxnSp>
        <p:nvCxnSpPr>
          <p:cNvPr id="84" name="Straight Arrow Connector 83"/>
          <p:cNvCxnSpPr/>
          <p:nvPr/>
        </p:nvCxnSpPr>
        <p:spPr>
          <a:xfrm>
            <a:off x="323528" y="548680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8172400" y="188640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rgbClr val="FF0000"/>
                </a:solidFill>
              </a:rPr>
              <a:t>Е</a:t>
            </a:r>
            <a:r>
              <a:rPr lang="sr-Latn-ME" baseline="-25000" dirty="0">
                <a:solidFill>
                  <a:srgbClr val="FF0000"/>
                </a:solidFill>
              </a:rPr>
              <a:t>sp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323528" y="1513587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323528" y="2478494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323528" y="3443401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323528" y="4408308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323528" y="5373216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1475656" y="134076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35" idx="2"/>
          </p:cNvCxnSpPr>
          <p:nvPr/>
        </p:nvCxnSpPr>
        <p:spPr>
          <a:xfrm rot="10800000" flipV="1">
            <a:off x="1619672" y="2384872"/>
            <a:ext cx="216024" cy="3601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33" idx="2"/>
          </p:cNvCxnSpPr>
          <p:nvPr/>
        </p:nvCxnSpPr>
        <p:spPr>
          <a:xfrm flipH="1" flipV="1">
            <a:off x="1331640" y="4365104"/>
            <a:ext cx="432048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34" idx="2"/>
          </p:cNvCxnSpPr>
          <p:nvPr/>
        </p:nvCxnSpPr>
        <p:spPr>
          <a:xfrm flipH="1">
            <a:off x="2123728" y="4833144"/>
            <a:ext cx="432048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32" idx="2"/>
          </p:cNvCxnSpPr>
          <p:nvPr/>
        </p:nvCxnSpPr>
        <p:spPr>
          <a:xfrm flipH="1">
            <a:off x="2843808" y="4113064"/>
            <a:ext cx="504056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30" idx="2"/>
          </p:cNvCxnSpPr>
          <p:nvPr/>
        </p:nvCxnSpPr>
        <p:spPr>
          <a:xfrm flipH="1" flipV="1">
            <a:off x="3347864" y="2276872"/>
            <a:ext cx="360040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31" idx="2"/>
          </p:cNvCxnSpPr>
          <p:nvPr/>
        </p:nvCxnSpPr>
        <p:spPr>
          <a:xfrm flipH="1">
            <a:off x="2987824" y="1664792"/>
            <a:ext cx="432048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38" idx="2"/>
          </p:cNvCxnSpPr>
          <p:nvPr/>
        </p:nvCxnSpPr>
        <p:spPr>
          <a:xfrm flipH="1" flipV="1">
            <a:off x="4860032" y="1196752"/>
            <a:ext cx="432048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39" idx="2"/>
          </p:cNvCxnSpPr>
          <p:nvPr/>
        </p:nvCxnSpPr>
        <p:spPr>
          <a:xfrm flipH="1" flipV="1">
            <a:off x="4932040" y="2492896"/>
            <a:ext cx="576064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36" idx="2"/>
          </p:cNvCxnSpPr>
          <p:nvPr/>
        </p:nvCxnSpPr>
        <p:spPr>
          <a:xfrm flipH="1" flipV="1">
            <a:off x="3779912" y="2996952"/>
            <a:ext cx="360040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29" idx="2"/>
          </p:cNvCxnSpPr>
          <p:nvPr/>
        </p:nvCxnSpPr>
        <p:spPr>
          <a:xfrm flipH="1">
            <a:off x="827584" y="3032944"/>
            <a:ext cx="432048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44" idx="1"/>
          </p:cNvCxnSpPr>
          <p:nvPr/>
        </p:nvCxnSpPr>
        <p:spPr>
          <a:xfrm flipH="1" flipV="1">
            <a:off x="5076056" y="3284984"/>
            <a:ext cx="319664" cy="316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37" idx="2"/>
          </p:cNvCxnSpPr>
          <p:nvPr/>
        </p:nvCxnSpPr>
        <p:spPr>
          <a:xfrm flipH="1">
            <a:off x="4283968" y="4545112"/>
            <a:ext cx="504056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40" idx="2"/>
          </p:cNvCxnSpPr>
          <p:nvPr/>
        </p:nvCxnSpPr>
        <p:spPr>
          <a:xfrm flipH="1">
            <a:off x="6516216" y="3681016"/>
            <a:ext cx="432048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43" idx="2"/>
          </p:cNvCxnSpPr>
          <p:nvPr/>
        </p:nvCxnSpPr>
        <p:spPr>
          <a:xfrm flipH="1" flipV="1">
            <a:off x="6588224" y="1556792"/>
            <a:ext cx="432048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42" idx="2"/>
          </p:cNvCxnSpPr>
          <p:nvPr/>
        </p:nvCxnSpPr>
        <p:spPr>
          <a:xfrm flipH="1" flipV="1">
            <a:off x="5724128" y="1556792"/>
            <a:ext cx="432048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41" idx="2"/>
          </p:cNvCxnSpPr>
          <p:nvPr/>
        </p:nvCxnSpPr>
        <p:spPr>
          <a:xfrm flipH="1" flipV="1">
            <a:off x="6300192" y="4581128"/>
            <a:ext cx="432048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476672"/>
            <a:ext cx="7128792" cy="4968552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26"/>
          <p:cNvGrpSpPr/>
          <p:nvPr/>
        </p:nvGrpSpPr>
        <p:grpSpPr>
          <a:xfrm>
            <a:off x="1331640" y="692696"/>
            <a:ext cx="6480720" cy="4536504"/>
            <a:chOff x="1331640" y="692696"/>
            <a:chExt cx="6480720" cy="4536504"/>
          </a:xfrm>
        </p:grpSpPr>
        <p:grpSp>
          <p:nvGrpSpPr>
            <p:cNvPr id="19" name="Group 17"/>
            <p:cNvGrpSpPr/>
            <p:nvPr/>
          </p:nvGrpSpPr>
          <p:grpSpPr>
            <a:xfrm>
              <a:off x="1331640" y="692696"/>
              <a:ext cx="6480720" cy="288032"/>
              <a:chOff x="1331640" y="980728"/>
              <a:chExt cx="6480720" cy="288032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1331640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4" name="Oval 3"/>
              <p:cNvSpPr/>
              <p:nvPr/>
            </p:nvSpPr>
            <p:spPr>
              <a:xfrm>
                <a:off x="2879812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4427984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5976156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7524328" y="980728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  <p:grpSp>
          <p:nvGrpSpPr>
            <p:cNvPr id="20" name="Group 18"/>
            <p:cNvGrpSpPr/>
            <p:nvPr/>
          </p:nvGrpSpPr>
          <p:grpSpPr>
            <a:xfrm>
              <a:off x="1331640" y="2108853"/>
              <a:ext cx="6480720" cy="288032"/>
              <a:chOff x="1331640" y="2348880"/>
              <a:chExt cx="6480720" cy="288032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331640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879812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4427984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976156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7524328" y="234888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  <p:grpSp>
          <p:nvGrpSpPr>
            <p:cNvPr id="21" name="Group 19"/>
            <p:cNvGrpSpPr/>
            <p:nvPr/>
          </p:nvGrpSpPr>
          <p:grpSpPr>
            <a:xfrm>
              <a:off x="1331640" y="3525010"/>
              <a:ext cx="6480720" cy="288032"/>
              <a:chOff x="1331640" y="3789040"/>
              <a:chExt cx="6480720" cy="288032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331640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879812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4427984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5976156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7524328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  <p:grpSp>
          <p:nvGrpSpPr>
            <p:cNvPr id="27" name="Group 20"/>
            <p:cNvGrpSpPr/>
            <p:nvPr/>
          </p:nvGrpSpPr>
          <p:grpSpPr>
            <a:xfrm>
              <a:off x="1331640" y="4941168"/>
              <a:ext cx="6480720" cy="288032"/>
              <a:chOff x="1331640" y="3789040"/>
              <a:chExt cx="6480720" cy="28803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331640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879812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427984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5976156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524328" y="3789040"/>
                <a:ext cx="288032" cy="2880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Cyrl-ME" dirty="0"/>
                  <a:t>+</a:t>
                </a:r>
                <a:endParaRPr lang="en-US" dirty="0"/>
              </a:p>
            </p:txBody>
          </p:sp>
        </p:grpSp>
      </p:grpSp>
      <p:sp>
        <p:nvSpPr>
          <p:cNvPr id="28" name="Oval 27"/>
          <p:cNvSpPr/>
          <p:nvPr/>
        </p:nvSpPr>
        <p:spPr>
          <a:xfrm>
            <a:off x="1907704" y="1268760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1259632" y="292494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2411760" y="220486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2123728" y="1556792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339776" y="3933056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763688" y="4293096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1547688" y="4653136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1835696" y="2276872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3131864" y="2852936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779936" y="4365104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4283992" y="1052736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3779912" y="2348880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40" name="Oval 39"/>
          <p:cNvSpPr/>
          <p:nvPr/>
        </p:nvSpPr>
        <p:spPr>
          <a:xfrm>
            <a:off x="5436096" y="3501008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5724152" y="4437112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5148088" y="1484808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6012184" y="1484808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3635896" y="3212976"/>
            <a:ext cx="216000" cy="21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cxnSp>
        <p:nvCxnSpPr>
          <p:cNvPr id="84" name="Straight Arrow Connector 83"/>
          <p:cNvCxnSpPr/>
          <p:nvPr/>
        </p:nvCxnSpPr>
        <p:spPr>
          <a:xfrm>
            <a:off x="323528" y="548680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8172400" y="188640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rgbClr val="FF0000"/>
                </a:solidFill>
              </a:rPr>
              <a:t>Е</a:t>
            </a:r>
            <a:r>
              <a:rPr lang="sr-Latn-ME" baseline="-25000" dirty="0">
                <a:solidFill>
                  <a:srgbClr val="FF0000"/>
                </a:solidFill>
              </a:rPr>
              <a:t>sp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323528" y="1513587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323528" y="2478494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323528" y="3443401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323528" y="4408308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323528" y="5373216"/>
            <a:ext cx="82809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1475656" y="134076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35" idx="2"/>
          </p:cNvCxnSpPr>
          <p:nvPr/>
        </p:nvCxnSpPr>
        <p:spPr>
          <a:xfrm rot="10800000" flipV="1">
            <a:off x="1619672" y="2384872"/>
            <a:ext cx="216024" cy="3601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33" idx="2"/>
          </p:cNvCxnSpPr>
          <p:nvPr/>
        </p:nvCxnSpPr>
        <p:spPr>
          <a:xfrm flipH="1" flipV="1">
            <a:off x="1331640" y="4365104"/>
            <a:ext cx="432048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34" idx="2"/>
          </p:cNvCxnSpPr>
          <p:nvPr/>
        </p:nvCxnSpPr>
        <p:spPr>
          <a:xfrm flipH="1">
            <a:off x="1115640" y="4761136"/>
            <a:ext cx="432048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32" idx="2"/>
          </p:cNvCxnSpPr>
          <p:nvPr/>
        </p:nvCxnSpPr>
        <p:spPr>
          <a:xfrm flipH="1">
            <a:off x="1835720" y="4041056"/>
            <a:ext cx="504056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30" idx="2"/>
          </p:cNvCxnSpPr>
          <p:nvPr/>
        </p:nvCxnSpPr>
        <p:spPr>
          <a:xfrm flipH="1" flipV="1">
            <a:off x="2051720" y="2276872"/>
            <a:ext cx="360040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31" idx="2"/>
          </p:cNvCxnSpPr>
          <p:nvPr/>
        </p:nvCxnSpPr>
        <p:spPr>
          <a:xfrm flipH="1">
            <a:off x="1691680" y="1664792"/>
            <a:ext cx="432048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38" idx="2"/>
          </p:cNvCxnSpPr>
          <p:nvPr/>
        </p:nvCxnSpPr>
        <p:spPr>
          <a:xfrm flipH="1" flipV="1">
            <a:off x="3851944" y="1124744"/>
            <a:ext cx="432048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39" idx="2"/>
          </p:cNvCxnSpPr>
          <p:nvPr/>
        </p:nvCxnSpPr>
        <p:spPr>
          <a:xfrm flipH="1" flipV="1">
            <a:off x="3203848" y="2420888"/>
            <a:ext cx="576064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36" idx="2"/>
          </p:cNvCxnSpPr>
          <p:nvPr/>
        </p:nvCxnSpPr>
        <p:spPr>
          <a:xfrm flipH="1" flipV="1">
            <a:off x="2771824" y="2924944"/>
            <a:ext cx="360040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29" idx="2"/>
          </p:cNvCxnSpPr>
          <p:nvPr/>
        </p:nvCxnSpPr>
        <p:spPr>
          <a:xfrm flipH="1">
            <a:off x="827584" y="3032944"/>
            <a:ext cx="432048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44" idx="1"/>
          </p:cNvCxnSpPr>
          <p:nvPr/>
        </p:nvCxnSpPr>
        <p:spPr>
          <a:xfrm flipH="1" flipV="1">
            <a:off x="3347864" y="3212976"/>
            <a:ext cx="319664" cy="316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37" idx="2"/>
          </p:cNvCxnSpPr>
          <p:nvPr/>
        </p:nvCxnSpPr>
        <p:spPr>
          <a:xfrm flipH="1">
            <a:off x="3275880" y="4473104"/>
            <a:ext cx="504056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40" idx="2"/>
          </p:cNvCxnSpPr>
          <p:nvPr/>
        </p:nvCxnSpPr>
        <p:spPr>
          <a:xfrm flipH="1">
            <a:off x="5004048" y="3609008"/>
            <a:ext cx="432048" cy="36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43" idx="2"/>
          </p:cNvCxnSpPr>
          <p:nvPr/>
        </p:nvCxnSpPr>
        <p:spPr>
          <a:xfrm flipH="1" flipV="1">
            <a:off x="5580136" y="1556816"/>
            <a:ext cx="432048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42" idx="2"/>
          </p:cNvCxnSpPr>
          <p:nvPr/>
        </p:nvCxnSpPr>
        <p:spPr>
          <a:xfrm flipH="1" flipV="1">
            <a:off x="4716040" y="1556816"/>
            <a:ext cx="432048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41" idx="2"/>
          </p:cNvCxnSpPr>
          <p:nvPr/>
        </p:nvCxnSpPr>
        <p:spPr>
          <a:xfrm flipH="1" flipV="1">
            <a:off x="5292104" y="4509120"/>
            <a:ext cx="432048" cy="35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899592" y="404664"/>
            <a:ext cx="1584176" cy="5184576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732240" y="404664"/>
            <a:ext cx="1440160" cy="5184576"/>
          </a:xfrm>
          <a:prstGeom prst="rect">
            <a:avLst/>
          </a:prstGeom>
          <a:noFill/>
          <a:ln w="38100" cmpd="sng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/>
          <p:nvPr/>
        </p:nvGrpSpPr>
        <p:grpSpPr>
          <a:xfrm>
            <a:off x="2555776" y="908720"/>
            <a:ext cx="4104456" cy="4392488"/>
            <a:chOff x="2555776" y="908720"/>
            <a:chExt cx="4104456" cy="4392488"/>
          </a:xfrm>
        </p:grpSpPr>
        <p:cxnSp>
          <p:nvCxnSpPr>
            <p:cNvPr id="71" name="Straight Arrow Connector 70"/>
            <p:cNvCxnSpPr/>
            <p:nvPr/>
          </p:nvCxnSpPr>
          <p:spPr>
            <a:xfrm flipH="1" flipV="1">
              <a:off x="2555776" y="1268760"/>
              <a:ext cx="4104456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flipH="1" flipV="1">
              <a:off x="2555776" y="2780928"/>
              <a:ext cx="4104456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H="1" flipV="1">
              <a:off x="2555776" y="4221088"/>
              <a:ext cx="4104456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flipH="1" flipV="1">
              <a:off x="2555776" y="5301208"/>
              <a:ext cx="4104456" cy="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699792" y="908720"/>
              <a:ext cx="405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>
                  <a:solidFill>
                    <a:srgbClr val="0070C0"/>
                  </a:solidFill>
                </a:rPr>
                <a:t>Е</a:t>
              </a:r>
              <a:r>
                <a:rPr lang="sr-Latn-ME" baseline="-25000" dirty="0">
                  <a:solidFill>
                    <a:srgbClr val="0070C0"/>
                  </a:solidFill>
                </a:rPr>
                <a:t>u</a:t>
              </a:r>
              <a:endParaRPr lang="en-US" baseline="-25000" dirty="0">
                <a:solidFill>
                  <a:srgbClr val="0070C0"/>
                </a:solidFill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755576" y="5662989"/>
            <a:ext cx="1909497" cy="646331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sr-Cyrl-ME" dirty="0">
                <a:solidFill>
                  <a:srgbClr val="C00000"/>
                </a:solidFill>
              </a:rPr>
              <a:t>Негативно </a:t>
            </a:r>
          </a:p>
          <a:p>
            <a:pPr algn="ctr"/>
            <a:r>
              <a:rPr lang="sr-Cyrl-ME" dirty="0">
                <a:solidFill>
                  <a:srgbClr val="C00000"/>
                </a:solidFill>
              </a:rPr>
              <a:t>наелектрисано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444208" y="5589240"/>
            <a:ext cx="1909497" cy="646331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sr-Cyrl-ME" dirty="0">
                <a:solidFill>
                  <a:srgbClr val="0070C0"/>
                </a:solidFill>
              </a:rPr>
              <a:t>Позитивно</a:t>
            </a:r>
          </a:p>
          <a:p>
            <a:pPr algn="ctr"/>
            <a:r>
              <a:rPr lang="sr-Cyrl-ME" dirty="0">
                <a:solidFill>
                  <a:srgbClr val="0070C0"/>
                </a:solidFill>
              </a:rPr>
              <a:t>наелектрисано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03770D5-87D4-4FD8-A794-F65303DEA6CC}"/>
              </a:ext>
            </a:extLst>
          </p:cNvPr>
          <p:cNvSpPr txBox="1"/>
          <p:nvPr/>
        </p:nvSpPr>
        <p:spPr>
          <a:xfrm>
            <a:off x="2871855" y="6410130"/>
            <a:ext cx="3400290" cy="369332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sr-Cyrl-ME" dirty="0">
                <a:solidFill>
                  <a:sysClr val="windowText" lastClr="000000"/>
                </a:solidFill>
              </a:rPr>
              <a:t>Индукована наелектрисања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1CBD374-40C6-4BAA-8A7D-CAF51AD97FA5}"/>
              </a:ext>
            </a:extLst>
          </p:cNvPr>
          <p:cNvCxnSpPr>
            <a:cxnSpLocks/>
            <a:stCxn id="79" idx="1"/>
            <a:endCxn id="92" idx="2"/>
          </p:cNvCxnSpPr>
          <p:nvPr/>
        </p:nvCxnSpPr>
        <p:spPr>
          <a:xfrm flipH="1" flipV="1">
            <a:off x="1710325" y="6309320"/>
            <a:ext cx="1161530" cy="28547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95DE003-5F14-48D4-A181-B7ACCBA965ED}"/>
              </a:ext>
            </a:extLst>
          </p:cNvPr>
          <p:cNvCxnSpPr>
            <a:stCxn id="79" idx="3"/>
            <a:endCxn id="93" idx="2"/>
          </p:cNvCxnSpPr>
          <p:nvPr/>
        </p:nvCxnSpPr>
        <p:spPr>
          <a:xfrm flipV="1">
            <a:off x="6272145" y="6235571"/>
            <a:ext cx="1126812" cy="3592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92" grpId="0" animBg="1"/>
      <p:bldP spid="93" grpId="0" animBg="1"/>
      <p:bldP spid="7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576F3-4182-4D1A-8184-CD9ED6989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Проводни материјал у електричном пољу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BA4B6-50A2-46A8-A83B-19DC01191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ME" dirty="0"/>
              <a:t>Под дејством поља, слободни електрони се крећу супротно смјеру поља.</a:t>
            </a:r>
          </a:p>
          <a:p>
            <a:r>
              <a:rPr lang="sr-Cyrl-ME" dirty="0"/>
              <a:t>Ово премјештање електрона чини да једна страна материјала има вишак електрона а друга страна мањак, тј. стране постају наелектрисане. Ова наелектрисања називамо индукована наелектрисања.</a:t>
            </a:r>
          </a:p>
          <a:p>
            <a:r>
              <a:rPr lang="sr-Cyrl-ME" dirty="0"/>
              <a:t>Поље које индукована наелектрисања стварају има супротан смјер спољњем пољу.</a:t>
            </a:r>
          </a:p>
          <a:p>
            <a:r>
              <a:rPr lang="sr-Cyrl-ME" dirty="0"/>
              <a:t>Ово унутрашње поље расте све док не постане јако као спољње поље.</a:t>
            </a:r>
          </a:p>
        </p:txBody>
      </p:sp>
    </p:spTree>
    <p:extLst>
      <p:ext uri="{BB962C8B-B14F-4D97-AF65-F5344CB8AC3E}">
        <p14:creationId xmlns:p14="http://schemas.microsoft.com/office/powerpoint/2010/main" val="351146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4ADE4-0D20-4208-9D7B-A62D7F1F6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Ако проводни материјал ставимо у страно електрично поље (и кроз њега не тече струја), у њему настаје унутрашње електрично поље које поништава спољње електрично поље.</a:t>
            </a:r>
          </a:p>
          <a:p>
            <a:r>
              <a:rPr lang="sr-Cyrl-ME" dirty="0"/>
              <a:t>Електрично поље у проводном материјалу кроз који не тече струја је </a:t>
            </a:r>
            <a:r>
              <a:rPr lang="sr-Cyrl-ME" b="1" dirty="0"/>
              <a:t>НУЛА!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Проводни материјал у електричном пољу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FD904B-B227-40CF-9EAB-272C56F6B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sz="2800" dirty="0"/>
              <a:t>Зашто су прододници у могућности да пониште спољње поље док га изолатори само смањују?</a:t>
            </a:r>
            <a:endParaRPr lang="sr-Cyrl-ME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A2801-4EB9-4CBE-A22E-4089E3214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4653136"/>
            <a:ext cx="4040188" cy="762000"/>
          </a:xfrm>
        </p:spPr>
        <p:txBody>
          <a:bodyPr/>
          <a:lstStyle/>
          <a:p>
            <a:r>
              <a:rPr lang="sr-Cyrl-ME" dirty="0"/>
              <a:t>Диелектрик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3107447-37DB-4FF1-B2E9-E5E34B496EE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5025" y="4653136"/>
            <a:ext cx="4041775" cy="762000"/>
          </a:xfrm>
        </p:spPr>
        <p:txBody>
          <a:bodyPr/>
          <a:lstStyle/>
          <a:p>
            <a:r>
              <a:rPr lang="sr-Cyrl-ME" dirty="0"/>
              <a:t>Проводник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74E8B0D-22AF-4563-B805-14180B223FCD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7199" y="1298817"/>
            <a:ext cx="4040188" cy="2719250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57C85D8-9843-4852-B208-1AAA161B26D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4" y="1288349"/>
            <a:ext cx="4041775" cy="2740186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4EEB4D-B3BF-4DE8-8F89-F23DAD5BAABB}"/>
              </a:ext>
            </a:extLst>
          </p:cNvPr>
          <p:cNvSpPr txBox="1"/>
          <p:nvPr/>
        </p:nvSpPr>
        <p:spPr>
          <a:xfrm>
            <a:off x="457199" y="5589240"/>
            <a:ext cx="822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Код диелектрика само површинска наелектрисања учествују у стварању поља, док код проводника сва слободна наелектрисања из цијелог материјала учествују.</a:t>
            </a:r>
          </a:p>
        </p:txBody>
      </p:sp>
    </p:spTree>
    <p:extLst>
      <p:ext uri="{BB962C8B-B14F-4D97-AF65-F5344CB8AC3E}">
        <p14:creationId xmlns:p14="http://schemas.microsoft.com/office/powerpoint/2010/main" val="259238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6" grpId="0" uiExpand="1" build="p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Фарадејев кавез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707904" y="2780928"/>
            <a:ext cx="1512168" cy="1152128"/>
          </a:xfrm>
          <a:prstGeom prst="rect">
            <a:avLst/>
          </a:prstGeom>
          <a:solidFill>
            <a:srgbClr val="0070C0"/>
          </a:solidFill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5400" dirty="0"/>
              <a:t>М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7020272" y="1340768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rgbClr val="FF0000"/>
                </a:solidFill>
              </a:rPr>
              <a:t>Е</a:t>
            </a:r>
            <a:r>
              <a:rPr lang="sr-Latn-ME" baseline="-25000" dirty="0">
                <a:solidFill>
                  <a:srgbClr val="FF0000"/>
                </a:solidFill>
              </a:rPr>
              <a:t>sp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403648" y="1700808"/>
            <a:ext cx="6192688" cy="3427580"/>
            <a:chOff x="323528" y="548680"/>
            <a:chExt cx="8280920" cy="2894721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323528" y="548680"/>
              <a:ext cx="828092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23528" y="1513587"/>
              <a:ext cx="828092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23528" y="2478494"/>
              <a:ext cx="828092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323528" y="3443401"/>
              <a:ext cx="828092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483768" y="1772816"/>
            <a:ext cx="3960440" cy="3168352"/>
            <a:chOff x="2483768" y="1772816"/>
            <a:chExt cx="3960440" cy="3168352"/>
          </a:xfrm>
        </p:grpSpPr>
        <p:sp>
          <p:nvSpPr>
            <p:cNvPr id="13" name="Rectangle 12"/>
            <p:cNvSpPr/>
            <p:nvPr/>
          </p:nvSpPr>
          <p:spPr>
            <a:xfrm>
              <a:off x="2483768" y="1772816"/>
              <a:ext cx="3960440" cy="3168352"/>
            </a:xfrm>
            <a:prstGeom prst="rect">
              <a:avLst/>
            </a:prstGeom>
            <a:noFill/>
            <a:ln w="254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023828" y="1993032"/>
              <a:ext cx="2880320" cy="2727920"/>
            </a:xfrm>
            <a:prstGeom prst="rect">
              <a:avLst/>
            </a:prstGeom>
            <a:noFill/>
            <a:ln w="2540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156176" y="5877272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Проводан материјал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6" idx="1"/>
          </p:cNvCxnSpPr>
          <p:nvPr/>
        </p:nvCxnSpPr>
        <p:spPr>
          <a:xfrm flipH="1" flipV="1">
            <a:off x="3995936" y="4869160"/>
            <a:ext cx="2160240" cy="11927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Фарадејев кавез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707904" y="2780928"/>
            <a:ext cx="1512168" cy="1152128"/>
          </a:xfrm>
          <a:prstGeom prst="rect">
            <a:avLst/>
          </a:prstGeom>
          <a:solidFill>
            <a:srgbClr val="0070C0"/>
          </a:solidFill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5400" dirty="0"/>
              <a:t>М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7020272" y="1340768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rgbClr val="FF0000"/>
                </a:solidFill>
              </a:rPr>
              <a:t>Е</a:t>
            </a:r>
            <a:r>
              <a:rPr lang="sr-Latn-ME" baseline="-25000" dirty="0">
                <a:solidFill>
                  <a:srgbClr val="FF0000"/>
                </a:solidFill>
              </a:rPr>
              <a:t>sp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403648" y="1700808"/>
            <a:ext cx="6192688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403648" y="2843335"/>
            <a:ext cx="1080120" cy="960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403648" y="3985861"/>
            <a:ext cx="10801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403648" y="5128388"/>
            <a:ext cx="6192688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483768" y="1772816"/>
            <a:ext cx="3960440" cy="3168352"/>
          </a:xfrm>
          <a:prstGeom prst="rect">
            <a:avLst/>
          </a:prstGeom>
          <a:noFill/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023828" y="1993032"/>
            <a:ext cx="2880320" cy="2727920"/>
          </a:xfrm>
          <a:prstGeom prst="rect">
            <a:avLst/>
          </a:prstGeom>
          <a:noFill/>
          <a:ln w="254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26092" y="1772816"/>
            <a:ext cx="31771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-</a:t>
            </a:r>
          </a:p>
          <a:p>
            <a:r>
              <a:rPr lang="sr-Cyrl-ME" dirty="0"/>
              <a:t>-</a:t>
            </a:r>
          </a:p>
          <a:p>
            <a:r>
              <a:rPr lang="sr-Cyrl-ME" dirty="0"/>
              <a:t>-</a:t>
            </a:r>
          </a:p>
          <a:p>
            <a:r>
              <a:rPr lang="sr-Cyrl-ME" dirty="0"/>
              <a:t>-</a:t>
            </a:r>
          </a:p>
          <a:p>
            <a:r>
              <a:rPr lang="sr-Cyrl-ME" dirty="0"/>
              <a:t>-</a:t>
            </a:r>
          </a:p>
          <a:p>
            <a:r>
              <a:rPr lang="sr-Cyrl-ME" dirty="0"/>
              <a:t>-</a:t>
            </a:r>
          </a:p>
          <a:p>
            <a:r>
              <a:rPr lang="sr-Cyrl-ME" dirty="0"/>
              <a:t>-</a:t>
            </a:r>
          </a:p>
          <a:p>
            <a:r>
              <a:rPr lang="sr-Cyrl-ME" dirty="0"/>
              <a:t>-</a:t>
            </a:r>
          </a:p>
          <a:p>
            <a:r>
              <a:rPr lang="sr-Cyrl-ME" dirty="0"/>
              <a:t>-</a:t>
            </a:r>
          </a:p>
          <a:p>
            <a:r>
              <a:rPr lang="sr-Cyrl-ME" dirty="0"/>
              <a:t>-</a:t>
            </a:r>
          </a:p>
          <a:p>
            <a:r>
              <a:rPr lang="sr-Cyrl-ME" dirty="0"/>
              <a:t>-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84168" y="1772816"/>
            <a:ext cx="36740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+</a:t>
            </a:r>
          </a:p>
          <a:p>
            <a:r>
              <a:rPr lang="sr-Cyrl-ME" dirty="0"/>
              <a:t>+</a:t>
            </a:r>
          </a:p>
          <a:p>
            <a:r>
              <a:rPr lang="sr-Cyrl-ME" dirty="0"/>
              <a:t>+</a:t>
            </a:r>
          </a:p>
          <a:p>
            <a:r>
              <a:rPr lang="sr-Cyrl-ME" dirty="0"/>
              <a:t>+</a:t>
            </a:r>
          </a:p>
          <a:p>
            <a:r>
              <a:rPr lang="sr-Cyrl-ME" dirty="0"/>
              <a:t>+</a:t>
            </a:r>
          </a:p>
          <a:p>
            <a:r>
              <a:rPr lang="sr-Cyrl-ME" dirty="0"/>
              <a:t>+</a:t>
            </a:r>
          </a:p>
          <a:p>
            <a:r>
              <a:rPr lang="sr-Cyrl-ME" dirty="0"/>
              <a:t>+</a:t>
            </a:r>
          </a:p>
          <a:p>
            <a:r>
              <a:rPr lang="sr-Cyrl-ME" dirty="0"/>
              <a:t>+</a:t>
            </a:r>
          </a:p>
          <a:p>
            <a:r>
              <a:rPr lang="sr-Cyrl-ME" dirty="0"/>
              <a:t>+</a:t>
            </a:r>
          </a:p>
          <a:p>
            <a:r>
              <a:rPr lang="sr-Cyrl-ME" dirty="0"/>
              <a:t>+</a:t>
            </a:r>
          </a:p>
          <a:p>
            <a:r>
              <a:rPr lang="sr-Cyrl-ME" dirty="0"/>
              <a:t>+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444208" y="2862538"/>
            <a:ext cx="1080120" cy="960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444208" y="4005064"/>
            <a:ext cx="108012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56176" y="5877272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Проводан материјал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22" idx="1"/>
          </p:cNvCxnSpPr>
          <p:nvPr/>
        </p:nvCxnSpPr>
        <p:spPr>
          <a:xfrm flipH="1" flipV="1">
            <a:off x="3995936" y="4869160"/>
            <a:ext cx="2160240" cy="11927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C7A304-F2FE-469F-9EE4-38B91142A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Фарадејев кавез је објекат направљен од проводног материјала који са свих страна окружује неки простор.</a:t>
            </a:r>
          </a:p>
          <a:p>
            <a:r>
              <a:rPr lang="ru-RU" dirty="0"/>
              <a:t>Фарадејев кавез штити објекте стављене у њега од спољњег поља.</a:t>
            </a:r>
            <a:endParaRPr lang="sr-Cyrl-M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6DDC02-1397-4E39-AFA9-251379494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Фарадејев кавез</a:t>
            </a:r>
          </a:p>
        </p:txBody>
      </p:sp>
    </p:spTree>
    <p:extLst>
      <p:ext uri="{BB962C8B-B14F-4D97-AF65-F5344CB8AC3E}">
        <p14:creationId xmlns:p14="http://schemas.microsoft.com/office/powerpoint/2010/main" val="15715237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454</TotalTime>
  <Words>807</Words>
  <Application>Microsoft Office PowerPoint</Application>
  <PresentationFormat>On-screen Show (4:3)</PresentationFormat>
  <Paragraphs>318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Cambria Math</vt:lpstr>
      <vt:lpstr>Lucida Sans Unicode</vt:lpstr>
      <vt:lpstr>Verdana</vt:lpstr>
      <vt:lpstr>Wingdings 2</vt:lpstr>
      <vt:lpstr>Wingdings 3</vt:lpstr>
      <vt:lpstr>Concourse</vt:lpstr>
      <vt:lpstr>Материјали у електричном пољу</vt:lpstr>
      <vt:lpstr>Диелектрици:</vt:lpstr>
      <vt:lpstr>Поларизација неполарних молекула</vt:lpstr>
      <vt:lpstr>Електронска ПОЛАРИЗАЦИЈА</vt:lpstr>
      <vt:lpstr>Електронска поларизација</vt:lpstr>
      <vt:lpstr>Поларни молекули без присуства поља</vt:lpstr>
      <vt:lpstr>PowerPoint Presentation</vt:lpstr>
      <vt:lpstr>Диполна поларизација</vt:lpstr>
      <vt:lpstr>Последица пристуства електричног поља</vt:lpstr>
      <vt:lpstr>PowerPoint Presentation</vt:lpstr>
      <vt:lpstr>Поларизационо наелектрисање</vt:lpstr>
      <vt:lpstr>PowerPoint Presentation</vt:lpstr>
      <vt:lpstr>Проводник</vt:lpstr>
      <vt:lpstr>Проводни материјал без присуства електричног поља</vt:lpstr>
      <vt:lpstr>PowerPoint Presentation</vt:lpstr>
      <vt:lpstr>PowerPoint Presentation</vt:lpstr>
      <vt:lpstr>Проводни материјал у електричном пољу</vt:lpstr>
      <vt:lpstr>Проводни материјал у електричном пољу</vt:lpstr>
      <vt:lpstr>Зашто су прододници у могућности да пониште спољње поље док га изолатори само смањују?</vt:lpstr>
      <vt:lpstr>Фарадејев кавез</vt:lpstr>
      <vt:lpstr>Фарадејев кавез</vt:lpstr>
      <vt:lpstr>Фарадејев кавез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Материјали у електричном пољу</dc:title>
  <dc:creator>Blazo</dc:creator>
  <cp:lastModifiedBy>Блажо Ђуровић</cp:lastModifiedBy>
  <cp:revision>33</cp:revision>
  <dcterms:created xsi:type="dcterms:W3CDTF">2019-09-08T16:11:19Z</dcterms:created>
  <dcterms:modified xsi:type="dcterms:W3CDTF">2021-09-08T19:50:15Z</dcterms:modified>
</cp:coreProperties>
</file>