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9" r:id="rId4"/>
    <p:sldId id="260" r:id="rId5"/>
    <p:sldId id="257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89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1A8BE86D-3010-4020-8225-F8EFD9F8B499}"/>
    <pc:docChg chg="custSel delSld modSld">
      <pc:chgData name="Блажо Ђуровић" userId="5694572e-f064-495d-ac23-a1610d1060de" providerId="ADAL" clId="{1A8BE86D-3010-4020-8225-F8EFD9F8B499}" dt="2026-05-31T15:35:16.846" v="48" actId="20577"/>
      <pc:docMkLst>
        <pc:docMk/>
      </pc:docMkLst>
      <pc:sldChg chg="del">
        <pc:chgData name="Блажо Ђуровић" userId="5694572e-f064-495d-ac23-a1610d1060de" providerId="ADAL" clId="{1A8BE86D-3010-4020-8225-F8EFD9F8B499}" dt="2026-05-31T15:34:58.407" v="4" actId="47"/>
        <pc:sldMkLst>
          <pc:docMk/>
          <pc:sldMk cId="0" sldId="258"/>
        </pc:sldMkLst>
      </pc:sldChg>
      <pc:sldChg chg="modSp mod">
        <pc:chgData name="Блажо Ђуровић" userId="5694572e-f064-495d-ac23-a1610d1060de" providerId="ADAL" clId="{1A8BE86D-3010-4020-8225-F8EFD9F8B499}" dt="2026-05-31T15:35:16.846" v="48" actId="20577"/>
        <pc:sldMkLst>
          <pc:docMk/>
          <pc:sldMk cId="0" sldId="259"/>
        </pc:sldMkLst>
        <pc:spChg chg="mod">
          <ac:chgData name="Блажо Ђуровић" userId="5694572e-f064-495d-ac23-a1610d1060de" providerId="ADAL" clId="{1A8BE86D-3010-4020-8225-F8EFD9F8B499}" dt="2026-05-31T15:35:16.846" v="48" actId="20577"/>
          <ac:spMkLst>
            <pc:docMk/>
            <pc:sldMk cId="0" sldId="259"/>
            <ac:spMk id="2" creationId="{00000000-0000-0000-0000-000000000000}"/>
          </ac:spMkLst>
        </pc:spChg>
      </pc:sldChg>
      <pc:sldChg chg="del">
        <pc:chgData name="Блажо Ђуровић" userId="5694572e-f064-495d-ac23-a1610d1060de" providerId="ADAL" clId="{1A8BE86D-3010-4020-8225-F8EFD9F8B499}" dt="2026-05-31T15:34:45.681" v="0" actId="47"/>
        <pc:sldMkLst>
          <pc:docMk/>
          <pc:sldMk cId="0" sldId="264"/>
        </pc:sldMkLst>
      </pc:sldChg>
      <pc:sldChg chg="del">
        <pc:chgData name="Блажо Ђуровић" userId="5694572e-f064-495d-ac23-a1610d1060de" providerId="ADAL" clId="{1A8BE86D-3010-4020-8225-F8EFD9F8B499}" dt="2026-05-31T15:34:46.763" v="1" actId="47"/>
        <pc:sldMkLst>
          <pc:docMk/>
          <pc:sldMk cId="0" sldId="265"/>
        </pc:sldMkLst>
      </pc:sldChg>
      <pc:sldChg chg="del">
        <pc:chgData name="Блажо Ђуровић" userId="5694572e-f064-495d-ac23-a1610d1060de" providerId="ADAL" clId="{1A8BE86D-3010-4020-8225-F8EFD9F8B499}" dt="2026-05-31T15:34:47.642" v="2" actId="47"/>
        <pc:sldMkLst>
          <pc:docMk/>
          <pc:sldMk cId="0" sldId="266"/>
        </pc:sldMkLst>
      </pc:sldChg>
      <pc:sldChg chg="del">
        <pc:chgData name="Блажо Ђуровић" userId="5694572e-f064-495d-ac23-a1610d1060de" providerId="ADAL" clId="{1A8BE86D-3010-4020-8225-F8EFD9F8B499}" dt="2026-05-31T15:34:48.525" v="3" actId="47"/>
        <pc:sldMkLst>
          <pc:docMk/>
          <pc:sldMk cId="0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3D603-F6AB-4B7F-96B3-39C43C180FEA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64664-812A-44CA-A926-19E3633FFC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Систем аутоматског управљања (САУ)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Систем аутоматске регулације (САР)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Блок </a:t>
            </a:r>
            <a:r>
              <a:rPr lang="sr-Cyrl-ME"/>
              <a:t>шема Система Аутоматске Регулације (САР)</a:t>
            </a:r>
            <a:endParaRPr lang="en-US" dirty="0"/>
          </a:p>
        </p:txBody>
      </p:sp>
      <p:sp>
        <p:nvSpPr>
          <p:cNvPr id="29" name="Content Placeholder 28"/>
          <p:cNvSpPr>
            <a:spLocks noGrp="1"/>
          </p:cNvSpPr>
          <p:nvPr>
            <p:ph idx="1"/>
          </p:nvPr>
        </p:nvSpPr>
        <p:spPr>
          <a:xfrm>
            <a:off x="457200" y="3645024"/>
            <a:ext cx="8229600" cy="248113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x – </a:t>
            </a:r>
            <a:r>
              <a:rPr lang="sr-Cyrl-ME" dirty="0"/>
              <a:t>улазна или задана величина</a:t>
            </a:r>
          </a:p>
          <a:p>
            <a:r>
              <a:rPr lang="sr-Cyrl-ME" dirty="0"/>
              <a:t>е – грешка/регулационо одступање</a:t>
            </a:r>
            <a:endParaRPr lang="sr-Latn-ME" dirty="0"/>
          </a:p>
          <a:p>
            <a:pPr lvl="1"/>
            <a:r>
              <a:rPr lang="sr-Latn-ME" dirty="0"/>
              <a:t>e=x-y</a:t>
            </a:r>
            <a:endParaRPr lang="sr-Cyrl-ME" dirty="0"/>
          </a:p>
          <a:p>
            <a:r>
              <a:rPr lang="sr-Latn-ME" dirty="0"/>
              <a:t>u – </a:t>
            </a:r>
            <a:r>
              <a:rPr lang="sr-Cyrl-ME" dirty="0"/>
              <a:t>регулирајућа величина</a:t>
            </a:r>
          </a:p>
          <a:p>
            <a:r>
              <a:rPr lang="sr-Latn-ME" dirty="0"/>
              <a:t>y – </a:t>
            </a:r>
            <a:r>
              <a:rPr lang="sr-Cyrl-ME" dirty="0"/>
              <a:t>регулисана величина</a:t>
            </a:r>
          </a:p>
          <a:p>
            <a:r>
              <a:rPr lang="sr-Latn-ME" dirty="0"/>
              <a:t>z – </a:t>
            </a:r>
            <a:r>
              <a:rPr lang="sr-Cyrl-ME" dirty="0"/>
              <a:t>поремећај</a:t>
            </a:r>
            <a:endParaRPr lang="en-US" dirty="0"/>
          </a:p>
        </p:txBody>
      </p:sp>
      <p:sp>
        <p:nvSpPr>
          <p:cNvPr id="4" name="Flowchart: Summing Junction 3"/>
          <p:cNvSpPr/>
          <p:nvPr/>
        </p:nvSpPr>
        <p:spPr>
          <a:xfrm>
            <a:off x="1475656" y="1988840"/>
            <a:ext cx="504056" cy="4320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15816" y="1772816"/>
            <a:ext cx="1944216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Регулатор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96136" y="1772816"/>
            <a:ext cx="2160240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Процес/објекат</a:t>
            </a:r>
          </a:p>
          <a:p>
            <a:pPr algn="ctr"/>
            <a:r>
              <a:rPr lang="sr-Cyrl-ME" dirty="0"/>
              <a:t>регулисања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956376" y="2276872"/>
            <a:ext cx="86409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244408" y="1916832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860032" y="2204864"/>
            <a:ext cx="93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860032" y="1844824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</a:t>
            </a:r>
            <a:r>
              <a:rPr lang="sr-Latn-ME" dirty="0"/>
              <a:t>=f(x-y)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79712" y="2204864"/>
            <a:ext cx="93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082188" y="1844824"/>
            <a:ext cx="68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  <a:r>
              <a:rPr lang="sr-Latn-ME" dirty="0"/>
              <a:t>=x-y</a:t>
            </a:r>
            <a:endParaRPr lang="en-US" dirty="0"/>
          </a:p>
        </p:txBody>
      </p:sp>
      <p:cxnSp>
        <p:nvCxnSpPr>
          <p:cNvPr id="18" name="Elbow Connector 17"/>
          <p:cNvCxnSpPr/>
          <p:nvPr/>
        </p:nvCxnSpPr>
        <p:spPr>
          <a:xfrm rot="10800000" flipV="1">
            <a:off x="1691680" y="2276872"/>
            <a:ext cx="6552728" cy="1080120"/>
          </a:xfrm>
          <a:prstGeom prst="bentConnector3">
            <a:avLst>
              <a:gd name="adj1" fmla="val 106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4" idx="4"/>
          </p:cNvCxnSpPr>
          <p:nvPr/>
        </p:nvCxnSpPr>
        <p:spPr>
          <a:xfrm flipV="1">
            <a:off x="1691680" y="2420888"/>
            <a:ext cx="36004" cy="9361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39552" y="2204864"/>
            <a:ext cx="93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27584" y="184482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6948264" y="836712"/>
            <a:ext cx="0" cy="9361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7020272" y="1196752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z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763688" y="2420888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03648" y="227687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-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Блок шема САР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97152"/>
            <a:ext cx="8229600" cy="1728192"/>
          </a:xfrm>
        </p:spPr>
        <p:txBody>
          <a:bodyPr numCol="2">
            <a:normAutofit fontScale="70000" lnSpcReduction="20000"/>
          </a:bodyPr>
          <a:lstStyle/>
          <a:p>
            <a:r>
              <a:rPr lang="en-US" dirty="0"/>
              <a:t>x</a:t>
            </a:r>
            <a:r>
              <a:rPr lang="sr-Latn-ME" dirty="0"/>
              <a:t> – </a:t>
            </a:r>
            <a:r>
              <a:rPr lang="sr-Cyrl-ME" dirty="0"/>
              <a:t>задана величина</a:t>
            </a:r>
            <a:endParaRPr lang="sr-Latn-ME" dirty="0"/>
          </a:p>
          <a:p>
            <a:r>
              <a:rPr lang="sr-Latn-ME" dirty="0"/>
              <a:t>e</a:t>
            </a:r>
            <a:r>
              <a:rPr lang="sr-Cyrl-ME" dirty="0"/>
              <a:t> – регулационо одступање</a:t>
            </a:r>
            <a:endParaRPr lang="sr-Latn-ME" dirty="0"/>
          </a:p>
          <a:p>
            <a:r>
              <a:rPr lang="sr-Latn-ME" dirty="0"/>
              <a:t>u</a:t>
            </a:r>
            <a:r>
              <a:rPr lang="sr-Cyrl-ME" dirty="0"/>
              <a:t> – регулирајућа величина</a:t>
            </a:r>
            <a:endParaRPr lang="sr-Latn-ME" dirty="0"/>
          </a:p>
          <a:p>
            <a:r>
              <a:rPr lang="sr-Latn-ME" dirty="0"/>
              <a:t>m</a:t>
            </a:r>
            <a:r>
              <a:rPr lang="sr-Cyrl-ME" dirty="0"/>
              <a:t> – посредна регулирајућа величина</a:t>
            </a:r>
            <a:endParaRPr lang="sr-Latn-ME" dirty="0"/>
          </a:p>
          <a:p>
            <a:r>
              <a:rPr lang="sr-Latn-ME" dirty="0"/>
              <a:t>u</a:t>
            </a:r>
            <a:r>
              <a:rPr lang="sr-Latn-ME" baseline="-25000" dirty="0"/>
              <a:t>1</a:t>
            </a:r>
            <a:r>
              <a:rPr lang="sr-Cyrl-ME" dirty="0"/>
              <a:t> – извршна регулирајућа величина</a:t>
            </a:r>
            <a:endParaRPr lang="sr-Latn-ME" dirty="0"/>
          </a:p>
          <a:p>
            <a:r>
              <a:rPr lang="sr-Latn-ME" dirty="0"/>
              <a:t>y</a:t>
            </a:r>
            <a:r>
              <a:rPr lang="sr-Cyrl-ME" dirty="0"/>
              <a:t> – регулисана величина</a:t>
            </a:r>
            <a:endParaRPr lang="sr-Latn-ME" dirty="0"/>
          </a:p>
          <a:p>
            <a:r>
              <a:rPr lang="sr-Latn-ME" dirty="0"/>
              <a:t>y</a:t>
            </a:r>
            <a:r>
              <a:rPr lang="sr-Latn-ME" baseline="-25000" dirty="0"/>
              <a:t>1</a:t>
            </a:r>
            <a:r>
              <a:rPr lang="sr-Cyrl-ME" dirty="0"/>
              <a:t> – мјерни сигнал регулисане величине</a:t>
            </a:r>
            <a:endParaRPr lang="sr-Latn-ME" dirty="0"/>
          </a:p>
        </p:txBody>
      </p:sp>
      <p:sp>
        <p:nvSpPr>
          <p:cNvPr id="4" name="Flowchart: Summing Junction 3"/>
          <p:cNvSpPr/>
          <p:nvPr/>
        </p:nvSpPr>
        <p:spPr>
          <a:xfrm>
            <a:off x="755576" y="1988840"/>
            <a:ext cx="504056" cy="432048"/>
          </a:xfrm>
          <a:prstGeom prst="flowChartSummingJunc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35696" y="1772816"/>
            <a:ext cx="15121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Регулатор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24128" y="3068960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Процес/објекат</a:t>
            </a:r>
          </a:p>
          <a:p>
            <a:pPr algn="ctr"/>
            <a:r>
              <a:rPr lang="sr-Cyrl-ME" dirty="0"/>
              <a:t>управљања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659402" y="3861048"/>
            <a:ext cx="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31410" y="4005064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347864" y="2204864"/>
            <a:ext cx="50405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401410" y="183553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259632" y="2204864"/>
            <a:ext cx="612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85186" y="184482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79512" y="2204864"/>
            <a:ext cx="576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1520" y="1844824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647408" y="2574196"/>
            <a:ext cx="830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60232" y="2564904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u</a:t>
            </a:r>
            <a:r>
              <a:rPr lang="sr-Latn-ME" i="1" baseline="-25000" dirty="0"/>
              <a:t>1</a:t>
            </a:r>
            <a:endParaRPr lang="en-US" i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1043608" y="2564904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  <a:r>
              <a:rPr lang="sr-Cyrl-ME" baseline="-25000" dirty="0"/>
              <a:t>1</a:t>
            </a:r>
            <a:endParaRPr lang="en-US" baseline="-25000" dirty="0"/>
          </a:p>
        </p:txBody>
      </p:sp>
      <p:sp>
        <p:nvSpPr>
          <p:cNvPr id="21" name="Rectangle 20"/>
          <p:cNvSpPr/>
          <p:nvPr/>
        </p:nvSpPr>
        <p:spPr>
          <a:xfrm>
            <a:off x="3851920" y="1772816"/>
            <a:ext cx="15121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Серво мотор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364088" y="2204864"/>
            <a:ext cx="50405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17634" y="1835532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m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868144" y="1772816"/>
            <a:ext cx="15121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Серво вентил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3347864" y="3645024"/>
            <a:ext cx="1800200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Претварач/ сензор</a:t>
            </a:r>
            <a:endParaRPr lang="en-US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5148232" y="4077072"/>
            <a:ext cx="1512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hape 32"/>
          <p:cNvCxnSpPr>
            <a:stCxn id="28" idx="1"/>
            <a:endCxn id="4" idx="4"/>
          </p:cNvCxnSpPr>
          <p:nvPr/>
        </p:nvCxnSpPr>
        <p:spPr>
          <a:xfrm rot="10800000">
            <a:off x="1007604" y="2420888"/>
            <a:ext cx="2340260" cy="1620180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3568" y="242088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-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Системи вођења</a:t>
            </a:r>
            <a:endParaRPr lang="en-US" dirty="0"/>
          </a:p>
        </p:txBody>
      </p:sp>
      <p:pic>
        <p:nvPicPr>
          <p:cNvPr id="1026" name="Picture 2" descr="Picture 002 - Copy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5FD"/>
              </a:clrFrom>
              <a:clrTo>
                <a:srgbClr val="F6F5FD">
                  <a:alpha val="0"/>
                </a:srgbClr>
              </a:clrTo>
            </a:clrChange>
            <a:lum bright="-36000" contrast="72000"/>
          </a:blip>
          <a:srcRect/>
          <a:stretch>
            <a:fillRect/>
          </a:stretch>
        </p:blipFill>
        <p:spPr bwMode="auto">
          <a:xfrm>
            <a:off x="971600" y="1340768"/>
            <a:ext cx="424394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Picture 00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BFCFE"/>
              </a:clrFrom>
              <a:clrTo>
                <a:srgbClr val="FBFCFE">
                  <a:alpha val="0"/>
                </a:srgbClr>
              </a:clrTo>
            </a:clrChange>
            <a:lum bright="-36000" contrast="6000"/>
          </a:blip>
          <a:srcRect/>
          <a:stretch>
            <a:fillRect/>
          </a:stretch>
        </p:blipFill>
        <p:spPr bwMode="auto">
          <a:xfrm>
            <a:off x="2699792" y="3501008"/>
            <a:ext cx="515517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156176" y="2132856"/>
            <a:ext cx="2115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Управљачки систем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4293096"/>
            <a:ext cx="217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Регулациони систем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Величине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ME" dirty="0"/>
              <a:t>Већина величина се преноси електронским, хидрауличким или механичким путем тако да обично представљају напон, притисак или помјерај.</a:t>
            </a:r>
          </a:p>
          <a:p>
            <a:r>
              <a:rPr lang="sr-Cyrl-ME" dirty="0"/>
              <a:t>Примјети да регулирајућа величина која је задана вјероватно није иста стварној регулирајућој величини која је послата систему. Исто важи и за сензор.</a:t>
            </a:r>
          </a:p>
          <a:p>
            <a:pPr lvl="1"/>
            <a:r>
              <a:rPr lang="sr-Cyrl-ME" dirty="0"/>
              <a:t>Послиједица је неотклоњивих сметњи и поремећаја.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Улога регулатора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ME" dirty="0"/>
              <a:t>Кључна компонента регулације.</a:t>
            </a:r>
          </a:p>
          <a:p>
            <a:r>
              <a:rPr lang="sr-Cyrl-ME" dirty="0"/>
              <a:t>Ради на основу грешке:</a:t>
            </a:r>
          </a:p>
          <a:p>
            <a:pPr lvl="1"/>
            <a:r>
              <a:rPr lang="sr-Cyrl-ME" dirty="0"/>
              <a:t>разлика излазне и задате вриједности.</a:t>
            </a:r>
            <a:endParaRPr lang="sr-Latn-ME" dirty="0"/>
          </a:p>
          <a:p>
            <a:r>
              <a:rPr lang="sr-Cyrl-ME" dirty="0"/>
              <a:t>На излазу даје регулирајућу величину којом процес регулације доводи на задану величину.</a:t>
            </a:r>
          </a:p>
          <a:p>
            <a:r>
              <a:rPr lang="sr-Cyrl-ME" dirty="0"/>
              <a:t>Компаратор = детектор грешке.</a:t>
            </a:r>
          </a:p>
          <a:p>
            <a:r>
              <a:rPr lang="sr-Cyrl-ME" dirty="0"/>
              <a:t>Детектор грешке + регулатор = регулациони механизам</a:t>
            </a:r>
          </a:p>
          <a:p>
            <a:r>
              <a:rPr lang="sr-Cyrl-ME" dirty="0"/>
              <a:t>У неким подјелама компаратор је дио регулатора.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229</Words>
  <Application>Microsoft Office PowerPoint</Application>
  <PresentationFormat>On-screen Show (4:3)</PresentationFormat>
  <Paragraphs>56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Систем аутоматског управљања (САУ)</vt:lpstr>
      <vt:lpstr>Систем аутоматске регулације (САР)</vt:lpstr>
      <vt:lpstr>Блок шема Система Аутоматске Регулације (САР)</vt:lpstr>
      <vt:lpstr>Блок шема САР</vt:lpstr>
      <vt:lpstr>Системи вођења</vt:lpstr>
      <vt:lpstr>Величине</vt:lpstr>
      <vt:lpstr>Улога регулатора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Аутоматска регулација</dc:title>
  <dc:creator>Blazo</dc:creator>
  <cp:lastModifiedBy>Блажо Ђуровић</cp:lastModifiedBy>
  <cp:revision>44</cp:revision>
  <dcterms:created xsi:type="dcterms:W3CDTF">2020-04-26T22:11:52Z</dcterms:created>
  <dcterms:modified xsi:type="dcterms:W3CDTF">2026-05-31T15:35:17Z</dcterms:modified>
</cp:coreProperties>
</file>