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59" r:id="rId4"/>
    <p:sldId id="293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Блажо Ђуровић" userId="5694572e-f064-495d-ac23-a1610d1060de" providerId="ADAL" clId="{8373B0D4-67A4-4F90-9A9E-9A2C5A0B676F}"/>
    <pc:docChg chg="delSld">
      <pc:chgData name="Блажо Ђуровић" userId="5694572e-f064-495d-ac23-a1610d1060de" providerId="ADAL" clId="{8373B0D4-67A4-4F90-9A9E-9A2C5A0B676F}" dt="2022-04-04T08:08:02.072" v="0" actId="47"/>
      <pc:docMkLst>
        <pc:docMk/>
      </pc:docMkLst>
      <pc:sldChg chg="del">
        <pc:chgData name="Блажо Ђуровић" userId="5694572e-f064-495d-ac23-a1610d1060de" providerId="ADAL" clId="{8373B0D4-67A4-4F90-9A9E-9A2C5A0B676F}" dt="2022-04-04T08:08:02.072" v="0" actId="47"/>
        <pc:sldMkLst>
          <pc:docMk/>
          <pc:sldMk cId="0" sldId="263"/>
        </pc:sldMkLst>
      </pc:sldChg>
      <pc:sldChg chg="del">
        <pc:chgData name="Блажо Ђуровић" userId="5694572e-f064-495d-ac23-a1610d1060de" providerId="ADAL" clId="{8373B0D4-67A4-4F90-9A9E-9A2C5A0B676F}" dt="2022-04-04T08:08:02.072" v="0" actId="47"/>
        <pc:sldMkLst>
          <pc:docMk/>
          <pc:sldMk cId="0" sldId="264"/>
        </pc:sldMkLst>
      </pc:sldChg>
      <pc:sldChg chg="del">
        <pc:chgData name="Блажо Ђуровић" userId="5694572e-f064-495d-ac23-a1610d1060de" providerId="ADAL" clId="{8373B0D4-67A4-4F90-9A9E-9A2C5A0B676F}" dt="2022-04-04T08:08:02.072" v="0" actId="47"/>
        <pc:sldMkLst>
          <pc:docMk/>
          <pc:sldMk cId="0" sldId="265"/>
        </pc:sldMkLst>
      </pc:sldChg>
      <pc:sldChg chg="del">
        <pc:chgData name="Блажо Ђуровић" userId="5694572e-f064-495d-ac23-a1610d1060de" providerId="ADAL" clId="{8373B0D4-67A4-4F90-9A9E-9A2C5A0B676F}" dt="2022-04-04T08:08:02.072" v="0" actId="47"/>
        <pc:sldMkLst>
          <pc:docMk/>
          <pc:sldMk cId="0" sldId="266"/>
        </pc:sldMkLst>
      </pc:sldChg>
      <pc:sldChg chg="del">
        <pc:chgData name="Блажо Ђуровић" userId="5694572e-f064-495d-ac23-a1610d1060de" providerId="ADAL" clId="{8373B0D4-67A4-4F90-9A9E-9A2C5A0B676F}" dt="2022-04-04T08:08:02.072" v="0" actId="47"/>
        <pc:sldMkLst>
          <pc:docMk/>
          <pc:sldMk cId="2112851572" sldId="267"/>
        </pc:sldMkLst>
      </pc:sldChg>
      <pc:sldChg chg="del">
        <pc:chgData name="Блажо Ђуровић" userId="5694572e-f064-495d-ac23-a1610d1060de" providerId="ADAL" clId="{8373B0D4-67A4-4F90-9A9E-9A2C5A0B676F}" dt="2022-04-04T08:08:02.072" v="0" actId="47"/>
        <pc:sldMkLst>
          <pc:docMk/>
          <pc:sldMk cId="515117613" sldId="268"/>
        </pc:sldMkLst>
      </pc:sldChg>
      <pc:sldChg chg="del">
        <pc:chgData name="Блажо Ђуровић" userId="5694572e-f064-495d-ac23-a1610d1060de" providerId="ADAL" clId="{8373B0D4-67A4-4F90-9A9E-9A2C5A0B676F}" dt="2022-04-04T08:08:02.072" v="0" actId="47"/>
        <pc:sldMkLst>
          <pc:docMk/>
          <pc:sldMk cId="1967422753" sldId="270"/>
        </pc:sldMkLst>
      </pc:sldChg>
      <pc:sldChg chg="del">
        <pc:chgData name="Блажо Ђуровић" userId="5694572e-f064-495d-ac23-a1610d1060de" providerId="ADAL" clId="{8373B0D4-67A4-4F90-9A9E-9A2C5A0B676F}" dt="2022-04-04T08:08:02.072" v="0" actId="47"/>
        <pc:sldMkLst>
          <pc:docMk/>
          <pc:sldMk cId="2635032257" sldId="271"/>
        </pc:sldMkLst>
      </pc:sldChg>
      <pc:sldChg chg="del">
        <pc:chgData name="Блажо Ђуровић" userId="5694572e-f064-495d-ac23-a1610d1060de" providerId="ADAL" clId="{8373B0D4-67A4-4F90-9A9E-9A2C5A0B676F}" dt="2022-04-04T08:08:02.072" v="0" actId="47"/>
        <pc:sldMkLst>
          <pc:docMk/>
          <pc:sldMk cId="3825108056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64F4E-52C3-4CEF-B681-FB5CA12AED4F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 dirty="0"/>
              <a:t>Електромагнетика</a:t>
            </a:r>
            <a:br>
              <a:rPr lang="sr-Cyrl-CS" dirty="0"/>
            </a:br>
            <a:r>
              <a:rPr lang="sr-Cyrl-CS" dirty="0"/>
              <a:t>магнетно поље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00FFB92D-7BF7-4491-9C26-76928FACDCC3}"/>
              </a:ext>
            </a:extLst>
          </p:cNvPr>
          <p:cNvGrpSpPr/>
          <p:nvPr/>
        </p:nvGrpSpPr>
        <p:grpSpPr>
          <a:xfrm>
            <a:off x="6129953" y="2204864"/>
            <a:ext cx="1914909" cy="3346221"/>
            <a:chOff x="5354122" y="2145862"/>
            <a:chExt cx="1914909" cy="3346221"/>
          </a:xfrm>
        </p:grpSpPr>
        <p:sp>
          <p:nvSpPr>
            <p:cNvPr id="12" name="Arc 11">
              <a:extLst>
                <a:ext uri="{FF2B5EF4-FFF2-40B4-BE49-F238E27FC236}">
                  <a16:creationId xmlns:a16="http://schemas.microsoft.com/office/drawing/2014/main" id="{1E25BCBD-F689-4D37-A408-12D9C5AA9A03}"/>
                </a:ext>
              </a:extLst>
            </p:cNvPr>
            <p:cNvSpPr/>
            <p:nvPr/>
          </p:nvSpPr>
          <p:spPr>
            <a:xfrm rot="2980288">
              <a:off x="5717069" y="3226574"/>
              <a:ext cx="1584176" cy="788141"/>
            </a:xfrm>
            <a:prstGeom prst="arc">
              <a:avLst>
                <a:gd name="adj1" fmla="val 2716"/>
                <a:gd name="adj2" fmla="val 21571038"/>
              </a:avLst>
            </a:prstGeom>
            <a:ln w="19050">
              <a:solidFill>
                <a:srgbClr val="FF0000"/>
              </a:solidFill>
              <a:prstDash val="solid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153901C4-B359-462D-9E62-046DF2421B7B}"/>
                </a:ext>
              </a:extLst>
            </p:cNvPr>
            <p:cNvSpPr/>
            <p:nvPr/>
          </p:nvSpPr>
          <p:spPr>
            <a:xfrm rot="2980288">
              <a:off x="5153366" y="3066446"/>
              <a:ext cx="2565960" cy="1327748"/>
            </a:xfrm>
            <a:prstGeom prst="arc">
              <a:avLst>
                <a:gd name="adj1" fmla="val 2716"/>
                <a:gd name="adj2" fmla="val 0"/>
              </a:avLst>
            </a:prstGeom>
            <a:ln w="19050">
              <a:solidFill>
                <a:srgbClr val="FF0000"/>
              </a:solidFill>
              <a:prstDash val="solid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rc 13">
              <a:extLst>
                <a:ext uri="{FF2B5EF4-FFF2-40B4-BE49-F238E27FC236}">
                  <a16:creationId xmlns:a16="http://schemas.microsoft.com/office/drawing/2014/main" id="{EF76D6CF-D9EB-4C3E-BD2A-E83D88B6AD73}"/>
                </a:ext>
              </a:extLst>
            </p:cNvPr>
            <p:cNvSpPr/>
            <p:nvPr/>
          </p:nvSpPr>
          <p:spPr>
            <a:xfrm rot="2980288">
              <a:off x="4638466" y="2861518"/>
              <a:ext cx="3346221" cy="1914909"/>
            </a:xfrm>
            <a:prstGeom prst="arc">
              <a:avLst>
                <a:gd name="adj1" fmla="val 2716"/>
                <a:gd name="adj2" fmla="val 0"/>
              </a:avLst>
            </a:prstGeom>
            <a:ln w="19050">
              <a:solidFill>
                <a:srgbClr val="FF0000"/>
              </a:solidFill>
              <a:prstDash val="solid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E32A82E8-179B-44E6-BEE9-23DC4C76C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/>
              <a:t>Магнетно поље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45D8310-74FA-4AA0-B871-AE30B1F93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511" y="1600200"/>
            <a:ext cx="5243880" cy="5069160"/>
          </a:xfrm>
        </p:spPr>
        <p:txBody>
          <a:bodyPr>
            <a:normAutofit lnSpcReduction="10000"/>
          </a:bodyPr>
          <a:lstStyle/>
          <a:p>
            <a:r>
              <a:rPr lang="sr-Cyrl-ME" dirty="0"/>
              <a:t>Магнетно поље настаје кретањем наелектрисања.</a:t>
            </a:r>
          </a:p>
          <a:p>
            <a:r>
              <a:rPr lang="sr-Cyrl-ME" dirty="0"/>
              <a:t>Ознака: </a:t>
            </a:r>
            <a:r>
              <a:rPr lang="sr-Latn-ME" dirty="0"/>
              <a:t>H. </a:t>
            </a:r>
            <a:r>
              <a:rPr lang="sr-Cyrl-ME" dirty="0"/>
              <a:t>Јединица: </a:t>
            </a:r>
            <a:r>
              <a:rPr lang="en-US" dirty="0"/>
              <a:t>[</a:t>
            </a:r>
            <a:r>
              <a:rPr lang="sr-Latn-ME" dirty="0"/>
              <a:t>A/m</a:t>
            </a:r>
            <a:r>
              <a:rPr lang="en-US" dirty="0"/>
              <a:t>]</a:t>
            </a:r>
            <a:endParaRPr lang="sr-Cyrl-ME" dirty="0"/>
          </a:p>
          <a:p>
            <a:r>
              <a:rPr lang="sr-Cyrl-ME" dirty="0"/>
              <a:t>Раван у којој су линије поља на слици је нормална (90 степени) на правац кретања наелектрисања.</a:t>
            </a:r>
          </a:p>
          <a:p>
            <a:r>
              <a:rPr lang="sr-Cyrl-ME" dirty="0"/>
              <a:t>Гушће линије поља значе да је поље јаче.</a:t>
            </a:r>
          </a:p>
          <a:p>
            <a:r>
              <a:rPr lang="sr-Cyrl-ME" dirty="0"/>
              <a:t>Вектор поља у некој тачки је тангента на линију поља у тој тачки.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A577BD0-D33C-47F6-84A3-C25F560DAEBA}"/>
              </a:ext>
            </a:extLst>
          </p:cNvPr>
          <p:cNvGrpSpPr/>
          <p:nvPr/>
        </p:nvGrpSpPr>
        <p:grpSpPr>
          <a:xfrm>
            <a:off x="7148031" y="3463622"/>
            <a:ext cx="700198" cy="585356"/>
            <a:chOff x="6372200" y="3404620"/>
            <a:chExt cx="700198" cy="585356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89D0C25-3BE4-4297-9C20-DF38EBCFC4CD}"/>
                </a:ext>
              </a:extLst>
            </p:cNvPr>
            <p:cNvSpPr/>
            <p:nvPr/>
          </p:nvSpPr>
          <p:spPr>
            <a:xfrm>
              <a:off x="6372200" y="3404620"/>
              <a:ext cx="360040" cy="360040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Cyrl-CS" dirty="0"/>
                <a:t>+</a:t>
              </a:r>
              <a:endParaRPr 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CAC2690-004F-4984-97C3-1C1C03C422F6}"/>
                </a:ext>
              </a:extLst>
            </p:cNvPr>
            <p:cNvSpPr txBox="1"/>
            <p:nvPr/>
          </p:nvSpPr>
          <p:spPr>
            <a:xfrm>
              <a:off x="6732240" y="3620644"/>
              <a:ext cx="340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CS" dirty="0"/>
                <a:t>Q</a:t>
              </a:r>
              <a:endParaRPr lang="en-US" dirty="0"/>
            </a:p>
          </p:txBody>
        </p: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AFC9C5C-DBDB-4AFD-8380-5AC378328212}"/>
              </a:ext>
            </a:extLst>
          </p:cNvPr>
          <p:cNvCxnSpPr/>
          <p:nvPr/>
        </p:nvCxnSpPr>
        <p:spPr>
          <a:xfrm flipV="1">
            <a:off x="7488425" y="2527518"/>
            <a:ext cx="1224136" cy="10081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416B492-177F-4BE0-B7EB-5338C6F4CBB7}"/>
              </a:ext>
            </a:extLst>
          </p:cNvPr>
          <p:cNvSpPr txBox="1"/>
          <p:nvPr/>
        </p:nvSpPr>
        <p:spPr>
          <a:xfrm>
            <a:off x="8640553" y="245551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i="1" dirty="0"/>
              <a:t>v</a:t>
            </a:r>
            <a:endParaRPr lang="en-US" i="1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B620FF9-CE94-4B98-82F5-4AA22357D0BF}"/>
              </a:ext>
            </a:extLst>
          </p:cNvPr>
          <p:cNvCxnSpPr>
            <a:cxnSpLocks/>
          </p:cNvCxnSpPr>
          <p:nvPr/>
        </p:nvCxnSpPr>
        <p:spPr>
          <a:xfrm>
            <a:off x="7292047" y="5197036"/>
            <a:ext cx="1263509" cy="459505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D74F0BEE-1444-4735-ACCE-D38E99975425}"/>
              </a:ext>
            </a:extLst>
          </p:cNvPr>
          <p:cNvSpPr/>
          <p:nvPr/>
        </p:nvSpPr>
        <p:spPr>
          <a:xfrm>
            <a:off x="7243937" y="5161032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ME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D3883BD-3BC7-475D-887E-4A5DAE9D533E}"/>
              </a:ext>
            </a:extLst>
          </p:cNvPr>
          <p:cNvCxnSpPr>
            <a:cxnSpLocks/>
          </p:cNvCxnSpPr>
          <p:nvPr/>
        </p:nvCxnSpPr>
        <p:spPr>
          <a:xfrm flipH="1">
            <a:off x="5515359" y="2522261"/>
            <a:ext cx="615671" cy="29325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9828052A-FF6D-4B84-A59C-4719BFA9843B}"/>
              </a:ext>
            </a:extLst>
          </p:cNvPr>
          <p:cNvSpPr/>
          <p:nvPr/>
        </p:nvSpPr>
        <p:spPr>
          <a:xfrm>
            <a:off x="6095026" y="2486257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M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1BB9817-E11E-44A8-94B3-C87BEC3C3C9C}"/>
                  </a:ext>
                </a:extLst>
              </p:cNvPr>
              <p:cNvSpPr txBox="1"/>
              <p:nvPr/>
            </p:nvSpPr>
            <p:spPr>
              <a:xfrm>
                <a:off x="5515359" y="2280937"/>
                <a:ext cx="302390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1BB9817-E11E-44A8-94B3-C87BEC3C3C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5359" y="2280937"/>
                <a:ext cx="302390" cy="4140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3D5AC84-298F-4247-82CF-CB5EF64E11F5}"/>
                  </a:ext>
                </a:extLst>
              </p:cNvPr>
              <p:cNvSpPr txBox="1"/>
              <p:nvPr/>
            </p:nvSpPr>
            <p:spPr>
              <a:xfrm>
                <a:off x="8388183" y="5210248"/>
                <a:ext cx="302390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sz="24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3D5AC84-298F-4247-82CF-CB5EF64E11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8183" y="5210248"/>
                <a:ext cx="302390" cy="4140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A2119F47-3850-4917-9719-F178F9B5B65A}"/>
              </a:ext>
            </a:extLst>
          </p:cNvPr>
          <p:cNvSpPr txBox="1"/>
          <p:nvPr/>
        </p:nvSpPr>
        <p:spPr>
          <a:xfrm>
            <a:off x="5274709" y="5656541"/>
            <a:ext cx="27382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2400" dirty="0"/>
              <a:t>Линије магнетног поља</a:t>
            </a:r>
            <a:endParaRPr lang="sr-Cyrl-ME" sz="2400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198A76D-A26E-4880-9F91-2A545E6FB619}"/>
              </a:ext>
            </a:extLst>
          </p:cNvPr>
          <p:cNvSpPr/>
          <p:nvPr/>
        </p:nvSpPr>
        <p:spPr>
          <a:xfrm rot="8000817">
            <a:off x="5917357" y="3998470"/>
            <a:ext cx="1339210" cy="515932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ME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19F593D-6F4F-49FE-B42D-8F2CDC78B166}"/>
              </a:ext>
            </a:extLst>
          </p:cNvPr>
          <p:cNvCxnSpPr>
            <a:cxnSpLocks/>
            <a:stCxn id="29" idx="0"/>
            <a:endCxn id="30" idx="7"/>
          </p:cNvCxnSpPr>
          <p:nvPr/>
        </p:nvCxnSpPr>
        <p:spPr>
          <a:xfrm flipH="1" flipV="1">
            <a:off x="6394608" y="4725966"/>
            <a:ext cx="249224" cy="93057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7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1" grpId="0"/>
      <p:bldP spid="17" grpId="0" animBg="1"/>
      <p:bldP spid="23" grpId="0" animBg="1"/>
      <p:bldP spid="27" grpId="0"/>
      <p:bldP spid="28" grpId="0"/>
      <p:bldP spid="29" grpId="0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/>
              <a:t>Примјери покретног наелектрисања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У магнетима:</a:t>
            </a:r>
          </a:p>
          <a:p>
            <a:pPr lvl="1"/>
            <a:r>
              <a:rPr lang="sr-Cyrl-CS" dirty="0"/>
              <a:t>Електрони се крећу око језгра атома и тиме стварају магнетно поље.</a:t>
            </a:r>
          </a:p>
          <a:p>
            <a:r>
              <a:rPr lang="sr-Cyrl-CS" dirty="0"/>
              <a:t>У проводнику кроз који тече струја</a:t>
            </a:r>
          </a:p>
          <a:p>
            <a:pPr lvl="1"/>
            <a:r>
              <a:rPr lang="sr-Cyrl-CS" dirty="0"/>
              <a:t>Струја је кретање наелектрисања. Најчешће се крећу електрони.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66ADCD7-9625-476E-A282-DBF3B5CE8F56}"/>
              </a:ext>
            </a:extLst>
          </p:cNvPr>
          <p:cNvCxnSpPr/>
          <p:nvPr/>
        </p:nvCxnSpPr>
        <p:spPr>
          <a:xfrm flipV="1">
            <a:off x="1119889" y="1054041"/>
            <a:ext cx="2343571" cy="4257764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sr-Cyrl-CS" dirty="0"/>
              <a:t>Правац и смјер </a:t>
            </a:r>
            <a:r>
              <a:rPr lang="sr-Cyrl-ME" dirty="0"/>
              <a:t>магнетног поља</a:t>
            </a:r>
            <a:endParaRPr lang="en-US" dirty="0"/>
          </a:p>
        </p:txBody>
      </p:sp>
      <p:sp>
        <p:nvSpPr>
          <p:cNvPr id="28" name="Arc 27"/>
          <p:cNvSpPr/>
          <p:nvPr/>
        </p:nvSpPr>
        <p:spPr>
          <a:xfrm rot="1736407">
            <a:off x="1395023" y="2727786"/>
            <a:ext cx="1941506" cy="736683"/>
          </a:xfrm>
          <a:prstGeom prst="arc">
            <a:avLst>
              <a:gd name="adj1" fmla="val 19832990"/>
              <a:gd name="adj2" fmla="val 12891636"/>
            </a:avLst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1736407">
            <a:off x="977914" y="2597827"/>
            <a:ext cx="2700056" cy="1144430"/>
          </a:xfrm>
          <a:prstGeom prst="arc">
            <a:avLst>
              <a:gd name="adj1" fmla="val 18918879"/>
              <a:gd name="adj2" fmla="val 13640180"/>
            </a:avLst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736407">
            <a:off x="576389" y="2447357"/>
            <a:ext cx="3378405" cy="1663426"/>
          </a:xfrm>
          <a:prstGeom prst="arc">
            <a:avLst>
              <a:gd name="adj1" fmla="val 18163277"/>
              <a:gd name="adj2" fmla="val 14388170"/>
            </a:avLst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51630" y="1963757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3200" i="1" dirty="0">
                <a:latin typeface="Times" pitchFamily="18" charset="0"/>
              </a:rPr>
              <a:t>I</a:t>
            </a:r>
            <a:endParaRPr lang="en-US" sz="3200" i="1" dirty="0">
              <a:latin typeface="Times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781721" y="1842401"/>
            <a:ext cx="504056" cy="80971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Arc 30"/>
          <p:cNvSpPr/>
          <p:nvPr/>
        </p:nvSpPr>
        <p:spPr>
          <a:xfrm rot="1736407">
            <a:off x="57434" y="2258242"/>
            <a:ext cx="4210961" cy="2341516"/>
          </a:xfrm>
          <a:prstGeom prst="arc">
            <a:avLst>
              <a:gd name="adj1" fmla="val 17759667"/>
              <a:gd name="adj2" fmla="val 14883076"/>
            </a:avLst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3391337">
            <a:off x="317689" y="2156351"/>
            <a:ext cx="216024" cy="28803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 rot="11488743">
            <a:off x="644912" y="2427788"/>
            <a:ext cx="216024" cy="28803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36"/>
          <p:cNvSpPr/>
          <p:nvPr/>
        </p:nvSpPr>
        <p:spPr>
          <a:xfrm rot="8941054">
            <a:off x="1148969" y="2859836"/>
            <a:ext cx="216024" cy="28803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ED730E4-D3FC-4EA2-8AC1-C058B891E827}"/>
              </a:ext>
            </a:extLst>
          </p:cNvPr>
          <p:cNvCxnSpPr/>
          <p:nvPr/>
        </p:nvCxnSpPr>
        <p:spPr>
          <a:xfrm rot="17836439" flipV="1">
            <a:off x="6061135" y="1141493"/>
            <a:ext cx="1881195" cy="3508927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3EF3934A-A24D-41E5-ADCA-389DDF1F7242}"/>
              </a:ext>
            </a:extLst>
          </p:cNvPr>
          <p:cNvSpPr txBox="1"/>
          <p:nvPr/>
        </p:nvSpPr>
        <p:spPr>
          <a:xfrm>
            <a:off x="6611766" y="1594384"/>
            <a:ext cx="231205" cy="481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3200" i="1" dirty="0">
                <a:latin typeface="Times" pitchFamily="18" charset="0"/>
              </a:rPr>
              <a:t>I</a:t>
            </a:r>
            <a:endParaRPr lang="en-US" sz="3200" i="1" dirty="0">
              <a:latin typeface="Times" pitchFamily="18" charset="0"/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251F5B6-0F4B-43EA-AD58-920E6B959FB0}"/>
              </a:ext>
            </a:extLst>
          </p:cNvPr>
          <p:cNvCxnSpPr>
            <a:cxnSpLocks/>
          </p:cNvCxnSpPr>
          <p:nvPr/>
        </p:nvCxnSpPr>
        <p:spPr>
          <a:xfrm rot="7036439" flipV="1">
            <a:off x="6387014" y="1679505"/>
            <a:ext cx="404608" cy="66730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DFC51A49-2EFC-4E66-98C8-AFA445BFBE57}"/>
              </a:ext>
            </a:extLst>
          </p:cNvPr>
          <p:cNvGrpSpPr/>
          <p:nvPr/>
        </p:nvGrpSpPr>
        <p:grpSpPr>
          <a:xfrm>
            <a:off x="5444543" y="2115904"/>
            <a:ext cx="3380157" cy="1929700"/>
            <a:chOff x="5444543" y="2115904"/>
            <a:chExt cx="3380157" cy="1929700"/>
          </a:xfrm>
        </p:grpSpPr>
        <p:sp>
          <p:nvSpPr>
            <p:cNvPr id="43" name="Arc 42">
              <a:extLst>
                <a:ext uri="{FF2B5EF4-FFF2-40B4-BE49-F238E27FC236}">
                  <a16:creationId xmlns:a16="http://schemas.microsoft.com/office/drawing/2014/main" id="{B8CEFD44-E731-4043-9A2B-40B3A4BBBE27}"/>
                </a:ext>
              </a:extLst>
            </p:cNvPr>
            <p:cNvSpPr/>
            <p:nvPr/>
          </p:nvSpPr>
          <p:spPr>
            <a:xfrm rot="19572846">
              <a:off x="6186184" y="2506750"/>
              <a:ext cx="1558455" cy="607118"/>
            </a:xfrm>
            <a:prstGeom prst="arc">
              <a:avLst>
                <a:gd name="adj1" fmla="val 19832990"/>
                <a:gd name="adj2" fmla="val 12891636"/>
              </a:avLst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Arc 47">
              <a:extLst>
                <a:ext uri="{FF2B5EF4-FFF2-40B4-BE49-F238E27FC236}">
                  <a16:creationId xmlns:a16="http://schemas.microsoft.com/office/drawing/2014/main" id="{1381FB12-2969-497F-A59B-73B81069FE5F}"/>
                </a:ext>
              </a:extLst>
            </p:cNvPr>
            <p:cNvSpPr/>
            <p:nvPr/>
          </p:nvSpPr>
          <p:spPr>
            <a:xfrm rot="19572846">
              <a:off x="5921964" y="2393640"/>
              <a:ext cx="2167347" cy="943153"/>
            </a:xfrm>
            <a:prstGeom prst="arc">
              <a:avLst>
                <a:gd name="adj1" fmla="val 18918879"/>
                <a:gd name="adj2" fmla="val 13640180"/>
              </a:avLst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Arc 48">
              <a:extLst>
                <a:ext uri="{FF2B5EF4-FFF2-40B4-BE49-F238E27FC236}">
                  <a16:creationId xmlns:a16="http://schemas.microsoft.com/office/drawing/2014/main" id="{A9341F3D-DC9E-4DA7-BC94-13E8BF072C2A}"/>
                </a:ext>
              </a:extLst>
            </p:cNvPr>
            <p:cNvSpPr/>
            <p:nvPr/>
          </p:nvSpPr>
          <p:spPr>
            <a:xfrm rot="19572846">
              <a:off x="5706635" y="2265441"/>
              <a:ext cx="2711861" cy="1370870"/>
            </a:xfrm>
            <a:prstGeom prst="arc">
              <a:avLst>
                <a:gd name="adj1" fmla="val 18163277"/>
                <a:gd name="adj2" fmla="val 14388170"/>
              </a:avLst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Arc 51">
              <a:extLst>
                <a:ext uri="{FF2B5EF4-FFF2-40B4-BE49-F238E27FC236}">
                  <a16:creationId xmlns:a16="http://schemas.microsoft.com/office/drawing/2014/main" id="{FD3E7E5A-54F7-4FA9-942D-54605015A8C0}"/>
                </a:ext>
              </a:extLst>
            </p:cNvPr>
            <p:cNvSpPr/>
            <p:nvPr/>
          </p:nvSpPr>
          <p:spPr>
            <a:xfrm rot="19572846">
              <a:off x="5444543" y="2115904"/>
              <a:ext cx="3380157" cy="1929700"/>
            </a:xfrm>
            <a:prstGeom prst="arc">
              <a:avLst>
                <a:gd name="adj1" fmla="val 17759667"/>
                <a:gd name="adj2" fmla="val 14883076"/>
              </a:avLst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E08956AE-C8B1-4299-BD32-8903594EAE1F}"/>
              </a:ext>
            </a:extLst>
          </p:cNvPr>
          <p:cNvSpPr/>
          <p:nvPr/>
        </p:nvSpPr>
        <p:spPr>
          <a:xfrm rot="8941054">
            <a:off x="1526456" y="2806860"/>
            <a:ext cx="216024" cy="28803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0924AF04-312E-4E31-B00F-19B41C752C0B}"/>
              </a:ext>
            </a:extLst>
          </p:cNvPr>
          <p:cNvSpPr/>
          <p:nvPr/>
        </p:nvSpPr>
        <p:spPr>
          <a:xfrm rot="12477543">
            <a:off x="7411520" y="2544316"/>
            <a:ext cx="216024" cy="28803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Isosceles Triangle 54">
            <a:extLst>
              <a:ext uri="{FF2B5EF4-FFF2-40B4-BE49-F238E27FC236}">
                <a16:creationId xmlns:a16="http://schemas.microsoft.com/office/drawing/2014/main" id="{72ED64F2-D12A-42E0-8046-03C25AB3B8E5}"/>
              </a:ext>
            </a:extLst>
          </p:cNvPr>
          <p:cNvSpPr/>
          <p:nvPr/>
        </p:nvSpPr>
        <p:spPr>
          <a:xfrm rot="12477543">
            <a:off x="7733643" y="2519346"/>
            <a:ext cx="219606" cy="28803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Isosceles Triangle 55">
            <a:extLst>
              <a:ext uri="{FF2B5EF4-FFF2-40B4-BE49-F238E27FC236}">
                <a16:creationId xmlns:a16="http://schemas.microsoft.com/office/drawing/2014/main" id="{47D3679F-FB78-4209-A16D-BBFB93F4351F}"/>
              </a:ext>
            </a:extLst>
          </p:cNvPr>
          <p:cNvSpPr/>
          <p:nvPr/>
        </p:nvSpPr>
        <p:spPr>
          <a:xfrm rot="13454479">
            <a:off x="7635210" y="3130600"/>
            <a:ext cx="216024" cy="28803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531EE907-8259-4BAD-ADE5-9FE61CC21363}"/>
              </a:ext>
            </a:extLst>
          </p:cNvPr>
          <p:cNvSpPr/>
          <p:nvPr/>
        </p:nvSpPr>
        <p:spPr>
          <a:xfrm rot="13296099">
            <a:off x="7946423" y="3419452"/>
            <a:ext cx="216024" cy="288032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EBF275-0250-4A0A-9752-69E7EE22F88F}"/>
              </a:ext>
            </a:extLst>
          </p:cNvPr>
          <p:cNvSpPr txBox="1"/>
          <p:nvPr/>
        </p:nvSpPr>
        <p:spPr>
          <a:xfrm>
            <a:off x="1578463" y="5102004"/>
            <a:ext cx="60592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ME" sz="2400" b="1" dirty="0"/>
              <a:t>Правило десне руке:</a:t>
            </a:r>
          </a:p>
          <a:p>
            <a:r>
              <a:rPr lang="sr-Cyrl-ME" sz="2400" dirty="0"/>
              <a:t>Обмотамо шаку око проводника. Поставимо палац у правцу струје. Остали прсти показују смјер магнетног поља.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65C82E54-B512-4FC3-805F-6BA6E6900F49}"/>
                  </a:ext>
                </a:extLst>
              </p:cNvPr>
              <p:cNvSpPr txBox="1"/>
              <p:nvPr/>
            </p:nvSpPr>
            <p:spPr>
              <a:xfrm>
                <a:off x="800120" y="2644383"/>
                <a:ext cx="302390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sz="2400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65C82E54-B512-4FC3-805F-6BA6E6900F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20" y="2644383"/>
                <a:ext cx="302390" cy="4140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3CD40240-1FC4-4C7A-8744-21CB8AAABD31}"/>
                  </a:ext>
                </a:extLst>
              </p:cNvPr>
              <p:cNvSpPr txBox="1"/>
              <p:nvPr/>
            </p:nvSpPr>
            <p:spPr>
              <a:xfrm>
                <a:off x="8076900" y="2832463"/>
                <a:ext cx="302390" cy="4140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sz="2400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3CD40240-1FC4-4C7A-8744-21CB8AAABD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900" y="2832463"/>
                <a:ext cx="302390" cy="4140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855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6" grpId="0"/>
      <p:bldP spid="31" grpId="0" animBg="1"/>
      <p:bldP spid="35" grpId="0" animBg="1"/>
      <p:bldP spid="36" grpId="0" animBg="1"/>
      <p:bldP spid="37" grpId="0" animBg="1"/>
      <p:bldP spid="50" grpId="0"/>
      <p:bldP spid="53" grpId="0" animBg="1"/>
      <p:bldP spid="54" grpId="0" animBg="1"/>
      <p:bldP spid="55" grpId="0" animBg="1"/>
      <p:bldP spid="56" grpId="0" animBg="1"/>
      <p:bldP spid="57" grpId="0" animBg="1"/>
      <p:bldP spid="5" grpId="0"/>
      <p:bldP spid="58" grpId="0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Rezultat slika za arrow"/>
          <p:cNvPicPr>
            <a:picLocks noChangeAspect="1" noChangeArrowheads="1"/>
          </p:cNvPicPr>
          <p:nvPr/>
        </p:nvPicPr>
        <p:blipFill>
          <a:blip r:embed="rId2" cstate="print"/>
          <a:srcRect b="86560"/>
          <a:stretch>
            <a:fillRect/>
          </a:stretch>
        </p:blipFill>
        <p:spPr bwMode="auto">
          <a:xfrm>
            <a:off x="1403648" y="980728"/>
            <a:ext cx="4286250" cy="57606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Други начини обиљежавања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827584" y="1484784"/>
            <a:ext cx="792088" cy="720080"/>
            <a:chOff x="611560" y="1484784"/>
            <a:chExt cx="792088" cy="720080"/>
          </a:xfrm>
        </p:grpSpPr>
        <p:sp>
          <p:nvSpPr>
            <p:cNvPr id="4" name="Oval 3"/>
            <p:cNvSpPr/>
            <p:nvPr/>
          </p:nvSpPr>
          <p:spPr>
            <a:xfrm>
              <a:off x="611560" y="1484784"/>
              <a:ext cx="792088" cy="7200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935596" y="1772816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691680" y="1628800"/>
            <a:ext cx="1865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CS" dirty="0"/>
              <a:t>Вектор “ИЗВИРЕ”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40152" y="1628800"/>
            <a:ext cx="1733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CS" dirty="0"/>
              <a:t>Вектор “УВИРЕ”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5076056" y="1484784"/>
            <a:ext cx="792088" cy="720080"/>
            <a:chOff x="5076056" y="1484784"/>
            <a:chExt cx="792088" cy="720080"/>
          </a:xfrm>
        </p:grpSpPr>
        <p:sp>
          <p:nvSpPr>
            <p:cNvPr id="9" name="Oval 8"/>
            <p:cNvSpPr/>
            <p:nvPr/>
          </p:nvSpPr>
          <p:spPr>
            <a:xfrm>
              <a:off x="5076056" y="1484784"/>
              <a:ext cx="792088" cy="7200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9" idx="1"/>
              <a:endCxn id="9" idx="5"/>
            </p:cNvCxnSpPr>
            <p:nvPr/>
          </p:nvCxnSpPr>
          <p:spPr>
            <a:xfrm>
              <a:off x="5192055" y="1590237"/>
              <a:ext cx="560090" cy="5091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/>
          <p:cNvCxnSpPr>
            <a:stCxn id="9" idx="3"/>
            <a:endCxn id="9" idx="7"/>
          </p:cNvCxnSpPr>
          <p:nvPr/>
        </p:nvCxnSpPr>
        <p:spPr>
          <a:xfrm flipV="1">
            <a:off x="5192055" y="1590237"/>
            <a:ext cx="560090" cy="50917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123728" y="2708920"/>
            <a:ext cx="144016" cy="388843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V="1">
            <a:off x="2411760" y="3068960"/>
            <a:ext cx="72008" cy="9361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447206" y="3284984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sz="2400" i="1" dirty="0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en-US" sz="2400" i="1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827584" y="2996952"/>
            <a:ext cx="360040" cy="288032"/>
            <a:chOff x="4427984" y="2852936"/>
            <a:chExt cx="792088" cy="720080"/>
          </a:xfrm>
        </p:grpSpPr>
        <p:grpSp>
          <p:nvGrpSpPr>
            <p:cNvPr id="23" name="Group 22"/>
            <p:cNvGrpSpPr/>
            <p:nvPr/>
          </p:nvGrpSpPr>
          <p:grpSpPr>
            <a:xfrm>
              <a:off x="4427984" y="2852936"/>
              <a:ext cx="792088" cy="720080"/>
              <a:chOff x="5076056" y="1484784"/>
              <a:chExt cx="792088" cy="720080"/>
            </a:xfrm>
          </p:grpSpPr>
          <p:sp>
            <p:nvSpPr>
              <p:cNvPr id="24" name="Oval 23"/>
              <p:cNvSpPr/>
              <p:nvPr/>
            </p:nvSpPr>
            <p:spPr>
              <a:xfrm>
                <a:off x="5076056" y="1484784"/>
                <a:ext cx="792088" cy="7200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/>
              <p:cNvCxnSpPr>
                <a:stCxn id="24" idx="1"/>
                <a:endCxn id="24" idx="5"/>
              </p:cNvCxnSpPr>
              <p:nvPr/>
            </p:nvCxnSpPr>
            <p:spPr>
              <a:xfrm>
                <a:off x="5192055" y="1590237"/>
                <a:ext cx="560090" cy="50917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/>
            <p:cNvCxnSpPr>
              <a:stCxn id="24" idx="3"/>
              <a:endCxn id="24" idx="7"/>
            </p:cNvCxnSpPr>
            <p:nvPr/>
          </p:nvCxnSpPr>
          <p:spPr>
            <a:xfrm flipV="1">
              <a:off x="4543983" y="2958389"/>
              <a:ext cx="560090" cy="5091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269354" y="3765813"/>
            <a:ext cx="360040" cy="288032"/>
            <a:chOff x="4427984" y="2852936"/>
            <a:chExt cx="792088" cy="720080"/>
          </a:xfrm>
        </p:grpSpPr>
        <p:grpSp>
          <p:nvGrpSpPr>
            <p:cNvPr id="31" name="Group 22"/>
            <p:cNvGrpSpPr/>
            <p:nvPr/>
          </p:nvGrpSpPr>
          <p:grpSpPr>
            <a:xfrm>
              <a:off x="4427984" y="2852936"/>
              <a:ext cx="792088" cy="720080"/>
              <a:chOff x="5076056" y="1484784"/>
              <a:chExt cx="792088" cy="72008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5076056" y="1484784"/>
                <a:ext cx="792088" cy="7200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4" name="Straight Connector 33"/>
              <p:cNvCxnSpPr>
                <a:stCxn id="33" idx="1"/>
                <a:endCxn id="33" idx="5"/>
              </p:cNvCxnSpPr>
              <p:nvPr/>
            </p:nvCxnSpPr>
            <p:spPr>
              <a:xfrm>
                <a:off x="5192055" y="1590237"/>
                <a:ext cx="560090" cy="50917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" name="Straight Connector 31"/>
            <p:cNvCxnSpPr>
              <a:stCxn id="33" idx="3"/>
              <a:endCxn id="33" idx="7"/>
            </p:cNvCxnSpPr>
            <p:nvPr/>
          </p:nvCxnSpPr>
          <p:spPr>
            <a:xfrm flipV="1">
              <a:off x="4543983" y="2958389"/>
              <a:ext cx="560090" cy="5091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764815" y="4765334"/>
            <a:ext cx="360040" cy="288032"/>
            <a:chOff x="4427984" y="2852936"/>
            <a:chExt cx="792088" cy="720080"/>
          </a:xfrm>
        </p:grpSpPr>
        <p:grpSp>
          <p:nvGrpSpPr>
            <p:cNvPr id="36" name="Group 22"/>
            <p:cNvGrpSpPr/>
            <p:nvPr/>
          </p:nvGrpSpPr>
          <p:grpSpPr>
            <a:xfrm>
              <a:off x="4427984" y="2852936"/>
              <a:ext cx="792088" cy="720080"/>
              <a:chOff x="5076056" y="1484784"/>
              <a:chExt cx="792088" cy="720080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5076056" y="1484784"/>
                <a:ext cx="792088" cy="7200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/>
              <p:cNvCxnSpPr>
                <a:stCxn id="38" idx="1"/>
                <a:endCxn id="38" idx="5"/>
              </p:cNvCxnSpPr>
              <p:nvPr/>
            </p:nvCxnSpPr>
            <p:spPr>
              <a:xfrm>
                <a:off x="5192055" y="1590237"/>
                <a:ext cx="560090" cy="50917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7" name="Straight Connector 36"/>
            <p:cNvCxnSpPr>
              <a:stCxn id="38" idx="3"/>
              <a:endCxn id="38" idx="7"/>
            </p:cNvCxnSpPr>
            <p:nvPr/>
          </p:nvCxnSpPr>
          <p:spPr>
            <a:xfrm flipV="1">
              <a:off x="4543983" y="2958389"/>
              <a:ext cx="560090" cy="5091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1191772" y="5680613"/>
            <a:ext cx="360040" cy="288032"/>
            <a:chOff x="4427984" y="2852936"/>
            <a:chExt cx="792088" cy="720080"/>
          </a:xfrm>
        </p:grpSpPr>
        <p:grpSp>
          <p:nvGrpSpPr>
            <p:cNvPr id="41" name="Group 22"/>
            <p:cNvGrpSpPr/>
            <p:nvPr/>
          </p:nvGrpSpPr>
          <p:grpSpPr>
            <a:xfrm>
              <a:off x="4427984" y="2852936"/>
              <a:ext cx="792088" cy="720080"/>
              <a:chOff x="5076056" y="1484784"/>
              <a:chExt cx="792088" cy="720080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5076056" y="1484784"/>
                <a:ext cx="792088" cy="7200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4" name="Straight Connector 43"/>
              <p:cNvCxnSpPr>
                <a:stCxn id="43" idx="1"/>
                <a:endCxn id="43" idx="5"/>
              </p:cNvCxnSpPr>
              <p:nvPr/>
            </p:nvCxnSpPr>
            <p:spPr>
              <a:xfrm>
                <a:off x="5192055" y="1590237"/>
                <a:ext cx="560090" cy="50917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Connector 41"/>
            <p:cNvCxnSpPr>
              <a:stCxn id="43" idx="3"/>
              <a:endCxn id="43" idx="7"/>
            </p:cNvCxnSpPr>
            <p:nvPr/>
          </p:nvCxnSpPr>
          <p:spPr>
            <a:xfrm flipV="1">
              <a:off x="4543983" y="2958389"/>
              <a:ext cx="560090" cy="5091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3491880" y="3068960"/>
            <a:ext cx="360040" cy="360040"/>
            <a:chOff x="611560" y="1484784"/>
            <a:chExt cx="792088" cy="720080"/>
          </a:xfrm>
        </p:grpSpPr>
        <p:sp>
          <p:nvSpPr>
            <p:cNvPr id="46" name="Oval 45"/>
            <p:cNvSpPr/>
            <p:nvPr/>
          </p:nvSpPr>
          <p:spPr>
            <a:xfrm>
              <a:off x="611560" y="1484784"/>
              <a:ext cx="792088" cy="7200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935596" y="1772816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912151" y="3714192"/>
            <a:ext cx="360040" cy="360040"/>
            <a:chOff x="611560" y="1484784"/>
            <a:chExt cx="792088" cy="720080"/>
          </a:xfrm>
        </p:grpSpPr>
        <p:sp>
          <p:nvSpPr>
            <p:cNvPr id="49" name="Oval 48"/>
            <p:cNvSpPr/>
            <p:nvPr/>
          </p:nvSpPr>
          <p:spPr>
            <a:xfrm>
              <a:off x="611560" y="1484784"/>
              <a:ext cx="792088" cy="7200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935596" y="1772816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511876" y="4859621"/>
            <a:ext cx="360040" cy="360040"/>
            <a:chOff x="611560" y="1484784"/>
            <a:chExt cx="792088" cy="720080"/>
          </a:xfrm>
        </p:grpSpPr>
        <p:sp>
          <p:nvSpPr>
            <p:cNvPr id="52" name="Oval 51"/>
            <p:cNvSpPr/>
            <p:nvPr/>
          </p:nvSpPr>
          <p:spPr>
            <a:xfrm>
              <a:off x="611560" y="1484784"/>
              <a:ext cx="792088" cy="7200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935596" y="1772816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734974" y="5678281"/>
            <a:ext cx="360040" cy="360040"/>
            <a:chOff x="611560" y="1484784"/>
            <a:chExt cx="792088" cy="720080"/>
          </a:xfrm>
        </p:grpSpPr>
        <p:sp>
          <p:nvSpPr>
            <p:cNvPr id="55" name="Oval 54"/>
            <p:cNvSpPr/>
            <p:nvPr/>
          </p:nvSpPr>
          <p:spPr>
            <a:xfrm>
              <a:off x="611560" y="1484784"/>
              <a:ext cx="792088" cy="7200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935596" y="1772816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Connector 61"/>
          <p:cNvCxnSpPr/>
          <p:nvPr/>
        </p:nvCxnSpPr>
        <p:spPr>
          <a:xfrm>
            <a:off x="4572000" y="2492896"/>
            <a:ext cx="0" cy="436510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Group 65"/>
          <p:cNvGrpSpPr/>
          <p:nvPr/>
        </p:nvGrpSpPr>
        <p:grpSpPr>
          <a:xfrm>
            <a:off x="6588224" y="4451513"/>
            <a:ext cx="504056" cy="432048"/>
            <a:chOff x="4427984" y="2852936"/>
            <a:chExt cx="792088" cy="720080"/>
          </a:xfrm>
        </p:grpSpPr>
        <p:grpSp>
          <p:nvGrpSpPr>
            <p:cNvPr id="67" name="Group 22"/>
            <p:cNvGrpSpPr/>
            <p:nvPr/>
          </p:nvGrpSpPr>
          <p:grpSpPr>
            <a:xfrm>
              <a:off x="4427984" y="2852936"/>
              <a:ext cx="792088" cy="720080"/>
              <a:chOff x="5076056" y="1484784"/>
              <a:chExt cx="792088" cy="720080"/>
            </a:xfrm>
          </p:grpSpPr>
          <p:sp>
            <p:nvSpPr>
              <p:cNvPr id="69" name="Oval 68"/>
              <p:cNvSpPr/>
              <p:nvPr/>
            </p:nvSpPr>
            <p:spPr>
              <a:xfrm>
                <a:off x="5076056" y="1484784"/>
                <a:ext cx="792088" cy="7200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/>
              <p:cNvCxnSpPr>
                <a:stCxn id="69" idx="1"/>
                <a:endCxn id="69" idx="5"/>
              </p:cNvCxnSpPr>
              <p:nvPr/>
            </p:nvCxnSpPr>
            <p:spPr>
              <a:xfrm>
                <a:off x="5192055" y="1590237"/>
                <a:ext cx="560090" cy="50917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8" name="Straight Connector 67"/>
            <p:cNvCxnSpPr>
              <a:stCxn id="69" idx="3"/>
              <a:endCxn id="69" idx="7"/>
            </p:cNvCxnSpPr>
            <p:nvPr/>
          </p:nvCxnSpPr>
          <p:spPr>
            <a:xfrm flipV="1">
              <a:off x="4543983" y="2958389"/>
              <a:ext cx="560090" cy="50917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Box 70"/>
          <p:cNvSpPr txBox="1"/>
          <p:nvPr/>
        </p:nvSpPr>
        <p:spPr>
          <a:xfrm>
            <a:off x="6948264" y="4797152"/>
            <a:ext cx="242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i="1" dirty="0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en-US" sz="2400" i="1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D30B42-7501-41B0-B4D5-130F2E31EBBC}"/>
              </a:ext>
            </a:extLst>
          </p:cNvPr>
          <p:cNvGrpSpPr/>
          <p:nvPr/>
        </p:nvGrpSpPr>
        <p:grpSpPr>
          <a:xfrm>
            <a:off x="5292080" y="3429000"/>
            <a:ext cx="3096344" cy="2477075"/>
            <a:chOff x="5292080" y="3429000"/>
            <a:chExt cx="3096344" cy="2477075"/>
          </a:xfrm>
        </p:grpSpPr>
        <p:sp>
          <p:nvSpPr>
            <p:cNvPr id="72" name="Oval 71"/>
            <p:cNvSpPr/>
            <p:nvPr/>
          </p:nvSpPr>
          <p:spPr>
            <a:xfrm>
              <a:off x="5940152" y="3947457"/>
              <a:ext cx="1800200" cy="144016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5652120" y="3717032"/>
              <a:ext cx="2376264" cy="1901011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5292080" y="3429000"/>
              <a:ext cx="3096344" cy="2477075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Isosceles Triangle 74"/>
          <p:cNvSpPr/>
          <p:nvPr/>
        </p:nvSpPr>
        <p:spPr>
          <a:xfrm>
            <a:off x="5220072" y="4509120"/>
            <a:ext cx="144016" cy="144016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/>
          <p:cNvSpPr/>
          <p:nvPr/>
        </p:nvSpPr>
        <p:spPr>
          <a:xfrm>
            <a:off x="5580112" y="4509120"/>
            <a:ext cx="144016" cy="144016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Isosceles Triangle 76"/>
          <p:cNvSpPr/>
          <p:nvPr/>
        </p:nvSpPr>
        <p:spPr>
          <a:xfrm>
            <a:off x="5868144" y="4509120"/>
            <a:ext cx="144016" cy="144016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01EB4AD-7486-4524-BD08-3DA62E6258E3}"/>
                  </a:ext>
                </a:extLst>
              </p:cNvPr>
              <p:cNvSpPr txBox="1"/>
              <p:nvPr/>
            </p:nvSpPr>
            <p:spPr>
              <a:xfrm>
                <a:off x="1200942" y="3228845"/>
                <a:ext cx="227948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01EB4AD-7486-4524-BD08-3DA62E6258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942" y="3228845"/>
                <a:ext cx="227948" cy="310598"/>
              </a:xfrm>
              <a:prstGeom prst="rect">
                <a:avLst/>
              </a:prstGeom>
              <a:blipFill>
                <a:blip r:embed="rId3"/>
                <a:stretch>
                  <a:fillRect l="-24324" r="-24324" b="-5882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33B3A90E-2312-476F-912F-31AA83CB924C}"/>
                  </a:ext>
                </a:extLst>
              </p:cNvPr>
              <p:cNvSpPr txBox="1"/>
              <p:nvPr/>
            </p:nvSpPr>
            <p:spPr>
              <a:xfrm>
                <a:off x="1708898" y="3963664"/>
                <a:ext cx="227948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dirty="0"/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33B3A90E-2312-476F-912F-31AA83CB9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8898" y="3963664"/>
                <a:ext cx="227948" cy="310598"/>
              </a:xfrm>
              <a:prstGeom prst="rect">
                <a:avLst/>
              </a:prstGeom>
              <a:blipFill>
                <a:blip r:embed="rId4"/>
                <a:stretch>
                  <a:fillRect l="-23684" r="-21053" b="-7843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9E531E0D-593D-4D41-BA08-8BA4BCCC0249}"/>
                  </a:ext>
                </a:extLst>
              </p:cNvPr>
              <p:cNvSpPr txBox="1"/>
              <p:nvPr/>
            </p:nvSpPr>
            <p:spPr>
              <a:xfrm>
                <a:off x="1099681" y="5011185"/>
                <a:ext cx="227948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dirty="0"/>
              </a:p>
            </p:txBody>
          </p:sp>
        </mc:Choice>
        <mc:Fallback xmlns="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9E531E0D-593D-4D41-BA08-8BA4BCCC0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681" y="5011185"/>
                <a:ext cx="227948" cy="310598"/>
              </a:xfrm>
              <a:prstGeom prst="rect">
                <a:avLst/>
              </a:prstGeom>
              <a:blipFill>
                <a:blip r:embed="rId5"/>
                <a:stretch>
                  <a:fillRect l="-23684" r="-21053" b="-7843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F29FA2F5-6DCC-468E-B37B-0E32CC0FA066}"/>
                  </a:ext>
                </a:extLst>
              </p:cNvPr>
              <p:cNvSpPr txBox="1"/>
              <p:nvPr/>
            </p:nvSpPr>
            <p:spPr>
              <a:xfrm>
                <a:off x="1644331" y="5877272"/>
                <a:ext cx="227948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dirty="0"/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F29FA2F5-6DCC-468E-B37B-0E32CC0FA0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4331" y="5877272"/>
                <a:ext cx="227948" cy="310598"/>
              </a:xfrm>
              <a:prstGeom prst="rect">
                <a:avLst/>
              </a:prstGeom>
              <a:blipFill>
                <a:blip r:embed="rId6"/>
                <a:stretch>
                  <a:fillRect l="-27027" r="-21622" b="-7843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6859BF61-F3D5-40A0-87F2-6C544F9599A3}"/>
                  </a:ext>
                </a:extLst>
              </p:cNvPr>
              <p:cNvSpPr txBox="1"/>
              <p:nvPr/>
            </p:nvSpPr>
            <p:spPr>
              <a:xfrm>
                <a:off x="3788286" y="3406434"/>
                <a:ext cx="227948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dirty="0"/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6859BF61-F3D5-40A0-87F2-6C544F959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8286" y="3406434"/>
                <a:ext cx="227948" cy="310598"/>
              </a:xfrm>
              <a:prstGeom prst="rect">
                <a:avLst/>
              </a:prstGeom>
              <a:blipFill>
                <a:blip r:embed="rId7"/>
                <a:stretch>
                  <a:fillRect l="-23684" r="-21053" b="-5882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94AB5667-3EBA-4BC6-82C0-2CE6ACE967EC}"/>
                  </a:ext>
                </a:extLst>
              </p:cNvPr>
              <p:cNvSpPr txBox="1"/>
              <p:nvPr/>
            </p:nvSpPr>
            <p:spPr>
              <a:xfrm>
                <a:off x="3177817" y="4074232"/>
                <a:ext cx="227948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dirty="0"/>
              </a:p>
            </p:txBody>
          </p:sp>
        </mc:Choice>
        <mc:Fallback xmlns="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94AB5667-3EBA-4BC6-82C0-2CE6ACE967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7817" y="4074232"/>
                <a:ext cx="227948" cy="310598"/>
              </a:xfrm>
              <a:prstGeom prst="rect">
                <a:avLst/>
              </a:prstGeom>
              <a:blipFill>
                <a:blip r:embed="rId8"/>
                <a:stretch>
                  <a:fillRect l="-23684" r="-21053" b="-7843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5246EA42-063D-45E5-9D9E-08B4AD354FBC}"/>
                  </a:ext>
                </a:extLst>
              </p:cNvPr>
              <p:cNvSpPr txBox="1"/>
              <p:nvPr/>
            </p:nvSpPr>
            <p:spPr>
              <a:xfrm>
                <a:off x="3809954" y="5285495"/>
                <a:ext cx="227948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dirty="0"/>
              </a:p>
            </p:txBody>
          </p:sp>
        </mc:Choice>
        <mc:Fallback xmlns="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5246EA42-063D-45E5-9D9E-08B4AD354F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9954" y="5285495"/>
                <a:ext cx="227948" cy="310598"/>
              </a:xfrm>
              <a:prstGeom prst="rect">
                <a:avLst/>
              </a:prstGeom>
              <a:blipFill>
                <a:blip r:embed="rId9"/>
                <a:stretch>
                  <a:fillRect l="-27027" r="-21622" b="-7843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9C0A99FC-734F-41EA-BE21-46F3BE71F71D}"/>
                  </a:ext>
                </a:extLst>
              </p:cNvPr>
              <p:cNvSpPr txBox="1"/>
              <p:nvPr/>
            </p:nvSpPr>
            <p:spPr>
              <a:xfrm>
                <a:off x="3203182" y="6038321"/>
                <a:ext cx="227948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dirty="0"/>
              </a:p>
            </p:txBody>
          </p:sp>
        </mc:Choice>
        <mc:Fallback xmlns="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9C0A99FC-734F-41EA-BE21-46F3BE71F7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182" y="6038321"/>
                <a:ext cx="227948" cy="310598"/>
              </a:xfrm>
              <a:prstGeom prst="rect">
                <a:avLst/>
              </a:prstGeom>
              <a:blipFill>
                <a:blip r:embed="rId10"/>
                <a:stretch>
                  <a:fillRect l="-23684" r="-21053" b="-8000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08979EE1-877D-44B6-96FB-9E2BCE9C7BBF}"/>
                  </a:ext>
                </a:extLst>
              </p:cNvPr>
              <p:cNvSpPr txBox="1"/>
              <p:nvPr/>
            </p:nvSpPr>
            <p:spPr>
              <a:xfrm>
                <a:off x="5076056" y="4248368"/>
                <a:ext cx="227948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sr-Cyrl-ME" dirty="0"/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08979EE1-877D-44B6-96FB-9E2BCE9C7B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4248368"/>
                <a:ext cx="227948" cy="310598"/>
              </a:xfrm>
              <a:prstGeom prst="rect">
                <a:avLst/>
              </a:prstGeom>
              <a:blipFill>
                <a:blip r:embed="rId11"/>
                <a:stretch>
                  <a:fillRect l="-27027" r="-21622" b="-5882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71" grpId="0"/>
      <p:bldP spid="75" grpId="0" animBg="1"/>
      <p:bldP spid="76" grpId="0" animBg="1"/>
      <p:bldP spid="77" grpId="0" animBg="1"/>
      <p:bldP spid="3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160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 Math</vt:lpstr>
      <vt:lpstr>Times</vt:lpstr>
      <vt:lpstr>Office Theme</vt:lpstr>
      <vt:lpstr>Електромагнетика магнетно поље</vt:lpstr>
      <vt:lpstr>Магнетно поље</vt:lpstr>
      <vt:lpstr>Примјери покретног наелектрисања</vt:lpstr>
      <vt:lpstr>Правац и смјер магнетног поља</vt:lpstr>
      <vt:lpstr>Други начини обиљежавања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Електромагнетика магнетно поље</dc:title>
  <dc:creator>blazodj</dc:creator>
  <cp:lastModifiedBy>Блажо Ђуровић</cp:lastModifiedBy>
  <cp:revision>121</cp:revision>
  <dcterms:created xsi:type="dcterms:W3CDTF">2019-04-04T08:13:45Z</dcterms:created>
  <dcterms:modified xsi:type="dcterms:W3CDTF">2022-04-04T08:08:04Z</dcterms:modified>
</cp:coreProperties>
</file>