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9" r:id="rId4"/>
    <p:sldId id="280" r:id="rId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EE6F-07AF-41DC-AFAB-E002B240B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A0D5E6-7F02-4802-8EE4-0B6304DE0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A01B3-D6E9-4AD5-B05F-7AE3A9CE7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E9B2D-0143-4829-AAF5-FDF116AF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05040-B555-4434-A4B3-44B46EB4A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1237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4E44-53D1-4EBC-A1D6-42E65EC9B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80069-9A4A-4408-BF4C-383A06F16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14CA7-3F18-4FDC-9CEC-BABDAF5E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AED9D-1E07-4A86-9741-87ADDDFF9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41457-4099-4087-A5CA-387EC477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06914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05A-035F-4424-A2F6-B4C6BE067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06280-4606-4B7E-AB30-49DE1EF20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7BE9E-C6D3-4F4A-85A7-96E49AB86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6C1EE-95FC-4CD7-AB57-55C22FD1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F1A5B-ACAD-4554-8588-EA380C72C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1101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C538-7714-47B0-8748-96143652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D0A49-69B5-413C-B6FB-F15EF2A036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B56F2-31B1-480E-997A-80F3F8F5F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E6E0FC-C5DB-42F4-BCB0-E98BD6C7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A01758-D339-4516-89E2-4B806750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B8DEB-DB62-4600-8504-FF1323A6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8603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92E-47D4-4DB4-BFF7-2424009FD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F23B6-E697-41E6-9DEF-5B9313DCD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D712E5-BB19-431F-A1CE-22EC8073F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E49904-550B-4735-B72B-9F49472BE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8D14DB-0DDA-4B25-A618-E4C159B12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CE5A4B-721A-4A8F-B64B-5A5C1FF88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804596-E1FF-4302-AFB6-6D68F80BD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23889D-4D0C-485D-B48E-5D770DA95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6703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7063A-997D-4DF9-A54C-BB7347A8B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1A718D-1DBC-4BDF-854A-711511D2E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1CC94-C2C8-466F-A34E-FDCE7CCA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281CA9-AC57-4CF3-BE19-F9667A17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891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9BD99C-3BB8-48EC-80B8-B9A34C7A3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DF4DFE-C9D3-485B-BAD0-74F70C40F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F8D2F-B0BC-4970-9A5C-923E3DE5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8253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4AA12-7DE8-409A-9CCA-06A454348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3C27F-F8D1-4EB2-9BF6-58E9A9C2E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F9A76-80EB-4F67-814F-B771928A7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A5ECD-2210-4DC2-B4E8-24859F25C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96447-71FE-4933-AC04-D7ED866FE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EA867-B451-472C-BF08-73B488C67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3849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9891-83CC-44A8-965F-90A7C4681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67ACD4-2E10-4A2C-B893-3600AB7F0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E563D-192B-4746-9269-C39953B72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662DD-338B-4A3B-8374-E1A3AE7C2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AAE43-4375-4B15-9809-5DFED1039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109F7-FFF4-4169-97F1-EBB6E426C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27215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C0D94-1808-44B5-89D5-4545A0CE7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04FB1-BB6C-45DD-97F4-1DBFBD38F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B4A4B-116E-4DDA-AAA7-BB085B1BE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C6D2F-D22A-45D1-B1C0-E07D97313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F5C87-EE6D-46AB-B08F-EECD211BB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87594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CAF089-0EDA-4583-83A2-4D9019E797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9306A-FA7C-4F1D-B143-F6F518354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E6C45-71E0-4552-AF00-E2F64782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F342D-1014-4C31-93BF-A977809F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F51B2-13AB-47E2-84FC-CB7902484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3592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1C6547-39EF-4780-A7AF-36C7989E7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D7667-EBE0-412C-ABC4-DC91C3168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7F5E9-B35C-4365-A081-A73CBB2676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74E09-2CCA-4DA2-A3CB-B83279A240A4}" type="datetimeFigureOut">
              <a:rPr lang="sr-Cyrl-ME" smtClean="0"/>
              <a:pPr/>
              <a:t>16.9.2021.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67095-080E-477F-9974-390B3ACC2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2E916-37A3-437B-B025-F68AECEC1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78E9D-B26B-46F6-9362-EC3241C96AB6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91091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594AB-A912-45C2-BA5C-D1727006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571"/>
            <a:ext cx="10515600" cy="868448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Магнетисање материјала: крива магнећења/ хистерезис</a:t>
            </a:r>
            <a:endParaRPr lang="sr-Cyrl-M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81F8F9E-8E5A-4B87-B3D5-0879AAD440CA}"/>
              </a:ext>
            </a:extLst>
          </p:cNvPr>
          <p:cNvCxnSpPr/>
          <p:nvPr/>
        </p:nvCxnSpPr>
        <p:spPr>
          <a:xfrm>
            <a:off x="2207568" y="3933056"/>
            <a:ext cx="763284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F6915A2-B125-4EE6-A494-1C9FF4C96825}"/>
              </a:ext>
            </a:extLst>
          </p:cNvPr>
          <p:cNvCxnSpPr/>
          <p:nvPr/>
        </p:nvCxnSpPr>
        <p:spPr>
          <a:xfrm flipV="1">
            <a:off x="6023992" y="1196752"/>
            <a:ext cx="0" cy="54726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D62206-F48C-4DA0-A833-1777CF1FF932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6871008" y="1988841"/>
            <a:ext cx="1385233" cy="171379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D6E47596-00E5-4C35-A13A-B7D828829A8C}"/>
              </a:ext>
            </a:extLst>
          </p:cNvPr>
          <p:cNvSpPr/>
          <p:nvPr/>
        </p:nvSpPr>
        <p:spPr>
          <a:xfrm>
            <a:off x="8184233" y="1772820"/>
            <a:ext cx="1944211" cy="792084"/>
          </a:xfrm>
          <a:prstGeom prst="arc">
            <a:avLst>
              <a:gd name="adj1" fmla="val 11290500"/>
              <a:gd name="adj2" fmla="val 16178908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0EA5E5F-D5EF-4475-B7AE-D8A1B7C7206B}"/>
              </a:ext>
            </a:extLst>
          </p:cNvPr>
          <p:cNvCxnSpPr>
            <a:cxnSpLocks/>
          </p:cNvCxnSpPr>
          <p:nvPr/>
        </p:nvCxnSpPr>
        <p:spPr>
          <a:xfrm flipH="1">
            <a:off x="6023992" y="1772821"/>
            <a:ext cx="4320480" cy="1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6023992" y="112474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B</a:t>
            </a:r>
            <a:endParaRPr lang="sr-Cyrl-M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9511480" y="386104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endParaRPr lang="sr-Cyrl-ME" dirty="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9120337" y="1233056"/>
            <a:ext cx="39167" cy="270000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9123614" y="3563724"/>
            <a:ext cx="59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r>
              <a:rPr lang="sr-Latn-CS" baseline="-25000" dirty="0"/>
              <a:t>max</a:t>
            </a:r>
            <a:endParaRPr lang="sr-Cyrl-ME" dirty="0"/>
          </a:p>
        </p:txBody>
      </p:sp>
      <p:sp>
        <p:nvSpPr>
          <p:cNvPr id="30" name="Freeform 29"/>
          <p:cNvSpPr/>
          <p:nvPr/>
        </p:nvSpPr>
        <p:spPr>
          <a:xfrm>
            <a:off x="4583833" y="1771291"/>
            <a:ext cx="4574545" cy="2162354"/>
          </a:xfrm>
          <a:custGeom>
            <a:avLst/>
            <a:gdLst>
              <a:gd name="connsiteX0" fmla="*/ 4045788 w 4045788"/>
              <a:gd name="connsiteY0" fmla="*/ 5751 h 2162354"/>
              <a:gd name="connsiteX1" fmla="*/ 2467154 w 4045788"/>
              <a:gd name="connsiteY1" fmla="*/ 40256 h 2162354"/>
              <a:gd name="connsiteX2" fmla="*/ 1345720 w 4045788"/>
              <a:gd name="connsiteY2" fmla="*/ 247290 h 2162354"/>
              <a:gd name="connsiteX3" fmla="*/ 707366 w 4045788"/>
              <a:gd name="connsiteY3" fmla="*/ 540588 h 2162354"/>
              <a:gd name="connsiteX4" fmla="*/ 224286 w 4045788"/>
              <a:gd name="connsiteY4" fmla="*/ 1282460 h 2162354"/>
              <a:gd name="connsiteX5" fmla="*/ 0 w 4045788"/>
              <a:gd name="connsiteY5" fmla="*/ 2162354 h 2162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45788" h="2162354">
                <a:moveTo>
                  <a:pt x="4045788" y="5751"/>
                </a:moveTo>
                <a:cubicBezTo>
                  <a:pt x="3481476" y="2875"/>
                  <a:pt x="2917165" y="0"/>
                  <a:pt x="2467154" y="40256"/>
                </a:cubicBezTo>
                <a:cubicBezTo>
                  <a:pt x="2017143" y="80512"/>
                  <a:pt x="1639018" y="163901"/>
                  <a:pt x="1345720" y="247290"/>
                </a:cubicBezTo>
                <a:cubicBezTo>
                  <a:pt x="1052422" y="330679"/>
                  <a:pt x="894272" y="368060"/>
                  <a:pt x="707366" y="540588"/>
                </a:cubicBezTo>
                <a:cubicBezTo>
                  <a:pt x="520460" y="713116"/>
                  <a:pt x="342180" y="1012166"/>
                  <a:pt x="224286" y="1282460"/>
                </a:cubicBezTo>
                <a:cubicBezTo>
                  <a:pt x="106392" y="1552754"/>
                  <a:pt x="53196" y="1857554"/>
                  <a:pt x="0" y="2162354"/>
                </a:cubicBez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rot="10800000">
            <a:off x="2999657" y="3933056"/>
            <a:ext cx="4477837" cy="2162354"/>
          </a:xfrm>
          <a:custGeom>
            <a:avLst/>
            <a:gdLst>
              <a:gd name="connsiteX0" fmla="*/ 4045788 w 4045788"/>
              <a:gd name="connsiteY0" fmla="*/ 5751 h 2162354"/>
              <a:gd name="connsiteX1" fmla="*/ 2467154 w 4045788"/>
              <a:gd name="connsiteY1" fmla="*/ 40256 h 2162354"/>
              <a:gd name="connsiteX2" fmla="*/ 1345720 w 4045788"/>
              <a:gd name="connsiteY2" fmla="*/ 247290 h 2162354"/>
              <a:gd name="connsiteX3" fmla="*/ 707366 w 4045788"/>
              <a:gd name="connsiteY3" fmla="*/ 540588 h 2162354"/>
              <a:gd name="connsiteX4" fmla="*/ 224286 w 4045788"/>
              <a:gd name="connsiteY4" fmla="*/ 1282460 h 2162354"/>
              <a:gd name="connsiteX5" fmla="*/ 0 w 4045788"/>
              <a:gd name="connsiteY5" fmla="*/ 2162354 h 2162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45788" h="2162354">
                <a:moveTo>
                  <a:pt x="4045788" y="5751"/>
                </a:moveTo>
                <a:cubicBezTo>
                  <a:pt x="3481476" y="2875"/>
                  <a:pt x="2917165" y="0"/>
                  <a:pt x="2467154" y="40256"/>
                </a:cubicBezTo>
                <a:cubicBezTo>
                  <a:pt x="2017143" y="80512"/>
                  <a:pt x="1639018" y="163901"/>
                  <a:pt x="1345720" y="247290"/>
                </a:cubicBezTo>
                <a:cubicBezTo>
                  <a:pt x="1052422" y="330679"/>
                  <a:pt x="894272" y="368060"/>
                  <a:pt x="707366" y="540588"/>
                </a:cubicBezTo>
                <a:cubicBezTo>
                  <a:pt x="520460" y="713116"/>
                  <a:pt x="342180" y="1012166"/>
                  <a:pt x="224286" y="1282460"/>
                </a:cubicBezTo>
                <a:cubicBezTo>
                  <a:pt x="106392" y="1552754"/>
                  <a:pt x="53196" y="1857554"/>
                  <a:pt x="0" y="2162354"/>
                </a:cubicBez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7464153" y="1785669"/>
            <a:ext cx="1702852" cy="2147977"/>
          </a:xfrm>
          <a:custGeom>
            <a:avLst/>
            <a:gdLst>
              <a:gd name="connsiteX0" fmla="*/ 1130061 w 1130061"/>
              <a:gd name="connsiteY0" fmla="*/ 0 h 2147977"/>
              <a:gd name="connsiteX1" fmla="*/ 948906 w 1130061"/>
              <a:gd name="connsiteY1" fmla="*/ 51758 h 2147977"/>
              <a:gd name="connsiteX2" fmla="*/ 776378 w 1130061"/>
              <a:gd name="connsiteY2" fmla="*/ 258792 h 2147977"/>
              <a:gd name="connsiteX3" fmla="*/ 362310 w 1130061"/>
              <a:gd name="connsiteY3" fmla="*/ 1069675 h 2147977"/>
              <a:gd name="connsiteX4" fmla="*/ 0 w 1130061"/>
              <a:gd name="connsiteY4" fmla="*/ 2147977 h 2147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061" h="2147977">
                <a:moveTo>
                  <a:pt x="1130061" y="0"/>
                </a:moveTo>
                <a:cubicBezTo>
                  <a:pt x="1068957" y="4313"/>
                  <a:pt x="1007853" y="8626"/>
                  <a:pt x="948906" y="51758"/>
                </a:cubicBezTo>
                <a:cubicBezTo>
                  <a:pt x="889959" y="94890"/>
                  <a:pt x="874144" y="89139"/>
                  <a:pt x="776378" y="258792"/>
                </a:cubicBezTo>
                <a:cubicBezTo>
                  <a:pt x="678612" y="428445"/>
                  <a:pt x="491706" y="754811"/>
                  <a:pt x="362310" y="1069675"/>
                </a:cubicBezTo>
                <a:cubicBezTo>
                  <a:pt x="232914" y="1384539"/>
                  <a:pt x="116457" y="1766258"/>
                  <a:pt x="0" y="2147977"/>
                </a:cubicBez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 rot="10800000">
            <a:off x="2999656" y="3933054"/>
            <a:ext cx="1584176" cy="2147977"/>
          </a:xfrm>
          <a:custGeom>
            <a:avLst/>
            <a:gdLst>
              <a:gd name="connsiteX0" fmla="*/ 1130061 w 1130061"/>
              <a:gd name="connsiteY0" fmla="*/ 0 h 2147977"/>
              <a:gd name="connsiteX1" fmla="*/ 948906 w 1130061"/>
              <a:gd name="connsiteY1" fmla="*/ 51758 h 2147977"/>
              <a:gd name="connsiteX2" fmla="*/ 776378 w 1130061"/>
              <a:gd name="connsiteY2" fmla="*/ 258792 h 2147977"/>
              <a:gd name="connsiteX3" fmla="*/ 362310 w 1130061"/>
              <a:gd name="connsiteY3" fmla="*/ 1069675 h 2147977"/>
              <a:gd name="connsiteX4" fmla="*/ 0 w 1130061"/>
              <a:gd name="connsiteY4" fmla="*/ 2147977 h 2147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061" h="2147977">
                <a:moveTo>
                  <a:pt x="1130061" y="0"/>
                </a:moveTo>
                <a:cubicBezTo>
                  <a:pt x="1068957" y="4313"/>
                  <a:pt x="1007853" y="8626"/>
                  <a:pt x="948906" y="51758"/>
                </a:cubicBezTo>
                <a:cubicBezTo>
                  <a:pt x="889959" y="94890"/>
                  <a:pt x="874144" y="89139"/>
                  <a:pt x="776378" y="258792"/>
                </a:cubicBezTo>
                <a:cubicBezTo>
                  <a:pt x="678612" y="428445"/>
                  <a:pt x="491706" y="754811"/>
                  <a:pt x="362310" y="1069675"/>
                </a:cubicBezTo>
                <a:cubicBezTo>
                  <a:pt x="232914" y="1384539"/>
                  <a:pt x="116457" y="1766258"/>
                  <a:pt x="0" y="2147977"/>
                </a:cubicBez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4151784" y="3573016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-H</a:t>
            </a:r>
            <a:r>
              <a:rPr lang="sr-Latn-CS" baseline="-25000" dirty="0"/>
              <a:t>c</a:t>
            </a:r>
            <a:endParaRPr lang="sr-Cyrl-ME" dirty="0"/>
          </a:p>
        </p:txBody>
      </p:sp>
      <p:cxnSp>
        <p:nvCxnSpPr>
          <p:cNvPr id="43" name="Straight Arrow Connector 42"/>
          <p:cNvCxnSpPr>
            <a:stCxn id="44" idx="2"/>
            <a:endCxn id="41" idx="0"/>
          </p:cNvCxnSpPr>
          <p:nvPr/>
        </p:nvCxnSpPr>
        <p:spPr>
          <a:xfrm>
            <a:off x="3673010" y="3006244"/>
            <a:ext cx="711371" cy="566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711624" y="2636912"/>
            <a:ext cx="192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Корективно поље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5988551" y="1698911"/>
            <a:ext cx="57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B</a:t>
            </a:r>
            <a:r>
              <a:rPr lang="sr-Latn-CS" baseline="-25000" dirty="0"/>
              <a:t>max</a:t>
            </a:r>
            <a:endParaRPr lang="sr-Cyrl-ME" dirty="0"/>
          </a:p>
        </p:txBody>
      </p:sp>
      <p:pic>
        <p:nvPicPr>
          <p:cNvPr id="7170" name="Picture 2" descr="https://www.electronics-tutorials.ws/wp-content/uploads/2013/08/mag20.gif?fit=477%2C2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6121" y="4725145"/>
            <a:ext cx="2959249" cy="1848755"/>
          </a:xfrm>
          <a:prstGeom prst="rect">
            <a:avLst/>
          </a:prstGeom>
          <a:noFill/>
        </p:spPr>
      </p:pic>
      <p:sp>
        <p:nvSpPr>
          <p:cNvPr id="22" name="Arc 21">
            <a:extLst>
              <a:ext uri="{FF2B5EF4-FFF2-40B4-BE49-F238E27FC236}">
                <a16:creationId xmlns:a16="http://schemas.microsoft.com/office/drawing/2014/main" id="{D6E47596-00E5-4C35-A13A-B7D828829A8C}"/>
              </a:ext>
            </a:extLst>
          </p:cNvPr>
          <p:cNvSpPr/>
          <p:nvPr/>
        </p:nvSpPr>
        <p:spPr>
          <a:xfrm>
            <a:off x="5015881" y="3140972"/>
            <a:ext cx="1944211" cy="792084"/>
          </a:xfrm>
          <a:prstGeom prst="arc">
            <a:avLst>
              <a:gd name="adj1" fmla="val 637383"/>
              <a:gd name="adj2" fmla="val 5123259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5735960" y="2051556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B</a:t>
            </a:r>
            <a:r>
              <a:rPr lang="sr-Latn-CS" baseline="-25000" dirty="0"/>
              <a:t>r</a:t>
            </a:r>
            <a:endParaRPr lang="sr-Cyrl-M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7392144" y="3861048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r>
              <a:rPr lang="sr-Latn-CS" baseline="-25000" dirty="0"/>
              <a:t>c</a:t>
            </a:r>
            <a:endParaRPr lang="sr-Cyrl-M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A1DD64-01CA-4D65-9C7F-1D2BEBF59129}"/>
              </a:ext>
            </a:extLst>
          </p:cNvPr>
          <p:cNvSpPr txBox="1"/>
          <p:nvPr/>
        </p:nvSpPr>
        <p:spPr>
          <a:xfrm>
            <a:off x="5951984" y="5723964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-B</a:t>
            </a:r>
            <a:r>
              <a:rPr lang="sr-Latn-CS" baseline="-25000" dirty="0"/>
              <a:t>r</a:t>
            </a:r>
            <a:endParaRPr lang="sr-Cyrl-ME" dirty="0"/>
          </a:p>
        </p:txBody>
      </p:sp>
      <p:cxnSp>
        <p:nvCxnSpPr>
          <p:cNvPr id="28" name="Straight Arrow Connector 27"/>
          <p:cNvCxnSpPr>
            <a:endCxn id="24" idx="1"/>
          </p:cNvCxnSpPr>
          <p:nvPr/>
        </p:nvCxnSpPr>
        <p:spPr>
          <a:xfrm>
            <a:off x="5015880" y="1556792"/>
            <a:ext cx="720080" cy="679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151784" y="982470"/>
            <a:ext cx="1336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Резидуална</a:t>
            </a:r>
          </a:p>
          <a:p>
            <a:r>
              <a:rPr lang="sr-Cyrl-CS" dirty="0"/>
              <a:t>индукција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951984" y="38517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0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30B1F-650A-4882-A914-8879FF47650A}"/>
              </a:ext>
            </a:extLst>
          </p:cNvPr>
          <p:cNvSpPr txBox="1"/>
          <p:nvPr/>
        </p:nvSpPr>
        <p:spPr>
          <a:xfrm>
            <a:off x="9412100" y="1048390"/>
            <a:ext cx="2161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Магнетно засићење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F38A5D-0328-483B-830F-890BC637F53F}"/>
              </a:ext>
            </a:extLst>
          </p:cNvPr>
          <p:cNvCxnSpPr>
            <a:stCxn id="3" idx="2"/>
            <a:endCxn id="37" idx="0"/>
          </p:cNvCxnSpPr>
          <p:nvPr/>
        </p:nvCxnSpPr>
        <p:spPr>
          <a:xfrm flipH="1">
            <a:off x="9167005" y="1417722"/>
            <a:ext cx="1326032" cy="367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62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/>
      <p:bldP spid="11" grpId="0"/>
      <p:bldP spid="20" grpId="0"/>
      <p:bldP spid="30" grpId="0" animBg="1"/>
      <p:bldP spid="31" grpId="0" animBg="1"/>
      <p:bldP spid="37" grpId="0" animBg="1"/>
      <p:bldP spid="38" grpId="0" animBg="1"/>
      <p:bldP spid="41" grpId="0"/>
      <p:bldP spid="44" grpId="0"/>
      <p:bldP spid="21" grpId="0"/>
      <p:bldP spid="22" grpId="0" animBg="1"/>
      <p:bldP spid="24" grpId="0"/>
      <p:bldP spid="25" grpId="0"/>
      <p:bldP spid="26" grpId="0"/>
      <p:bldP spid="29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0164DD-5DDF-401B-B6C1-CC0DC3A4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4050"/>
          </a:xfrm>
        </p:spPr>
        <p:txBody>
          <a:bodyPr>
            <a:normAutofit fontScale="90000"/>
          </a:bodyPr>
          <a:lstStyle/>
          <a:p>
            <a:r>
              <a:rPr lang="sr-Cyrl-ME" b="1" dirty="0"/>
              <a:t>Објашњење графика: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3DA670F-8629-45B4-8E14-8F9E5D4883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19176"/>
                <a:ext cx="10515600" cy="5473698"/>
              </a:xfrm>
            </p:spPr>
            <p:txBody>
              <a:bodyPr>
                <a:normAutofit/>
              </a:bodyPr>
              <a:lstStyle/>
              <a:p>
                <a:r>
                  <a:rPr lang="sr-Latn-ME" dirty="0"/>
                  <a:t>H – </a:t>
                </a:r>
                <a:r>
                  <a:rPr lang="sr-Cyrl-ME" dirty="0"/>
                  <a:t>оса магнетног поља показује колико је спољашње поље.</a:t>
                </a:r>
              </a:p>
              <a:p>
                <a:r>
                  <a:rPr lang="sr-Latn-ME" dirty="0"/>
                  <a:t>B –</a:t>
                </a:r>
                <a:r>
                  <a:rPr lang="sr-Cyrl-ME" dirty="0"/>
                  <a:t> оса магнетне индукције показује колико је укупно поље унутар материјала. </a:t>
                </a:r>
              </a:p>
              <a:p>
                <a:r>
                  <a:rPr lang="sr-Cyrl-ME" dirty="0"/>
                  <a:t>Магнетно засићење: Феромагнетни материјал има лимит изнад којег се не може добити јача магнетна индукција унутар материјала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sr-Latn-ME" b="0" i="1" dirty="0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sr-Cyrl-ME" dirty="0"/>
                  <a:t>.</a:t>
                </a:r>
                <a:endParaRPr lang="sr-Latn-ME" dirty="0"/>
              </a:p>
              <a:p>
                <a:r>
                  <a:rPr lang="sr-Cyrl-ME" dirty="0"/>
                  <a:t>Резидуална индукција: Феромагнетни материјал који је био у спољњем магнетном пољу и даље посједује магнетно</a:t>
                </a:r>
                <a:r>
                  <a:rPr lang="sr-Latn-ME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r-Latn-ME" dirty="0"/>
                  <a:t>)</a:t>
                </a:r>
                <a:r>
                  <a:rPr lang="sr-Cyrl-ME" dirty="0"/>
                  <a:t> поље након што се спољње поље угаси </a:t>
                </a:r>
                <a:r>
                  <a:rPr lang="sr-Latn-ME" dirty="0"/>
                  <a:t>(</a:t>
                </a:r>
                <a14:m>
                  <m:oMath xmlns:m="http://schemas.openxmlformats.org/officeDocument/2006/math">
                    <m:r>
                      <a:rPr lang="sr-Latn-ME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sr-Latn-ME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sr-Latn-ME" dirty="0"/>
                  <a:t>).</a:t>
                </a:r>
              </a:p>
              <a:p>
                <a:r>
                  <a:rPr lang="sr-Cyrl-ME" dirty="0"/>
                  <a:t>Корективно поље: Да би се поље унутар материјала довело назад на </a:t>
                </a:r>
                <a14:m>
                  <m:oMath xmlns:m="http://schemas.openxmlformats.org/officeDocument/2006/math">
                    <m:r>
                      <a:rPr lang="sr-Latn-ME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sr-Latn-ME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sr-Latn-ME" dirty="0"/>
                  <a:t>, </a:t>
                </a:r>
                <a:r>
                  <a:rPr lang="sr-Cyrl-ME" dirty="0"/>
                  <a:t>мора се довести спољње поље обрнутог смјера јачине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sr-Latn-ME" dirty="0"/>
                  <a:t>. </a:t>
                </a:r>
              </a:p>
              <a:p>
                <a:endParaRPr lang="sr-Cyrl-ME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3DA670F-8629-45B4-8E14-8F9E5D4883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19176"/>
                <a:ext cx="10515600" cy="5473698"/>
              </a:xfrm>
              <a:blipFill>
                <a:blip r:embed="rId2"/>
                <a:stretch>
                  <a:fillRect l="-1043" t="-1782" r="-110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94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DC980-ADAA-48FA-8B9E-14B777368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Подјела феромагнетних материјала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F24A9-008C-4D89-A1CD-08D3D0A82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Према томе колико се лако намагнетишу и размагнетишу:</a:t>
            </a:r>
          </a:p>
          <a:p>
            <a:pPr lvl="1"/>
            <a:r>
              <a:rPr lang="sr-Cyrl-ME" dirty="0"/>
              <a:t>Тврде феромагнетике</a:t>
            </a:r>
          </a:p>
          <a:p>
            <a:pPr lvl="1"/>
            <a:r>
              <a:rPr lang="sr-Cyrl-ME" dirty="0"/>
              <a:t>Меке феромагнетике</a:t>
            </a:r>
          </a:p>
          <a:p>
            <a:r>
              <a:rPr lang="sr-Cyrl-ME" dirty="0"/>
              <a:t>На доњој слици су приказане криве хистерезиса за ове двије врсте:</a:t>
            </a:r>
          </a:p>
          <a:p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C5C717-C984-42BF-8736-EBB8767BA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635" y="3429000"/>
            <a:ext cx="5596318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5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AEF82-3463-4C67-A1E2-1C1905D6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Тврди и меки феромагнетици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DA8DB-C213-4D7B-A7ED-12A292F35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Меки феромагнетици се користе у трансформаторима, моторима итд. Тамо је важно да беспотребно не трошимо енергију на размагнетисање материјала. За ову сврху је пожељно да је хистерезис што тањи.</a:t>
            </a:r>
          </a:p>
          <a:p>
            <a:r>
              <a:rPr lang="sr-Cyrl-ME" dirty="0"/>
              <a:t>Тврди феромагнетици се користе за електромагнете и друге сврхе гдје нам одговара да материјал задржи магнетна својства дуго након што се спољње поље уклони.</a:t>
            </a:r>
          </a:p>
        </p:txBody>
      </p:sp>
    </p:spTree>
    <p:extLst>
      <p:ext uri="{BB962C8B-B14F-4D97-AF65-F5344CB8AC3E}">
        <p14:creationId xmlns:p14="http://schemas.microsoft.com/office/powerpoint/2010/main" val="2847127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218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Магнетисање материјала: крива магнећења/ хистерезис</vt:lpstr>
      <vt:lpstr>Објашњење графика:</vt:lpstr>
      <vt:lpstr>Подјела феромагнетних материјала</vt:lpstr>
      <vt:lpstr>Тврди и меки феромагнетици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Магнетисање материјала</dc:title>
  <dc:creator>Блажо Ђуровић</dc:creator>
  <cp:lastModifiedBy>Блажо Ђуровић</cp:lastModifiedBy>
  <cp:revision>15</cp:revision>
  <dcterms:created xsi:type="dcterms:W3CDTF">2019-09-16T21:40:49Z</dcterms:created>
  <dcterms:modified xsi:type="dcterms:W3CDTF">2021-09-16T20:57:19Z</dcterms:modified>
</cp:coreProperties>
</file>