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9" r:id="rId12"/>
    <p:sldId id="292" r:id="rId13"/>
    <p:sldId id="290" r:id="rId14"/>
    <p:sldId id="29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9" autoAdjust="0"/>
    <p:restoredTop sz="94660"/>
  </p:normalViewPr>
  <p:slideViewPr>
    <p:cSldViewPr>
      <p:cViewPr varScale="1">
        <p:scale>
          <a:sx n="86" d="100"/>
          <a:sy n="86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4F4E-52C3-4CEF-B681-FB5CA12AED4F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64F4E-52C3-4CEF-B681-FB5CA12AED4F}" type="datetimeFigureOut">
              <a:rPr lang="en-US" smtClean="0"/>
              <a:pPr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857DB-C5A3-4DE1-8B79-519E531F5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/>
              <a:t>Електромагнетика</a:t>
            </a:r>
            <a:br>
              <a:rPr lang="sr-Cyrl-CS" dirty="0"/>
            </a:br>
            <a:r>
              <a:rPr lang="sr-Cyrl-CS" dirty="0"/>
              <a:t>магнетно поље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019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Електромагнетна индукција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9552" y="5517232"/>
            <a:ext cx="1883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Фарадејев закон:</a:t>
            </a:r>
            <a:endParaRPr lang="en-US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949280"/>
            <a:ext cx="13335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/>
          <p:cNvGrpSpPr/>
          <p:nvPr/>
        </p:nvGrpSpPr>
        <p:grpSpPr>
          <a:xfrm>
            <a:off x="899592" y="1484784"/>
            <a:ext cx="2592288" cy="2304256"/>
            <a:chOff x="899592" y="1484784"/>
            <a:chExt cx="2592288" cy="2304256"/>
          </a:xfrm>
        </p:grpSpPr>
        <p:sp>
          <p:nvSpPr>
            <p:cNvPr id="10" name="Rectangle 9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59832" y="1484784"/>
              <a:ext cx="432048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187624" y="2699628"/>
            <a:ext cx="576064" cy="441340"/>
            <a:chOff x="1403648" y="3717032"/>
            <a:chExt cx="576064" cy="441340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1653982" y="3789040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4" name="Straight Connector 13"/>
          <p:cNvCxnSpPr/>
          <p:nvPr/>
        </p:nvCxnSpPr>
        <p:spPr>
          <a:xfrm flipV="1">
            <a:off x="2987824" y="1556792"/>
            <a:ext cx="0" cy="187220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Isosceles Triangle 26"/>
          <p:cNvSpPr/>
          <p:nvPr/>
        </p:nvSpPr>
        <p:spPr>
          <a:xfrm>
            <a:off x="755576" y="2204864"/>
            <a:ext cx="288032" cy="360040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67544" y="2060848"/>
            <a:ext cx="274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i="1" dirty="0">
                <a:solidFill>
                  <a:srgbClr val="C00000"/>
                </a:solidFill>
              </a:rPr>
              <a:t>I</a:t>
            </a:r>
            <a:endParaRPr lang="en-US" i="1" dirty="0">
              <a:solidFill>
                <a:srgbClr val="C0000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1039664" y="3809575"/>
            <a:ext cx="792088" cy="441340"/>
            <a:chOff x="1907704" y="1916832"/>
            <a:chExt cx="792088" cy="441340"/>
          </a:xfrm>
        </p:grpSpPr>
        <p:grpSp>
          <p:nvGrpSpPr>
            <p:cNvPr id="39" name="Group 30"/>
            <p:cNvGrpSpPr/>
            <p:nvPr/>
          </p:nvGrpSpPr>
          <p:grpSpPr>
            <a:xfrm>
              <a:off x="1907704" y="1916832"/>
              <a:ext cx="792088" cy="441340"/>
              <a:chOff x="1403648" y="3717032"/>
              <a:chExt cx="792088" cy="441340"/>
            </a:xfrm>
          </p:grpSpPr>
          <p:sp>
            <p:nvSpPr>
              <p:cNvPr id="41" name="Oval 40"/>
              <p:cNvSpPr/>
              <p:nvPr/>
            </p:nvSpPr>
            <p:spPr>
              <a:xfrm>
                <a:off x="1403648" y="3717032"/>
                <a:ext cx="288032" cy="288032"/>
              </a:xfrm>
              <a:prstGeom prst="ellipse">
                <a:avLst/>
              </a:prstGeom>
              <a:noFill/>
              <a:ln w="1905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1653982" y="3789040"/>
                <a:ext cx="54175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sr-Latn-CS" i="1" dirty="0">
                    <a:solidFill>
                      <a:srgbClr val="0070C0"/>
                    </a:solidFill>
                    <a:latin typeface="Times" pitchFamily="18" charset="0"/>
                  </a:rPr>
                  <a:t>B</a:t>
                </a:r>
                <a:r>
                  <a:rPr lang="sr-Latn-CS" i="1" baseline="-25000" dirty="0">
                    <a:solidFill>
                      <a:srgbClr val="0070C0"/>
                    </a:solidFill>
                    <a:latin typeface="Times" pitchFamily="18" charset="0"/>
                  </a:rPr>
                  <a:t>i</a:t>
                </a:r>
                <a:endParaRPr lang="en-US" i="1" baseline="-25000" dirty="0">
                  <a:solidFill>
                    <a:srgbClr val="0070C0"/>
                  </a:solidFill>
                  <a:latin typeface="Times" pitchFamily="18" charset="0"/>
                </a:endParaRPr>
              </a:p>
            </p:txBody>
          </p:sp>
        </p:grpSp>
        <p:sp>
          <p:nvSpPr>
            <p:cNvPr id="40" name="Oval 39"/>
            <p:cNvSpPr/>
            <p:nvPr/>
          </p:nvSpPr>
          <p:spPr>
            <a:xfrm>
              <a:off x="2015716" y="2024844"/>
              <a:ext cx="72008" cy="7200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043608" y="1844824"/>
            <a:ext cx="619346" cy="441340"/>
            <a:chOff x="1403648" y="3717032"/>
            <a:chExt cx="619346" cy="441340"/>
          </a:xfrm>
        </p:grpSpPr>
        <p:sp>
          <p:nvSpPr>
            <p:cNvPr id="44" name="Oval 43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5" name="Straight Connector 44"/>
            <p:cNvCxnSpPr>
              <a:stCxn id="44" idx="1"/>
              <a:endCxn id="44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44" idx="3"/>
              <a:endCxn id="44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/>
            <p:cNvSpPr txBox="1"/>
            <p:nvPr/>
          </p:nvSpPr>
          <p:spPr>
            <a:xfrm>
              <a:off x="1653982" y="3789040"/>
              <a:ext cx="3690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cxnSp>
        <p:nvCxnSpPr>
          <p:cNvPr id="52" name="Straight Arrow Connector 51"/>
          <p:cNvCxnSpPr/>
          <p:nvPr/>
        </p:nvCxnSpPr>
        <p:spPr>
          <a:xfrm flipH="1">
            <a:off x="2483768" y="2564904"/>
            <a:ext cx="504056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483768" y="2492896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>
                <a:solidFill>
                  <a:srgbClr val="C00000"/>
                </a:solidFill>
              </a:rPr>
              <a:t>v</a:t>
            </a:r>
            <a:endParaRPr lang="en-US" i="1" dirty="0">
              <a:solidFill>
                <a:srgbClr val="C00000"/>
              </a:solidFill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895648" y="3377527"/>
            <a:ext cx="2736304" cy="2304256"/>
            <a:chOff x="899592" y="1484784"/>
            <a:chExt cx="2736304" cy="2304256"/>
          </a:xfrm>
        </p:grpSpPr>
        <p:sp>
          <p:nvSpPr>
            <p:cNvPr id="58" name="Rectangle 57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059832" y="1484784"/>
              <a:ext cx="576064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1183680" y="4592371"/>
            <a:ext cx="576064" cy="441340"/>
            <a:chOff x="1403648" y="3717032"/>
            <a:chExt cx="576064" cy="441340"/>
          </a:xfrm>
        </p:grpSpPr>
        <p:sp>
          <p:nvSpPr>
            <p:cNvPr id="61" name="Oval 60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61"/>
            <p:cNvCxnSpPr>
              <a:stCxn id="61" idx="1"/>
              <a:endCxn id="61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61" idx="3"/>
              <a:endCxn id="61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1653982" y="3789040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65" name="Straight Connector 64"/>
          <p:cNvCxnSpPr/>
          <p:nvPr/>
        </p:nvCxnSpPr>
        <p:spPr>
          <a:xfrm flipV="1">
            <a:off x="1759744" y="3449535"/>
            <a:ext cx="0" cy="187220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Isosceles Triangle 65"/>
          <p:cNvSpPr/>
          <p:nvPr/>
        </p:nvSpPr>
        <p:spPr>
          <a:xfrm rot="10800000">
            <a:off x="751632" y="4097607"/>
            <a:ext cx="288032" cy="36004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63600" y="3953591"/>
            <a:ext cx="274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i="1" dirty="0">
                <a:solidFill>
                  <a:srgbClr val="0070C0"/>
                </a:solidFill>
              </a:rPr>
              <a:t>I</a:t>
            </a:r>
            <a:endParaRPr lang="en-US" i="1" dirty="0">
              <a:solidFill>
                <a:srgbClr val="0070C0"/>
              </a:solidFill>
            </a:endParaRPr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1759744" y="4457647"/>
            <a:ext cx="504056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1903760" y="4385639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>
                <a:solidFill>
                  <a:srgbClr val="0070C0"/>
                </a:solidFill>
              </a:rPr>
              <a:t>v</a:t>
            </a:r>
            <a:endParaRPr lang="en-US" i="1" dirty="0">
              <a:solidFill>
                <a:srgbClr val="0070C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395536" y="5373216"/>
            <a:ext cx="2160240" cy="13681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3571234" y="4088315"/>
            <a:ext cx="53932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dirty="0"/>
              <a:t>Ленцово правило: Смјер индуковане струје је такав да се њено </a:t>
            </a:r>
            <a:r>
              <a:rPr lang="sr-Cyrl-CS" dirty="0" smtClean="0"/>
              <a:t>магнетно </a:t>
            </a:r>
            <a:r>
              <a:rPr lang="sr-Cyrl-CS" dirty="0"/>
              <a:t>поље супротставља промјени флукса.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1A9F8A0-51C3-4236-A10B-4C37C1B6BE08}"/>
              </a:ext>
            </a:extLst>
          </p:cNvPr>
          <p:cNvSpPr txBox="1"/>
          <p:nvPr/>
        </p:nvSpPr>
        <p:spPr>
          <a:xfrm>
            <a:off x="3406929" y="2080229"/>
            <a:ext cx="5633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Електромагнетна индукција: Промјенљив флукс кроз површину ограничену проводником, проузрокује настајање струје у проводнику, ако постоји затворен струјни круг.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07407E-6 L -0.13767 -4.07407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22222E-6 L -0.14184 2.22222E-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4.07407E-6 L -0.13386 4.07407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11022E-16 L 0.12986 1.11022E-16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93" y="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81481E-6 L 0.13385 4.81481E-6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84" y="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85185E-6 L 0.12605 -1.85185E-6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7" grpId="0" animBg="1"/>
      <p:bldP spid="30" grpId="0"/>
      <p:bldP spid="53" grpId="0"/>
      <p:bldP spid="53" grpId="1"/>
      <p:bldP spid="66" grpId="0" animBg="1"/>
      <p:bldP spid="67" grpId="0"/>
      <p:bldP spid="74" grpId="0"/>
      <p:bldP spid="74" grpId="1"/>
      <p:bldP spid="48" grpId="0" animBg="1"/>
      <p:bldP spid="49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123728" y="836712"/>
            <a:ext cx="5864651" cy="5205912"/>
            <a:chOff x="899592" y="1484784"/>
            <a:chExt cx="2595829" cy="2304256"/>
          </a:xfrm>
        </p:grpSpPr>
        <p:sp>
          <p:nvSpPr>
            <p:cNvPr id="4" name="Rectangle 3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9832" y="1484784"/>
              <a:ext cx="435589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774467" y="3581360"/>
            <a:ext cx="1301478" cy="997102"/>
            <a:chOff x="1403648" y="3717032"/>
            <a:chExt cx="576064" cy="441340"/>
          </a:xfrm>
        </p:grpSpPr>
        <p:sp>
          <p:nvSpPr>
            <p:cNvPr id="7" name="Oval 6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"/>
              <a:endCxn id="7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3"/>
              <a:endCxn id="7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653982" y="3789040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6841586" y="999397"/>
            <a:ext cx="0" cy="42298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1798359" y="2463560"/>
            <a:ext cx="650739" cy="813424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292338" y="2443535"/>
            <a:ext cx="327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400" i="1" dirty="0">
                <a:solidFill>
                  <a:srgbClr val="C00000"/>
                </a:solidFill>
              </a:rPr>
              <a:t>I</a:t>
            </a:r>
            <a:endParaRPr lang="en-US" sz="3200" i="1" dirty="0">
              <a:solidFill>
                <a:srgbClr val="C0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449098" y="1650136"/>
            <a:ext cx="1399263" cy="997102"/>
            <a:chOff x="1403648" y="3717032"/>
            <a:chExt cx="619346" cy="441340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3982" y="3789040"/>
              <a:ext cx="3690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702793" y="3140968"/>
            <a:ext cx="1138793" cy="707886"/>
            <a:chOff x="5702793" y="3140968"/>
            <a:chExt cx="1138793" cy="707886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791594" y="3140968"/>
              <a:ext cx="4138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C00000"/>
                  </a:solidFill>
                </a:rPr>
                <a:t>v</a:t>
              </a:r>
              <a:endParaRPr lang="en-US" sz="40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804248" y="3140968"/>
            <a:ext cx="1138793" cy="707886"/>
            <a:chOff x="5702793" y="3140968"/>
            <a:chExt cx="1138793" cy="707886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22873" y="3140968"/>
              <a:ext cx="4138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002060"/>
                  </a:solidFill>
                </a:rPr>
                <a:t>v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1403647" y="2708921"/>
            <a:ext cx="2880321" cy="1468741"/>
            <a:chOff x="3013042" y="5589240"/>
            <a:chExt cx="1270926" cy="648074"/>
          </a:xfrm>
        </p:grpSpPr>
        <p:grpSp>
          <p:nvGrpSpPr>
            <p:cNvPr id="30" name="Group 29"/>
            <p:cNvGrpSpPr/>
            <p:nvPr/>
          </p:nvGrpSpPr>
          <p:grpSpPr>
            <a:xfrm>
              <a:off x="3491880" y="5589240"/>
              <a:ext cx="792088" cy="441340"/>
              <a:chOff x="1907704" y="1916832"/>
              <a:chExt cx="792088" cy="441340"/>
            </a:xfrm>
          </p:grpSpPr>
          <p:grpSp>
            <p:nvGrpSpPr>
              <p:cNvPr id="31" name="Group 30"/>
              <p:cNvGrpSpPr/>
              <p:nvPr/>
            </p:nvGrpSpPr>
            <p:grpSpPr>
              <a:xfrm>
                <a:off x="1907704" y="1916832"/>
                <a:ext cx="792088" cy="441340"/>
                <a:chOff x="1403648" y="3717032"/>
                <a:chExt cx="792088" cy="441340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1403648" y="3717032"/>
                  <a:ext cx="288032" cy="288032"/>
                </a:xfrm>
                <a:prstGeom prst="ellipse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653982" y="3789040"/>
                  <a:ext cx="54175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r-Latn-CS" i="1" dirty="0">
                      <a:solidFill>
                        <a:srgbClr val="0070C0"/>
                      </a:solidFill>
                      <a:latin typeface="Times" pitchFamily="18" charset="0"/>
                    </a:rPr>
                    <a:t>B</a:t>
                  </a:r>
                  <a:r>
                    <a:rPr lang="sr-Latn-CS" i="1" baseline="-25000" dirty="0">
                      <a:solidFill>
                        <a:srgbClr val="0070C0"/>
                      </a:solidFill>
                      <a:latin typeface="Times" pitchFamily="18" charset="0"/>
                    </a:rPr>
                    <a:t>i</a:t>
                  </a:r>
                  <a:endParaRPr lang="en-US" i="1" baseline="-25000" dirty="0">
                    <a:solidFill>
                      <a:srgbClr val="0070C0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32" name="Oval 31"/>
              <p:cNvSpPr/>
              <p:nvPr/>
            </p:nvSpPr>
            <p:spPr>
              <a:xfrm>
                <a:off x="2015716" y="2024844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Isosceles Triangle 34"/>
            <p:cNvSpPr/>
            <p:nvPr/>
          </p:nvSpPr>
          <p:spPr>
            <a:xfrm rot="10800000">
              <a:off x="3171909" y="5877274"/>
              <a:ext cx="288032" cy="36004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13042" y="5843427"/>
              <a:ext cx="150093" cy="36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800" i="1" dirty="0">
                  <a:solidFill>
                    <a:srgbClr val="0070C0"/>
                  </a:solidFill>
                </a:rPr>
                <a:t>I</a:t>
              </a:r>
              <a:endParaRPr lang="en-US" sz="3600" i="1" dirty="0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23 -7.40741E-7 L 0.00677 -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85185E-6 L 1.11022E-16 -1.85185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3" grpId="0"/>
      <p:bldP spid="13" grpId="1"/>
      <p:bldP spid="13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23728" y="836712"/>
            <a:ext cx="5864651" cy="5205912"/>
            <a:chOff x="899592" y="1484784"/>
            <a:chExt cx="2595829" cy="2304256"/>
          </a:xfrm>
        </p:grpSpPr>
        <p:sp>
          <p:nvSpPr>
            <p:cNvPr id="4" name="Rectangle 3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9832" y="1484784"/>
              <a:ext cx="435589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5"/>
          <p:cNvGrpSpPr/>
          <p:nvPr/>
        </p:nvGrpSpPr>
        <p:grpSpPr>
          <a:xfrm>
            <a:off x="2774467" y="3581360"/>
            <a:ext cx="1301478" cy="997102"/>
            <a:chOff x="1403648" y="3717032"/>
            <a:chExt cx="576064" cy="441340"/>
          </a:xfrm>
        </p:grpSpPr>
        <p:sp>
          <p:nvSpPr>
            <p:cNvPr id="7" name="Oval 6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"/>
              <a:endCxn id="7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3"/>
              <a:endCxn id="7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653982" y="3789040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6841586" y="999397"/>
            <a:ext cx="0" cy="42298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1798359" y="2463560"/>
            <a:ext cx="650739" cy="813424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292338" y="2443535"/>
            <a:ext cx="327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400" i="1" dirty="0">
                <a:solidFill>
                  <a:srgbClr val="C00000"/>
                </a:solidFill>
              </a:rPr>
              <a:t>I</a:t>
            </a:r>
            <a:endParaRPr lang="en-US" sz="3200" i="1" dirty="0">
              <a:solidFill>
                <a:srgbClr val="C00000"/>
              </a:solidFill>
            </a:endParaRPr>
          </a:p>
        </p:txBody>
      </p:sp>
      <p:grpSp>
        <p:nvGrpSpPr>
          <p:cNvPr id="6" name="Group 13"/>
          <p:cNvGrpSpPr/>
          <p:nvPr/>
        </p:nvGrpSpPr>
        <p:grpSpPr>
          <a:xfrm>
            <a:off x="2449098" y="1650136"/>
            <a:ext cx="1399263" cy="997102"/>
            <a:chOff x="1403648" y="3717032"/>
            <a:chExt cx="619346" cy="441340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3982" y="3789040"/>
              <a:ext cx="3690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5702793" y="3140968"/>
            <a:ext cx="1138793" cy="707886"/>
            <a:chOff x="5702793" y="3140968"/>
            <a:chExt cx="1138793" cy="707886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791594" y="3140968"/>
              <a:ext cx="4138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C00000"/>
                  </a:solidFill>
                </a:rPr>
                <a:t>v</a:t>
              </a:r>
              <a:endParaRPr lang="en-US" sz="40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1" name="Group 26"/>
          <p:cNvGrpSpPr/>
          <p:nvPr/>
        </p:nvGrpSpPr>
        <p:grpSpPr>
          <a:xfrm>
            <a:off x="6804248" y="3140968"/>
            <a:ext cx="1138793" cy="707886"/>
            <a:chOff x="5702793" y="3140968"/>
            <a:chExt cx="1138793" cy="707886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22873" y="3140968"/>
              <a:ext cx="4138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002060"/>
                  </a:solidFill>
                </a:rPr>
                <a:t>v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2" name="Group 36"/>
          <p:cNvGrpSpPr/>
          <p:nvPr/>
        </p:nvGrpSpPr>
        <p:grpSpPr>
          <a:xfrm>
            <a:off x="1403647" y="2708921"/>
            <a:ext cx="2880321" cy="1468741"/>
            <a:chOff x="3013042" y="5589240"/>
            <a:chExt cx="1270926" cy="648074"/>
          </a:xfrm>
        </p:grpSpPr>
        <p:grpSp>
          <p:nvGrpSpPr>
            <p:cNvPr id="23" name="Group 29"/>
            <p:cNvGrpSpPr/>
            <p:nvPr/>
          </p:nvGrpSpPr>
          <p:grpSpPr>
            <a:xfrm>
              <a:off x="3491880" y="5589240"/>
              <a:ext cx="792088" cy="441340"/>
              <a:chOff x="1907704" y="1916832"/>
              <a:chExt cx="792088" cy="441340"/>
            </a:xfrm>
          </p:grpSpPr>
          <p:grpSp>
            <p:nvGrpSpPr>
              <p:cNvPr id="24" name="Group 30"/>
              <p:cNvGrpSpPr/>
              <p:nvPr/>
            </p:nvGrpSpPr>
            <p:grpSpPr>
              <a:xfrm>
                <a:off x="1907704" y="1916832"/>
                <a:ext cx="792088" cy="441340"/>
                <a:chOff x="1403648" y="3717032"/>
                <a:chExt cx="792088" cy="441340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1403648" y="3717032"/>
                  <a:ext cx="288032" cy="288032"/>
                </a:xfrm>
                <a:prstGeom prst="ellipse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653982" y="3789040"/>
                  <a:ext cx="54175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r-Latn-CS" i="1" dirty="0">
                      <a:solidFill>
                        <a:srgbClr val="0070C0"/>
                      </a:solidFill>
                      <a:latin typeface="Times" pitchFamily="18" charset="0"/>
                    </a:rPr>
                    <a:t>B</a:t>
                  </a:r>
                  <a:r>
                    <a:rPr lang="sr-Latn-CS" i="1" baseline="-25000" dirty="0">
                      <a:solidFill>
                        <a:srgbClr val="0070C0"/>
                      </a:solidFill>
                      <a:latin typeface="Times" pitchFamily="18" charset="0"/>
                    </a:rPr>
                    <a:t>i</a:t>
                  </a:r>
                  <a:endParaRPr lang="en-US" i="1" baseline="-25000" dirty="0">
                    <a:solidFill>
                      <a:srgbClr val="0070C0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32" name="Oval 31"/>
              <p:cNvSpPr/>
              <p:nvPr/>
            </p:nvSpPr>
            <p:spPr>
              <a:xfrm>
                <a:off x="2015716" y="2024844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Isosceles Triangle 34"/>
            <p:cNvSpPr/>
            <p:nvPr/>
          </p:nvSpPr>
          <p:spPr>
            <a:xfrm rot="10800000">
              <a:off x="3171909" y="5877274"/>
              <a:ext cx="288032" cy="36004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13042" y="5843427"/>
              <a:ext cx="150093" cy="36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800" i="1" dirty="0">
                  <a:solidFill>
                    <a:srgbClr val="0070C0"/>
                  </a:solidFill>
                </a:rPr>
                <a:t>I</a:t>
              </a:r>
              <a:endParaRPr lang="en-US" sz="3600" i="1" dirty="0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23 -7.40741E-7 L 0.00677 -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85185E-6 L 1.11022E-16 -1.85185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3" grpId="0"/>
      <p:bldP spid="13" grpId="1"/>
      <p:bldP spid="13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23728" y="836712"/>
            <a:ext cx="5864651" cy="5205912"/>
            <a:chOff x="899592" y="1484784"/>
            <a:chExt cx="2595829" cy="2304256"/>
          </a:xfrm>
        </p:grpSpPr>
        <p:sp>
          <p:nvSpPr>
            <p:cNvPr id="4" name="Rectangle 3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9832" y="1484784"/>
              <a:ext cx="435589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5"/>
          <p:cNvGrpSpPr/>
          <p:nvPr/>
        </p:nvGrpSpPr>
        <p:grpSpPr>
          <a:xfrm>
            <a:off x="2774467" y="3581360"/>
            <a:ext cx="1301478" cy="997102"/>
            <a:chOff x="1403648" y="3717032"/>
            <a:chExt cx="576064" cy="441340"/>
          </a:xfrm>
        </p:grpSpPr>
        <p:sp>
          <p:nvSpPr>
            <p:cNvPr id="7" name="Oval 6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"/>
              <a:endCxn id="7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3"/>
              <a:endCxn id="7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653982" y="3789040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6841586" y="999397"/>
            <a:ext cx="0" cy="42298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1798359" y="2463560"/>
            <a:ext cx="650739" cy="813424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292338" y="2443535"/>
            <a:ext cx="327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400" i="1" dirty="0">
                <a:solidFill>
                  <a:srgbClr val="C00000"/>
                </a:solidFill>
              </a:rPr>
              <a:t>I</a:t>
            </a:r>
            <a:endParaRPr lang="en-US" sz="3200" i="1" dirty="0">
              <a:solidFill>
                <a:srgbClr val="C00000"/>
              </a:solidFill>
            </a:endParaRPr>
          </a:p>
        </p:txBody>
      </p:sp>
      <p:grpSp>
        <p:nvGrpSpPr>
          <p:cNvPr id="6" name="Group 13"/>
          <p:cNvGrpSpPr/>
          <p:nvPr/>
        </p:nvGrpSpPr>
        <p:grpSpPr>
          <a:xfrm>
            <a:off x="2449098" y="1650136"/>
            <a:ext cx="1399263" cy="997102"/>
            <a:chOff x="1403648" y="3717032"/>
            <a:chExt cx="619346" cy="441340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3982" y="3789040"/>
              <a:ext cx="3690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5702793" y="3140968"/>
            <a:ext cx="1138793" cy="707886"/>
            <a:chOff x="5702793" y="3140968"/>
            <a:chExt cx="1138793" cy="707886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791594" y="3140968"/>
              <a:ext cx="4138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C00000"/>
                  </a:solidFill>
                </a:rPr>
                <a:t>v</a:t>
              </a:r>
              <a:endParaRPr lang="en-US" sz="40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1" name="Group 26"/>
          <p:cNvGrpSpPr/>
          <p:nvPr/>
        </p:nvGrpSpPr>
        <p:grpSpPr>
          <a:xfrm>
            <a:off x="6804248" y="3140968"/>
            <a:ext cx="1138793" cy="707886"/>
            <a:chOff x="5702793" y="3140968"/>
            <a:chExt cx="1138793" cy="707886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22873" y="3140968"/>
              <a:ext cx="4138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002060"/>
                  </a:solidFill>
                </a:rPr>
                <a:t>v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2" name="Group 36"/>
          <p:cNvGrpSpPr/>
          <p:nvPr/>
        </p:nvGrpSpPr>
        <p:grpSpPr>
          <a:xfrm>
            <a:off x="1403647" y="2708921"/>
            <a:ext cx="2880321" cy="1468741"/>
            <a:chOff x="3013042" y="5589240"/>
            <a:chExt cx="1270926" cy="648074"/>
          </a:xfrm>
        </p:grpSpPr>
        <p:grpSp>
          <p:nvGrpSpPr>
            <p:cNvPr id="23" name="Group 29"/>
            <p:cNvGrpSpPr/>
            <p:nvPr/>
          </p:nvGrpSpPr>
          <p:grpSpPr>
            <a:xfrm>
              <a:off x="3491880" y="5589240"/>
              <a:ext cx="792088" cy="441340"/>
              <a:chOff x="1907704" y="1916832"/>
              <a:chExt cx="792088" cy="441340"/>
            </a:xfrm>
          </p:grpSpPr>
          <p:grpSp>
            <p:nvGrpSpPr>
              <p:cNvPr id="24" name="Group 30"/>
              <p:cNvGrpSpPr/>
              <p:nvPr/>
            </p:nvGrpSpPr>
            <p:grpSpPr>
              <a:xfrm>
                <a:off x="1907704" y="1916832"/>
                <a:ext cx="792088" cy="441340"/>
                <a:chOff x="1403648" y="3717032"/>
                <a:chExt cx="792088" cy="441340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1403648" y="3717032"/>
                  <a:ext cx="288032" cy="288032"/>
                </a:xfrm>
                <a:prstGeom prst="ellipse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653982" y="3789040"/>
                  <a:ext cx="54175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r-Latn-CS" i="1" dirty="0">
                      <a:solidFill>
                        <a:srgbClr val="0070C0"/>
                      </a:solidFill>
                      <a:latin typeface="Times" pitchFamily="18" charset="0"/>
                    </a:rPr>
                    <a:t>B</a:t>
                  </a:r>
                  <a:r>
                    <a:rPr lang="sr-Latn-CS" i="1" baseline="-25000" dirty="0">
                      <a:solidFill>
                        <a:srgbClr val="0070C0"/>
                      </a:solidFill>
                      <a:latin typeface="Times" pitchFamily="18" charset="0"/>
                    </a:rPr>
                    <a:t>i</a:t>
                  </a:r>
                  <a:endParaRPr lang="en-US" i="1" baseline="-25000" dirty="0">
                    <a:solidFill>
                      <a:srgbClr val="0070C0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32" name="Oval 31"/>
              <p:cNvSpPr/>
              <p:nvPr/>
            </p:nvSpPr>
            <p:spPr>
              <a:xfrm>
                <a:off x="2015716" y="2024844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Isosceles Triangle 34"/>
            <p:cNvSpPr/>
            <p:nvPr/>
          </p:nvSpPr>
          <p:spPr>
            <a:xfrm rot="10800000">
              <a:off x="3171909" y="5877274"/>
              <a:ext cx="288032" cy="36004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13042" y="5843427"/>
              <a:ext cx="150093" cy="36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800" i="1" dirty="0">
                  <a:solidFill>
                    <a:srgbClr val="0070C0"/>
                  </a:solidFill>
                </a:rPr>
                <a:t>I</a:t>
              </a:r>
              <a:endParaRPr lang="en-US" sz="3600" i="1" dirty="0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23 -7.40741E-7 L 0.00677 -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85185E-6 L 1.11022E-16 -1.85185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3" grpId="0"/>
      <p:bldP spid="13" grpId="1"/>
      <p:bldP spid="13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23728" y="836712"/>
            <a:ext cx="5864651" cy="5205912"/>
            <a:chOff x="899592" y="1484784"/>
            <a:chExt cx="2595829" cy="2304256"/>
          </a:xfrm>
        </p:grpSpPr>
        <p:sp>
          <p:nvSpPr>
            <p:cNvPr id="4" name="Rectangle 3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9832" y="1484784"/>
              <a:ext cx="435589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5"/>
          <p:cNvGrpSpPr/>
          <p:nvPr/>
        </p:nvGrpSpPr>
        <p:grpSpPr>
          <a:xfrm>
            <a:off x="2774467" y="3581360"/>
            <a:ext cx="1301478" cy="997102"/>
            <a:chOff x="1403648" y="3717032"/>
            <a:chExt cx="576064" cy="441340"/>
          </a:xfrm>
        </p:grpSpPr>
        <p:sp>
          <p:nvSpPr>
            <p:cNvPr id="7" name="Oval 6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"/>
              <a:endCxn id="7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3"/>
              <a:endCxn id="7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653982" y="3789040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6841586" y="999397"/>
            <a:ext cx="0" cy="42298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1798359" y="2463560"/>
            <a:ext cx="650739" cy="813424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292338" y="2443535"/>
            <a:ext cx="327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400" i="1" dirty="0">
                <a:solidFill>
                  <a:srgbClr val="C00000"/>
                </a:solidFill>
              </a:rPr>
              <a:t>I</a:t>
            </a:r>
            <a:endParaRPr lang="en-US" sz="3200" i="1" dirty="0">
              <a:solidFill>
                <a:srgbClr val="C00000"/>
              </a:solidFill>
            </a:endParaRPr>
          </a:p>
        </p:txBody>
      </p:sp>
      <p:grpSp>
        <p:nvGrpSpPr>
          <p:cNvPr id="6" name="Group 13"/>
          <p:cNvGrpSpPr/>
          <p:nvPr/>
        </p:nvGrpSpPr>
        <p:grpSpPr>
          <a:xfrm>
            <a:off x="2449098" y="1650136"/>
            <a:ext cx="1399263" cy="997102"/>
            <a:chOff x="1403648" y="3717032"/>
            <a:chExt cx="619346" cy="441340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3982" y="3789040"/>
              <a:ext cx="3690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5702793" y="3140968"/>
            <a:ext cx="1138793" cy="707886"/>
            <a:chOff x="5702793" y="3140968"/>
            <a:chExt cx="1138793" cy="707886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791594" y="3140968"/>
              <a:ext cx="4138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C00000"/>
                  </a:solidFill>
                </a:rPr>
                <a:t>v</a:t>
              </a:r>
              <a:endParaRPr lang="en-US" sz="40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1" name="Group 26"/>
          <p:cNvGrpSpPr/>
          <p:nvPr/>
        </p:nvGrpSpPr>
        <p:grpSpPr>
          <a:xfrm>
            <a:off x="6804248" y="3140968"/>
            <a:ext cx="1138793" cy="707886"/>
            <a:chOff x="5702793" y="3140968"/>
            <a:chExt cx="1138793" cy="707886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22873" y="3140968"/>
              <a:ext cx="4138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002060"/>
                  </a:solidFill>
                </a:rPr>
                <a:t>v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2" name="Group 36"/>
          <p:cNvGrpSpPr/>
          <p:nvPr/>
        </p:nvGrpSpPr>
        <p:grpSpPr>
          <a:xfrm>
            <a:off x="1403647" y="2708921"/>
            <a:ext cx="2880321" cy="1468741"/>
            <a:chOff x="3013042" y="5589240"/>
            <a:chExt cx="1270926" cy="648074"/>
          </a:xfrm>
        </p:grpSpPr>
        <p:grpSp>
          <p:nvGrpSpPr>
            <p:cNvPr id="23" name="Group 29"/>
            <p:cNvGrpSpPr/>
            <p:nvPr/>
          </p:nvGrpSpPr>
          <p:grpSpPr>
            <a:xfrm>
              <a:off x="3491880" y="5589240"/>
              <a:ext cx="792088" cy="441340"/>
              <a:chOff x="1907704" y="1916832"/>
              <a:chExt cx="792088" cy="441340"/>
            </a:xfrm>
          </p:grpSpPr>
          <p:grpSp>
            <p:nvGrpSpPr>
              <p:cNvPr id="24" name="Group 30"/>
              <p:cNvGrpSpPr/>
              <p:nvPr/>
            </p:nvGrpSpPr>
            <p:grpSpPr>
              <a:xfrm>
                <a:off x="1907704" y="1916832"/>
                <a:ext cx="792088" cy="441340"/>
                <a:chOff x="1403648" y="3717032"/>
                <a:chExt cx="792088" cy="441340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1403648" y="3717032"/>
                  <a:ext cx="288032" cy="288032"/>
                </a:xfrm>
                <a:prstGeom prst="ellipse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653982" y="3789040"/>
                  <a:ext cx="54175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r-Latn-CS" i="1" dirty="0">
                      <a:solidFill>
                        <a:srgbClr val="0070C0"/>
                      </a:solidFill>
                      <a:latin typeface="Times" pitchFamily="18" charset="0"/>
                    </a:rPr>
                    <a:t>B</a:t>
                  </a:r>
                  <a:r>
                    <a:rPr lang="sr-Latn-CS" i="1" baseline="-25000" dirty="0">
                      <a:solidFill>
                        <a:srgbClr val="0070C0"/>
                      </a:solidFill>
                      <a:latin typeface="Times" pitchFamily="18" charset="0"/>
                    </a:rPr>
                    <a:t>i</a:t>
                  </a:r>
                  <a:endParaRPr lang="en-US" i="1" baseline="-25000" dirty="0">
                    <a:solidFill>
                      <a:srgbClr val="0070C0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32" name="Oval 31"/>
              <p:cNvSpPr/>
              <p:nvPr/>
            </p:nvSpPr>
            <p:spPr>
              <a:xfrm>
                <a:off x="2015716" y="2024844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Isosceles Triangle 34"/>
            <p:cNvSpPr/>
            <p:nvPr/>
          </p:nvSpPr>
          <p:spPr>
            <a:xfrm rot="10800000">
              <a:off x="3171909" y="5877274"/>
              <a:ext cx="288032" cy="36004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13042" y="5843427"/>
              <a:ext cx="150093" cy="36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800" i="1" dirty="0">
                  <a:solidFill>
                    <a:srgbClr val="0070C0"/>
                  </a:solidFill>
                </a:rPr>
                <a:t>I</a:t>
              </a:r>
              <a:endParaRPr lang="en-US" sz="3600" i="1" dirty="0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23 -7.40741E-7 L 0.00677 -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85185E-6 L 1.11022E-16 -1.85185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3" grpId="0"/>
      <p:bldP spid="13" grpId="1"/>
      <p:bldP spid="13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23728" y="836712"/>
            <a:ext cx="5864651" cy="5205912"/>
            <a:chOff x="899592" y="1484784"/>
            <a:chExt cx="2595829" cy="2304256"/>
          </a:xfrm>
        </p:grpSpPr>
        <p:sp>
          <p:nvSpPr>
            <p:cNvPr id="4" name="Rectangle 3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9832" y="1484784"/>
              <a:ext cx="435589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5"/>
          <p:cNvGrpSpPr/>
          <p:nvPr/>
        </p:nvGrpSpPr>
        <p:grpSpPr>
          <a:xfrm>
            <a:off x="2774467" y="3581360"/>
            <a:ext cx="1301478" cy="997102"/>
            <a:chOff x="1403648" y="3717032"/>
            <a:chExt cx="576064" cy="441340"/>
          </a:xfrm>
        </p:grpSpPr>
        <p:sp>
          <p:nvSpPr>
            <p:cNvPr id="7" name="Oval 6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"/>
              <a:endCxn id="7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3"/>
              <a:endCxn id="7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653982" y="3789040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6841586" y="999397"/>
            <a:ext cx="0" cy="42298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1798359" y="2463560"/>
            <a:ext cx="650739" cy="813424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292338" y="2443535"/>
            <a:ext cx="327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400" i="1" dirty="0">
                <a:solidFill>
                  <a:srgbClr val="C00000"/>
                </a:solidFill>
              </a:rPr>
              <a:t>I</a:t>
            </a:r>
            <a:endParaRPr lang="en-US" sz="3200" i="1" dirty="0">
              <a:solidFill>
                <a:srgbClr val="C00000"/>
              </a:solidFill>
            </a:endParaRPr>
          </a:p>
        </p:txBody>
      </p:sp>
      <p:grpSp>
        <p:nvGrpSpPr>
          <p:cNvPr id="6" name="Group 13"/>
          <p:cNvGrpSpPr/>
          <p:nvPr/>
        </p:nvGrpSpPr>
        <p:grpSpPr>
          <a:xfrm>
            <a:off x="2449098" y="1650136"/>
            <a:ext cx="1399263" cy="997102"/>
            <a:chOff x="1403648" y="3717032"/>
            <a:chExt cx="619346" cy="441340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3982" y="3789040"/>
              <a:ext cx="3690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5702793" y="3140968"/>
            <a:ext cx="1138793" cy="707886"/>
            <a:chOff x="5702793" y="3140968"/>
            <a:chExt cx="1138793" cy="707886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791594" y="3140968"/>
              <a:ext cx="4138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C00000"/>
                  </a:solidFill>
                </a:rPr>
                <a:t>v</a:t>
              </a:r>
              <a:endParaRPr lang="en-US" sz="40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1" name="Group 26"/>
          <p:cNvGrpSpPr/>
          <p:nvPr/>
        </p:nvGrpSpPr>
        <p:grpSpPr>
          <a:xfrm>
            <a:off x="6804248" y="3140968"/>
            <a:ext cx="1138793" cy="707886"/>
            <a:chOff x="5702793" y="3140968"/>
            <a:chExt cx="1138793" cy="707886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22873" y="3140968"/>
              <a:ext cx="4138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002060"/>
                  </a:solidFill>
                </a:rPr>
                <a:t>v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2" name="Group 36"/>
          <p:cNvGrpSpPr/>
          <p:nvPr/>
        </p:nvGrpSpPr>
        <p:grpSpPr>
          <a:xfrm>
            <a:off x="1403647" y="2708921"/>
            <a:ext cx="2880321" cy="1468741"/>
            <a:chOff x="3013042" y="5589240"/>
            <a:chExt cx="1270926" cy="648074"/>
          </a:xfrm>
        </p:grpSpPr>
        <p:grpSp>
          <p:nvGrpSpPr>
            <p:cNvPr id="23" name="Group 29"/>
            <p:cNvGrpSpPr/>
            <p:nvPr/>
          </p:nvGrpSpPr>
          <p:grpSpPr>
            <a:xfrm>
              <a:off x="3491880" y="5589240"/>
              <a:ext cx="792088" cy="441340"/>
              <a:chOff x="1907704" y="1916832"/>
              <a:chExt cx="792088" cy="441340"/>
            </a:xfrm>
          </p:grpSpPr>
          <p:grpSp>
            <p:nvGrpSpPr>
              <p:cNvPr id="24" name="Group 30"/>
              <p:cNvGrpSpPr/>
              <p:nvPr/>
            </p:nvGrpSpPr>
            <p:grpSpPr>
              <a:xfrm>
                <a:off x="1907704" y="1916832"/>
                <a:ext cx="792088" cy="441340"/>
                <a:chOff x="1403648" y="3717032"/>
                <a:chExt cx="792088" cy="441340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1403648" y="3717032"/>
                  <a:ext cx="288032" cy="288032"/>
                </a:xfrm>
                <a:prstGeom prst="ellipse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653982" y="3789040"/>
                  <a:ext cx="54175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r-Latn-CS" i="1" dirty="0">
                      <a:solidFill>
                        <a:srgbClr val="0070C0"/>
                      </a:solidFill>
                      <a:latin typeface="Times" pitchFamily="18" charset="0"/>
                    </a:rPr>
                    <a:t>B</a:t>
                  </a:r>
                  <a:r>
                    <a:rPr lang="sr-Latn-CS" i="1" baseline="-25000" dirty="0">
                      <a:solidFill>
                        <a:srgbClr val="0070C0"/>
                      </a:solidFill>
                      <a:latin typeface="Times" pitchFamily="18" charset="0"/>
                    </a:rPr>
                    <a:t>i</a:t>
                  </a:r>
                  <a:endParaRPr lang="en-US" i="1" baseline="-25000" dirty="0">
                    <a:solidFill>
                      <a:srgbClr val="0070C0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32" name="Oval 31"/>
              <p:cNvSpPr/>
              <p:nvPr/>
            </p:nvSpPr>
            <p:spPr>
              <a:xfrm>
                <a:off x="2015716" y="2024844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Isosceles Triangle 34"/>
            <p:cNvSpPr/>
            <p:nvPr/>
          </p:nvSpPr>
          <p:spPr>
            <a:xfrm rot="10800000">
              <a:off x="3171909" y="5877274"/>
              <a:ext cx="288032" cy="36004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13042" y="5843427"/>
              <a:ext cx="150093" cy="36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800" i="1" dirty="0">
                  <a:solidFill>
                    <a:srgbClr val="0070C0"/>
                  </a:solidFill>
                </a:rPr>
                <a:t>I</a:t>
              </a:r>
              <a:endParaRPr lang="en-US" sz="3600" i="1" dirty="0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23 -7.40741E-7 L 0.00677 -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85185E-6 L 1.11022E-16 -1.85185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3" grpId="0"/>
      <p:bldP spid="13" grpId="1"/>
      <p:bldP spid="13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23728" y="836712"/>
            <a:ext cx="5864651" cy="5205912"/>
            <a:chOff x="899592" y="1484784"/>
            <a:chExt cx="2595829" cy="2304256"/>
          </a:xfrm>
        </p:grpSpPr>
        <p:sp>
          <p:nvSpPr>
            <p:cNvPr id="4" name="Rectangle 3"/>
            <p:cNvSpPr/>
            <p:nvPr/>
          </p:nvSpPr>
          <p:spPr>
            <a:xfrm>
              <a:off x="899592" y="1700808"/>
              <a:ext cx="2520280" cy="158417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059832" y="1484784"/>
              <a:ext cx="435589" cy="23042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" name="Group 5"/>
          <p:cNvGrpSpPr/>
          <p:nvPr/>
        </p:nvGrpSpPr>
        <p:grpSpPr>
          <a:xfrm>
            <a:off x="2774467" y="3581360"/>
            <a:ext cx="1301478" cy="997102"/>
            <a:chOff x="1403648" y="3717032"/>
            <a:chExt cx="576064" cy="441340"/>
          </a:xfrm>
        </p:grpSpPr>
        <p:sp>
          <p:nvSpPr>
            <p:cNvPr id="7" name="Oval 6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>
              <a:stCxn id="7" idx="1"/>
              <a:endCxn id="7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7" idx="3"/>
              <a:endCxn id="7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1653982" y="3789040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latin typeface="Times" pitchFamily="18" charset="0"/>
                </a:rPr>
                <a:t>B</a:t>
              </a:r>
              <a:endParaRPr lang="en-US" i="1" dirty="0">
                <a:latin typeface="Times" pitchFamily="18" charset="0"/>
              </a:endParaRPr>
            </a:p>
          </p:txBody>
        </p:sp>
      </p:grpSp>
      <p:cxnSp>
        <p:nvCxnSpPr>
          <p:cNvPr id="11" name="Straight Connector 10"/>
          <p:cNvCxnSpPr/>
          <p:nvPr/>
        </p:nvCxnSpPr>
        <p:spPr>
          <a:xfrm flipV="1">
            <a:off x="6841586" y="999397"/>
            <a:ext cx="0" cy="4229804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>
            <a:off x="1798359" y="2463560"/>
            <a:ext cx="650739" cy="813424"/>
          </a:xfrm>
          <a:prstGeom prst="triangle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292338" y="2443535"/>
            <a:ext cx="327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4400" i="1" dirty="0">
                <a:solidFill>
                  <a:srgbClr val="C00000"/>
                </a:solidFill>
              </a:rPr>
              <a:t>I</a:t>
            </a:r>
            <a:endParaRPr lang="en-US" sz="3200" i="1" dirty="0">
              <a:solidFill>
                <a:srgbClr val="C00000"/>
              </a:solidFill>
            </a:endParaRPr>
          </a:p>
        </p:txBody>
      </p:sp>
      <p:grpSp>
        <p:nvGrpSpPr>
          <p:cNvPr id="6" name="Group 13"/>
          <p:cNvGrpSpPr/>
          <p:nvPr/>
        </p:nvGrpSpPr>
        <p:grpSpPr>
          <a:xfrm>
            <a:off x="2449098" y="1650136"/>
            <a:ext cx="1399263" cy="997102"/>
            <a:chOff x="1403648" y="3717032"/>
            <a:chExt cx="619346" cy="441340"/>
          </a:xfrm>
        </p:grpSpPr>
        <p:sp>
          <p:nvSpPr>
            <p:cNvPr id="15" name="Oval 14"/>
            <p:cNvSpPr/>
            <p:nvPr/>
          </p:nvSpPr>
          <p:spPr>
            <a:xfrm>
              <a:off x="1403648" y="3717032"/>
              <a:ext cx="288032" cy="28803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>
              <a:stCxn id="15" idx="1"/>
              <a:endCxn id="15" idx="5"/>
            </p:cNvCxnSpPr>
            <p:nvPr/>
          </p:nvCxnSpPr>
          <p:spPr>
            <a:xfrm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15" idx="3"/>
              <a:endCxn id="15" idx="7"/>
            </p:cNvCxnSpPr>
            <p:nvPr/>
          </p:nvCxnSpPr>
          <p:spPr>
            <a:xfrm flipV="1">
              <a:off x="1445829" y="3759213"/>
              <a:ext cx="203670" cy="20367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1653982" y="3789040"/>
              <a:ext cx="36901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i="1" dirty="0">
                  <a:solidFill>
                    <a:srgbClr val="C00000"/>
                  </a:solidFill>
                  <a:latin typeface="Times" pitchFamily="18" charset="0"/>
                </a:rPr>
                <a:t>B</a:t>
              </a:r>
              <a:r>
                <a:rPr lang="sr-Latn-CS" i="1" baseline="-25000" dirty="0">
                  <a:solidFill>
                    <a:srgbClr val="C00000"/>
                  </a:solidFill>
                  <a:latin typeface="Times" pitchFamily="18" charset="0"/>
                </a:rPr>
                <a:t>i</a:t>
              </a:r>
              <a:endParaRPr lang="en-US" i="1" baseline="-25000" dirty="0">
                <a:solidFill>
                  <a:srgbClr val="C00000"/>
                </a:solidFill>
                <a:latin typeface="Times" pitchFamily="18" charset="0"/>
              </a:endParaRPr>
            </a:p>
          </p:txBody>
        </p:sp>
      </p:grpSp>
      <p:grpSp>
        <p:nvGrpSpPr>
          <p:cNvPr id="14" name="Group 25"/>
          <p:cNvGrpSpPr/>
          <p:nvPr/>
        </p:nvGrpSpPr>
        <p:grpSpPr>
          <a:xfrm>
            <a:off x="5702793" y="3140968"/>
            <a:ext cx="1138793" cy="707886"/>
            <a:chOff x="5702793" y="3140968"/>
            <a:chExt cx="1138793" cy="707886"/>
          </a:xfrm>
        </p:grpSpPr>
        <p:cxnSp>
          <p:nvCxnSpPr>
            <p:cNvPr id="19" name="Straight Arrow Connector 18"/>
            <p:cNvCxnSpPr/>
            <p:nvPr/>
          </p:nvCxnSpPr>
          <p:spPr>
            <a:xfrm flipH="1"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791594" y="3140968"/>
              <a:ext cx="41389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C00000"/>
                  </a:solidFill>
                </a:rPr>
                <a:t>v</a:t>
              </a:r>
              <a:endParaRPr lang="en-US" sz="4000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1" name="Group 26"/>
          <p:cNvGrpSpPr/>
          <p:nvPr/>
        </p:nvGrpSpPr>
        <p:grpSpPr>
          <a:xfrm>
            <a:off x="6804248" y="3140968"/>
            <a:ext cx="1138793" cy="707886"/>
            <a:chOff x="5702793" y="3140968"/>
            <a:chExt cx="1138793" cy="707886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5702793" y="3276983"/>
              <a:ext cx="1138793" cy="0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6422873" y="3140968"/>
              <a:ext cx="413896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sr-Latn-CS" sz="4000" i="1" dirty="0">
                  <a:solidFill>
                    <a:srgbClr val="002060"/>
                  </a:solidFill>
                </a:rPr>
                <a:t>v</a:t>
              </a:r>
              <a:endParaRPr lang="en-US" sz="4000" i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22" name="Group 36"/>
          <p:cNvGrpSpPr/>
          <p:nvPr/>
        </p:nvGrpSpPr>
        <p:grpSpPr>
          <a:xfrm>
            <a:off x="1403647" y="2708921"/>
            <a:ext cx="2880321" cy="1468741"/>
            <a:chOff x="3013042" y="5589240"/>
            <a:chExt cx="1270926" cy="648074"/>
          </a:xfrm>
        </p:grpSpPr>
        <p:grpSp>
          <p:nvGrpSpPr>
            <p:cNvPr id="23" name="Group 29"/>
            <p:cNvGrpSpPr/>
            <p:nvPr/>
          </p:nvGrpSpPr>
          <p:grpSpPr>
            <a:xfrm>
              <a:off x="3491880" y="5589240"/>
              <a:ext cx="792088" cy="441340"/>
              <a:chOff x="1907704" y="1916832"/>
              <a:chExt cx="792088" cy="441340"/>
            </a:xfrm>
          </p:grpSpPr>
          <p:grpSp>
            <p:nvGrpSpPr>
              <p:cNvPr id="24" name="Group 30"/>
              <p:cNvGrpSpPr/>
              <p:nvPr/>
            </p:nvGrpSpPr>
            <p:grpSpPr>
              <a:xfrm>
                <a:off x="1907704" y="1916832"/>
                <a:ext cx="792088" cy="441340"/>
                <a:chOff x="1403648" y="3717032"/>
                <a:chExt cx="792088" cy="441340"/>
              </a:xfrm>
            </p:grpSpPr>
            <p:sp>
              <p:nvSpPr>
                <p:cNvPr id="33" name="Oval 32"/>
                <p:cNvSpPr/>
                <p:nvPr/>
              </p:nvSpPr>
              <p:spPr>
                <a:xfrm>
                  <a:off x="1403648" y="3717032"/>
                  <a:ext cx="288032" cy="288032"/>
                </a:xfrm>
                <a:prstGeom prst="ellipse">
                  <a:avLst/>
                </a:prstGeom>
                <a:noFill/>
                <a:ln w="1905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TextBox 33"/>
                <p:cNvSpPr txBox="1"/>
                <p:nvPr/>
              </p:nvSpPr>
              <p:spPr>
                <a:xfrm>
                  <a:off x="1653982" y="3789040"/>
                  <a:ext cx="54175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sr-Latn-CS" i="1" dirty="0">
                      <a:solidFill>
                        <a:srgbClr val="0070C0"/>
                      </a:solidFill>
                      <a:latin typeface="Times" pitchFamily="18" charset="0"/>
                    </a:rPr>
                    <a:t>B</a:t>
                  </a:r>
                  <a:r>
                    <a:rPr lang="sr-Latn-CS" i="1" baseline="-25000" dirty="0">
                      <a:solidFill>
                        <a:srgbClr val="0070C0"/>
                      </a:solidFill>
                      <a:latin typeface="Times" pitchFamily="18" charset="0"/>
                    </a:rPr>
                    <a:t>i</a:t>
                  </a:r>
                  <a:endParaRPr lang="en-US" i="1" baseline="-25000" dirty="0">
                    <a:solidFill>
                      <a:srgbClr val="0070C0"/>
                    </a:solidFill>
                    <a:latin typeface="Times" pitchFamily="18" charset="0"/>
                  </a:endParaRPr>
                </a:p>
              </p:txBody>
            </p:sp>
          </p:grpSp>
          <p:sp>
            <p:nvSpPr>
              <p:cNvPr id="32" name="Oval 31"/>
              <p:cNvSpPr/>
              <p:nvPr/>
            </p:nvSpPr>
            <p:spPr>
              <a:xfrm>
                <a:off x="2015716" y="2024844"/>
                <a:ext cx="72008" cy="72008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5" name="Isosceles Triangle 34"/>
            <p:cNvSpPr/>
            <p:nvPr/>
          </p:nvSpPr>
          <p:spPr>
            <a:xfrm rot="10800000">
              <a:off x="3171909" y="5877274"/>
              <a:ext cx="288032" cy="360040"/>
            </a:xfrm>
            <a:prstGeom prst="triangl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70C0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013042" y="5843427"/>
              <a:ext cx="150093" cy="3666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sz="4800" i="1" dirty="0">
                  <a:solidFill>
                    <a:srgbClr val="0070C0"/>
                  </a:solidFill>
                </a:rPr>
                <a:t>I</a:t>
              </a:r>
              <a:endParaRPr lang="en-US" sz="3600" i="1" dirty="0">
                <a:solidFill>
                  <a:srgbClr val="0070C0"/>
                </a:solidFill>
              </a:endParaRPr>
            </a:p>
          </p:txBody>
        </p:sp>
      </p:grpSp>
    </p:spTree>
  </p:cSld>
  <p:clrMapOvr>
    <a:masterClrMapping/>
  </p:clrMapOvr>
  <p:transition advTm="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323 -7.40741E-7 L 0.00677 -7.40741E-7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-1.85185E-6 L 1.11022E-16 -1.85185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2" grpId="2" animBg="1"/>
      <p:bldP spid="13" grpId="0"/>
      <p:bldP spid="13" grpId="1"/>
      <p:bldP spid="13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2987824" y="1628800"/>
            <a:ext cx="3168352" cy="3672408"/>
            <a:chOff x="2987824" y="1628800"/>
            <a:chExt cx="3168352" cy="3672408"/>
          </a:xfrm>
        </p:grpSpPr>
        <p:cxnSp>
          <p:nvCxnSpPr>
            <p:cNvPr id="3" name="Straight Connector 2"/>
            <p:cNvCxnSpPr/>
            <p:nvPr/>
          </p:nvCxnSpPr>
          <p:spPr>
            <a:xfrm flipV="1">
              <a:off x="3347864" y="3717032"/>
              <a:ext cx="2808312" cy="1452575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flipV="1">
              <a:off x="6156176" y="1628800"/>
              <a:ext cx="0" cy="208823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H="1">
              <a:off x="4067944" y="1628800"/>
              <a:ext cx="2088232" cy="86409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067944" y="2492896"/>
              <a:ext cx="0" cy="21602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4067944" y="3717032"/>
              <a:ext cx="1872208" cy="93610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5940152" y="1628800"/>
              <a:ext cx="0" cy="208823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3851920" y="1628800"/>
              <a:ext cx="2088232" cy="86409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3851920" y="2492896"/>
              <a:ext cx="0" cy="21602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3851920" y="3717032"/>
              <a:ext cx="1872208" cy="93610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5724128" y="1628800"/>
              <a:ext cx="0" cy="208823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>
              <a:off x="3635896" y="1628800"/>
              <a:ext cx="2088232" cy="86409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635896" y="2492896"/>
              <a:ext cx="0" cy="21602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3635896" y="3717032"/>
              <a:ext cx="1872208" cy="93610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5508104" y="1628800"/>
              <a:ext cx="0" cy="208823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3419872" y="1628800"/>
              <a:ext cx="2088232" cy="86409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419872" y="2492896"/>
              <a:ext cx="0" cy="21602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3419872" y="3717032"/>
              <a:ext cx="1872208" cy="93610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5292080" y="1628800"/>
              <a:ext cx="0" cy="208823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3203848" y="1628800"/>
              <a:ext cx="2088232" cy="86409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3203848" y="2492896"/>
              <a:ext cx="0" cy="216024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3203848" y="3717032"/>
              <a:ext cx="1872208" cy="93610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5076056" y="1628800"/>
              <a:ext cx="0" cy="208823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2987824" y="1628800"/>
              <a:ext cx="2088232" cy="86409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2987824" y="2492896"/>
              <a:ext cx="0" cy="2808312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/>
          <p:cNvGrpSpPr/>
          <p:nvPr/>
        </p:nvGrpSpPr>
        <p:grpSpPr>
          <a:xfrm>
            <a:off x="5004048" y="827420"/>
            <a:ext cx="1224136" cy="729372"/>
            <a:chOff x="5004048" y="827420"/>
            <a:chExt cx="1224136" cy="729372"/>
          </a:xfrm>
        </p:grpSpPr>
        <p:sp>
          <p:nvSpPr>
            <p:cNvPr id="33" name="Right Brace 32"/>
            <p:cNvSpPr/>
            <p:nvPr/>
          </p:nvSpPr>
          <p:spPr>
            <a:xfrm rot="16200000">
              <a:off x="5436096" y="764704"/>
              <a:ext cx="360040" cy="122413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148064" y="827420"/>
              <a:ext cx="1018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N </a:t>
              </a:r>
              <a:r>
                <a:rPr lang="sr-Cyrl-CS" dirty="0"/>
                <a:t>навоја</a:t>
              </a:r>
              <a:endParaRPr lang="en-US" dirty="0"/>
            </a:p>
          </p:txBody>
        </p:sp>
      </p:grpSp>
      <p:cxnSp>
        <p:nvCxnSpPr>
          <p:cNvPr id="40" name="Straight Connector 39"/>
          <p:cNvCxnSpPr/>
          <p:nvPr/>
        </p:nvCxnSpPr>
        <p:spPr>
          <a:xfrm flipH="1">
            <a:off x="2987824" y="5157192"/>
            <a:ext cx="36004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/>
          <p:cNvGrpSpPr/>
          <p:nvPr/>
        </p:nvGrpSpPr>
        <p:grpSpPr>
          <a:xfrm>
            <a:off x="2555776" y="1988840"/>
            <a:ext cx="4320480" cy="2817604"/>
            <a:chOff x="2555776" y="1988840"/>
            <a:chExt cx="4320480" cy="2817604"/>
          </a:xfrm>
        </p:grpSpPr>
        <p:cxnSp>
          <p:nvCxnSpPr>
            <p:cNvPr id="42" name="Straight Arrow Connector 41"/>
            <p:cNvCxnSpPr/>
            <p:nvPr/>
          </p:nvCxnSpPr>
          <p:spPr>
            <a:xfrm>
              <a:off x="2555776" y="1988840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2555776" y="2478494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2555776" y="2968148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>
              <a:off x="2555776" y="3457802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>
              <a:off x="2555776" y="3947456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>
              <a:off x="2555776" y="4437112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6516216" y="4437112"/>
              <a:ext cx="3097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B</a:t>
              </a:r>
              <a:endParaRPr lang="en-US" dirty="0"/>
            </a:p>
          </p:txBody>
        </p:sp>
      </p:grp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13335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TextBox 52"/>
          <p:cNvSpPr txBox="1"/>
          <p:nvPr/>
        </p:nvSpPr>
        <p:spPr>
          <a:xfrm>
            <a:off x="7061376" y="5445224"/>
            <a:ext cx="1831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dirty="0"/>
              <a:t>У овом случају</a:t>
            </a:r>
          </a:p>
          <a:p>
            <a:pPr algn="ctr"/>
            <a:r>
              <a:rPr lang="sr-Cyrl-CS" dirty="0"/>
              <a:t>није константно те се индукује емс</a:t>
            </a:r>
          </a:p>
        </p:txBody>
      </p:sp>
      <p:cxnSp>
        <p:nvCxnSpPr>
          <p:cNvPr id="55" name="Straight Arrow Connector 54"/>
          <p:cNvCxnSpPr>
            <a:stCxn id="53" idx="0"/>
            <a:endCxn id="50" idx="3"/>
          </p:cNvCxnSpPr>
          <p:nvPr/>
        </p:nvCxnSpPr>
        <p:spPr>
          <a:xfrm flipH="1" flipV="1">
            <a:off x="6825916" y="4621778"/>
            <a:ext cx="1151012" cy="823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51520" y="1484784"/>
            <a:ext cx="1845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Колики је флукс?</a:t>
            </a:r>
            <a:endParaRPr lang="en-US" dirty="0"/>
          </a:p>
        </p:txBody>
      </p:sp>
      <p:sp>
        <p:nvSpPr>
          <p:cNvPr id="58" name="Freeform 57"/>
          <p:cNvSpPr/>
          <p:nvPr/>
        </p:nvSpPr>
        <p:spPr>
          <a:xfrm>
            <a:off x="4097547" y="1630392"/>
            <a:ext cx="2070340" cy="3019246"/>
          </a:xfrm>
          <a:custGeom>
            <a:avLst/>
            <a:gdLst>
              <a:gd name="connsiteX0" fmla="*/ 0 w 2070340"/>
              <a:gd name="connsiteY0" fmla="*/ 3019246 h 3019246"/>
              <a:gd name="connsiteX1" fmla="*/ 0 w 2070340"/>
              <a:gd name="connsiteY1" fmla="*/ 879895 h 3019246"/>
              <a:gd name="connsiteX2" fmla="*/ 2070340 w 2070340"/>
              <a:gd name="connsiteY2" fmla="*/ 0 h 3019246"/>
              <a:gd name="connsiteX3" fmla="*/ 2061713 w 2070340"/>
              <a:gd name="connsiteY3" fmla="*/ 2087593 h 3019246"/>
              <a:gd name="connsiteX4" fmla="*/ 0 w 2070340"/>
              <a:gd name="connsiteY4" fmla="*/ 3019246 h 3019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0340" h="3019246">
                <a:moveTo>
                  <a:pt x="0" y="3019246"/>
                </a:moveTo>
                <a:lnTo>
                  <a:pt x="0" y="879895"/>
                </a:lnTo>
                <a:lnTo>
                  <a:pt x="2070340" y="0"/>
                </a:lnTo>
                <a:cubicBezTo>
                  <a:pt x="2067464" y="695864"/>
                  <a:pt x="2064589" y="1391729"/>
                  <a:pt x="2061713" y="2087593"/>
                </a:cubicBezTo>
                <a:lnTo>
                  <a:pt x="0" y="3019246"/>
                </a:lnTo>
                <a:close/>
              </a:path>
            </a:pathLst>
          </a:custGeom>
          <a:solidFill>
            <a:schemeClr val="bg1">
              <a:lumMod val="50000"/>
              <a:alpha val="5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/>
          <p:cNvSpPr txBox="1"/>
          <p:nvPr/>
        </p:nvSpPr>
        <p:spPr>
          <a:xfrm>
            <a:off x="7308304" y="1196752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S</a:t>
            </a:r>
            <a:endParaRPr lang="en-US" dirty="0"/>
          </a:p>
        </p:txBody>
      </p:sp>
      <p:grpSp>
        <p:nvGrpSpPr>
          <p:cNvPr id="60" name="Group 59"/>
          <p:cNvGrpSpPr/>
          <p:nvPr/>
        </p:nvGrpSpPr>
        <p:grpSpPr>
          <a:xfrm>
            <a:off x="251520" y="1844824"/>
            <a:ext cx="1880021" cy="397768"/>
            <a:chOff x="2619971" y="3669395"/>
            <a:chExt cx="3555677" cy="685800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xmlns="" id="{3E3AC854-170A-4A9B-BE7D-78554208E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9971" y="3669395"/>
              <a:ext cx="1885950" cy="685800"/>
            </a:xfrm>
            <a:prstGeom prst="rect">
              <a:avLst/>
            </a:prstGeom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xmlns="" id="{970C1224-5F12-4511-902A-7C45070B0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03848" y="3717032"/>
              <a:ext cx="2971800" cy="619125"/>
            </a:xfrm>
            <a:prstGeom prst="rect">
              <a:avLst/>
            </a:prstGeom>
          </p:spPr>
        </p:pic>
      </p:grpSp>
      <p:cxnSp>
        <p:nvCxnSpPr>
          <p:cNvPr id="66" name="Straight Arrow Connector 65"/>
          <p:cNvCxnSpPr>
            <a:endCxn id="62" idx="2"/>
          </p:cNvCxnSpPr>
          <p:nvPr/>
        </p:nvCxnSpPr>
        <p:spPr>
          <a:xfrm flipV="1">
            <a:off x="1187624" y="2231550"/>
            <a:ext cx="158266" cy="405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395536" y="2636912"/>
            <a:ext cx="1650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dirty="0"/>
              <a:t>Флукс само ЈЕДНОГ навоја</a:t>
            </a:r>
            <a:endParaRPr lang="en-US" dirty="0"/>
          </a:p>
        </p:txBody>
      </p:sp>
      <p:grpSp>
        <p:nvGrpSpPr>
          <p:cNvPr id="81" name="Group 80"/>
          <p:cNvGrpSpPr/>
          <p:nvPr/>
        </p:nvGrpSpPr>
        <p:grpSpPr>
          <a:xfrm>
            <a:off x="4067944" y="1628800"/>
            <a:ext cx="2088232" cy="3024336"/>
            <a:chOff x="4067944" y="1628800"/>
            <a:chExt cx="2088232" cy="3024336"/>
          </a:xfrm>
        </p:grpSpPr>
        <p:cxnSp>
          <p:nvCxnSpPr>
            <p:cNvPr id="72" name="Straight Connector 71"/>
            <p:cNvCxnSpPr/>
            <p:nvPr/>
          </p:nvCxnSpPr>
          <p:spPr>
            <a:xfrm>
              <a:off x="4067944" y="2492896"/>
              <a:ext cx="0" cy="216024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stCxn id="58" idx="0"/>
            </p:cNvCxnSpPr>
            <p:nvPr/>
          </p:nvCxnSpPr>
          <p:spPr>
            <a:xfrm flipV="1">
              <a:off x="4097547" y="3717032"/>
              <a:ext cx="2058629" cy="93260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V="1">
              <a:off x="6156176" y="1628800"/>
              <a:ext cx="0" cy="2088232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H="1">
              <a:off x="4067944" y="1628800"/>
              <a:ext cx="2088232" cy="864096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3" name="Straight Arrow Connector 82"/>
          <p:cNvCxnSpPr/>
          <p:nvPr/>
        </p:nvCxnSpPr>
        <p:spPr>
          <a:xfrm>
            <a:off x="971600" y="3212976"/>
            <a:ext cx="3096344" cy="28803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>
            <a:off x="6012160" y="1484784"/>
            <a:ext cx="1368152" cy="7920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>
            <a:stCxn id="58" idx="0"/>
          </p:cNvCxnSpPr>
          <p:nvPr/>
        </p:nvCxnSpPr>
        <p:spPr>
          <a:xfrm flipH="1">
            <a:off x="4067944" y="4649638"/>
            <a:ext cx="29603" cy="8675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4355976" y="4653136"/>
            <a:ext cx="72008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4067944" y="5373216"/>
            <a:ext cx="36004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3995936" y="5435932"/>
            <a:ext cx="495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e</a:t>
            </a:r>
            <a:r>
              <a:rPr lang="sr-Latn-CS" baseline="-25000" dirty="0"/>
              <a:t>ind</a:t>
            </a:r>
            <a:endParaRPr lang="en-US" baseline="-25000" dirty="0"/>
          </a:p>
        </p:txBody>
      </p:sp>
      <p:sp>
        <p:nvSpPr>
          <p:cNvPr id="91" name="TextBox 90"/>
          <p:cNvSpPr txBox="1"/>
          <p:nvPr/>
        </p:nvSpPr>
        <p:spPr>
          <a:xfrm>
            <a:off x="323528" y="5517232"/>
            <a:ext cx="16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УКУПНИ флукс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5949280"/>
            <a:ext cx="44672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4" name="Straight Arrow Connector 93"/>
          <p:cNvCxnSpPr/>
          <p:nvPr/>
        </p:nvCxnSpPr>
        <p:spPr>
          <a:xfrm flipH="1" flipV="1">
            <a:off x="1979712" y="6453336"/>
            <a:ext cx="216024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2195736" y="6453336"/>
            <a:ext cx="222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Флукс ЈЕДНОГ навоја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7" grpId="0"/>
      <p:bldP spid="58" grpId="0" animBg="1"/>
      <p:bldP spid="59" grpId="0"/>
      <p:bldP spid="71" grpId="0"/>
      <p:bldP spid="90" grpId="0"/>
      <p:bldP spid="9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85393" y="2560614"/>
            <a:ext cx="178117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242" y="64405"/>
            <a:ext cx="8229600" cy="652866"/>
          </a:xfrm>
        </p:spPr>
        <p:txBody>
          <a:bodyPr>
            <a:normAutofit fontScale="90000"/>
          </a:bodyPr>
          <a:lstStyle/>
          <a:p>
            <a:r>
              <a:rPr lang="sr-Cyrl-CS" dirty="0"/>
              <a:t>Индуктивност</a:t>
            </a:r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962408" y="3200720"/>
            <a:ext cx="1927363" cy="99691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2889771" y="1556792"/>
            <a:ext cx="0" cy="164392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245843" y="3200719"/>
            <a:ext cx="1473866" cy="73693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2719710" y="1556792"/>
            <a:ext cx="0" cy="164392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075782" y="3200719"/>
            <a:ext cx="1473866" cy="73693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549648" y="1556792"/>
            <a:ext cx="0" cy="164392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905720" y="3200719"/>
            <a:ext cx="1473866" cy="73693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379587" y="1556792"/>
            <a:ext cx="0" cy="164392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735659" y="3200719"/>
            <a:ext cx="1473866" cy="73693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2209525" y="1556792"/>
            <a:ext cx="0" cy="164392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565597" y="3200719"/>
            <a:ext cx="1473866" cy="73693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2039464" y="1556792"/>
            <a:ext cx="0" cy="164392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395536" y="4005064"/>
            <a:ext cx="576064" cy="648072"/>
            <a:chOff x="395536" y="4005064"/>
            <a:chExt cx="576064" cy="648072"/>
          </a:xfrm>
        </p:grpSpPr>
        <p:sp>
          <p:nvSpPr>
            <p:cNvPr id="30" name="Oval 29"/>
            <p:cNvSpPr/>
            <p:nvPr/>
          </p:nvSpPr>
          <p:spPr>
            <a:xfrm>
              <a:off x="539552" y="4005064"/>
              <a:ext cx="360040" cy="36004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1200"/>
                </a:spcBef>
              </a:pPr>
              <a:endParaRPr lang="en-US" dirty="0">
                <a:solidFill>
                  <a:srgbClr val="002060"/>
                </a:solidFill>
              </a:endParaRPr>
            </a:p>
          </p:txBody>
        </p:sp>
        <p:cxnSp>
          <p:nvCxnSpPr>
            <p:cNvPr id="32" name="Straight Connector 31"/>
            <p:cNvCxnSpPr>
              <a:stCxn id="30" idx="6"/>
            </p:cNvCxnSpPr>
            <p:nvPr/>
          </p:nvCxnSpPr>
          <p:spPr>
            <a:xfrm>
              <a:off x="899592" y="4185084"/>
              <a:ext cx="72008" cy="3600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endCxn id="30" idx="2"/>
            </p:cNvCxnSpPr>
            <p:nvPr/>
          </p:nvCxnSpPr>
          <p:spPr>
            <a:xfrm flipV="1">
              <a:off x="395536" y="4185084"/>
              <a:ext cx="144016" cy="3600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539552" y="428380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/>
                <a:t>E</a:t>
              </a: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2987824" y="2348880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I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2987824" y="2276872"/>
            <a:ext cx="0" cy="64807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/>
          <p:cNvGrpSpPr/>
          <p:nvPr/>
        </p:nvGrpSpPr>
        <p:grpSpPr>
          <a:xfrm>
            <a:off x="179512" y="2132856"/>
            <a:ext cx="2429156" cy="1512168"/>
            <a:chOff x="2555776" y="1988840"/>
            <a:chExt cx="4320480" cy="2689531"/>
          </a:xfrm>
        </p:grpSpPr>
        <p:cxnSp>
          <p:nvCxnSpPr>
            <p:cNvPr id="48" name="Straight Arrow Connector 47"/>
            <p:cNvCxnSpPr/>
            <p:nvPr/>
          </p:nvCxnSpPr>
          <p:spPr>
            <a:xfrm flipH="1">
              <a:off x="2555776" y="1988840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/>
            <p:nvPr/>
          </p:nvCxnSpPr>
          <p:spPr>
            <a:xfrm flipH="1">
              <a:off x="2555776" y="2478494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 flipH="1">
              <a:off x="2555776" y="2968147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 flipH="1">
              <a:off x="2555776" y="3457801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/>
            <p:cNvCxnSpPr/>
            <p:nvPr/>
          </p:nvCxnSpPr>
          <p:spPr>
            <a:xfrm flipH="1">
              <a:off x="2555776" y="3947457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flipH="1">
              <a:off x="2555776" y="4437112"/>
              <a:ext cx="43204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2555776" y="4309039"/>
              <a:ext cx="3096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B</a:t>
              </a:r>
              <a:endParaRPr lang="en-US" dirty="0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7321" y="760414"/>
            <a:ext cx="137827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5353" y="1480494"/>
            <a:ext cx="1224136" cy="379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Oval 61"/>
          <p:cNvSpPr/>
          <p:nvPr/>
        </p:nvSpPr>
        <p:spPr>
          <a:xfrm>
            <a:off x="7325553" y="2488606"/>
            <a:ext cx="360040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hape 63"/>
          <p:cNvCxnSpPr>
            <a:stCxn id="62" idx="6"/>
          </p:cNvCxnSpPr>
          <p:nvPr/>
        </p:nvCxnSpPr>
        <p:spPr>
          <a:xfrm>
            <a:off x="7685593" y="2740634"/>
            <a:ext cx="432048" cy="97210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810401" y="3715133"/>
            <a:ext cx="2339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dirty="0"/>
              <a:t>Промјена флукса у овом случају само зависи од струје</a:t>
            </a:r>
            <a:endParaRPr lang="en-US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29409" y="1184461"/>
            <a:ext cx="288032" cy="2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>
            <a:off x="1245843" y="2237038"/>
            <a:ext cx="0" cy="170061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075782" y="2237038"/>
            <a:ext cx="0" cy="170061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905720" y="1556792"/>
            <a:ext cx="1643928" cy="6802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905720" y="2237038"/>
            <a:ext cx="0" cy="170061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35659" y="2237038"/>
            <a:ext cx="0" cy="170061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65597" y="2237038"/>
            <a:ext cx="0" cy="170061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95536" y="2237038"/>
            <a:ext cx="0" cy="19840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H="1">
            <a:off x="1245843" y="1556792"/>
            <a:ext cx="1643928" cy="6802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075782" y="1556792"/>
            <a:ext cx="1643928" cy="6802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735659" y="1556792"/>
            <a:ext cx="1643928" cy="6802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565597" y="1556792"/>
            <a:ext cx="1643928" cy="6802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395536" y="1556792"/>
            <a:ext cx="1643928" cy="68024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13385" y="1838211"/>
            <a:ext cx="1872208" cy="36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74712" y="2200574"/>
            <a:ext cx="94678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7" name="Straight Arrow Connector 76"/>
          <p:cNvCxnSpPr/>
          <p:nvPr/>
        </p:nvCxnSpPr>
        <p:spPr>
          <a:xfrm flipH="1">
            <a:off x="6101417" y="3208686"/>
            <a:ext cx="28803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5165313" y="3712742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dirty="0"/>
              <a:t>Магнетна пермеабилност језгра око ког је намотан калем</a:t>
            </a:r>
            <a:endParaRPr lang="en-US" dirty="0"/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8" cstate="print"/>
          <a:srcRect t="25200"/>
          <a:stretch>
            <a:fillRect/>
          </a:stretch>
        </p:blipFill>
        <p:spPr bwMode="auto">
          <a:xfrm>
            <a:off x="3460321" y="2227040"/>
            <a:ext cx="1714500" cy="427484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0" name="Oval 79"/>
          <p:cNvSpPr/>
          <p:nvPr/>
        </p:nvSpPr>
        <p:spPr>
          <a:xfrm>
            <a:off x="4324417" y="2155032"/>
            <a:ext cx="432048" cy="5760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3748353" y="2947120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dirty="0"/>
              <a:t>Индуктивност </a:t>
            </a:r>
            <a:r>
              <a:rPr lang="en-US" dirty="0"/>
              <a:t>(</a:t>
            </a:r>
            <a:r>
              <a:rPr lang="sr-Cyrl-CS" dirty="0"/>
              <a:t>хенри </a:t>
            </a:r>
            <a:r>
              <a:rPr lang="en-US" dirty="0"/>
              <a:t>[H])</a:t>
            </a:r>
          </a:p>
        </p:txBody>
      </p:sp>
      <p:cxnSp>
        <p:nvCxnSpPr>
          <p:cNvPr id="83" name="Straight Arrow Connector 82"/>
          <p:cNvCxnSpPr>
            <a:stCxn id="81" idx="0"/>
            <a:endCxn id="80" idx="4"/>
          </p:cNvCxnSpPr>
          <p:nvPr/>
        </p:nvCxnSpPr>
        <p:spPr>
          <a:xfrm flipV="1">
            <a:off x="4540441" y="2731096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3528" y="4941168"/>
            <a:ext cx="1247775" cy="8858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07704" y="5589240"/>
            <a:ext cx="29908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20072" y="5353050"/>
            <a:ext cx="3429000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54" name="Group 2053">
            <a:extLst>
              <a:ext uri="{FF2B5EF4-FFF2-40B4-BE49-F238E27FC236}">
                <a16:creationId xmlns:a16="http://schemas.microsoft.com/office/drawing/2014/main" xmlns="" id="{00F401EA-E615-4549-A708-72B85466C0F9}"/>
              </a:ext>
            </a:extLst>
          </p:cNvPr>
          <p:cNvGrpSpPr/>
          <p:nvPr/>
        </p:nvGrpSpPr>
        <p:grpSpPr>
          <a:xfrm>
            <a:off x="2039463" y="939746"/>
            <a:ext cx="850308" cy="619477"/>
            <a:chOff x="2039463" y="939746"/>
            <a:chExt cx="850308" cy="619477"/>
          </a:xfrm>
        </p:grpSpPr>
        <p:cxnSp>
          <p:nvCxnSpPr>
            <p:cNvPr id="2048" name="Straight Connector 2047">
              <a:extLst>
                <a:ext uri="{FF2B5EF4-FFF2-40B4-BE49-F238E27FC236}">
                  <a16:creationId xmlns:a16="http://schemas.microsoft.com/office/drawing/2014/main" xmlns="" id="{C84E99A4-ECD4-4F09-82D4-1EB8B152780C}"/>
                </a:ext>
              </a:extLst>
            </p:cNvPr>
            <p:cNvCxnSpPr/>
            <p:nvPr/>
          </p:nvCxnSpPr>
          <p:spPr>
            <a:xfrm flipV="1">
              <a:off x="2039463" y="978297"/>
              <a:ext cx="0" cy="58092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xmlns="" id="{BE3853D4-3C76-4BB0-9937-E1D49B10BFE1}"/>
                </a:ext>
              </a:extLst>
            </p:cNvPr>
            <p:cNvCxnSpPr/>
            <p:nvPr/>
          </p:nvCxnSpPr>
          <p:spPr>
            <a:xfrm flipV="1">
              <a:off x="2889771" y="975866"/>
              <a:ext cx="0" cy="58092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51" name="Straight Arrow Connector 2050">
              <a:extLst>
                <a:ext uri="{FF2B5EF4-FFF2-40B4-BE49-F238E27FC236}">
                  <a16:creationId xmlns:a16="http://schemas.microsoft.com/office/drawing/2014/main" xmlns="" id="{FC471AC3-4C65-4FC6-BCE9-B677B43FE8FB}"/>
                </a:ext>
              </a:extLst>
            </p:cNvPr>
            <p:cNvCxnSpPr/>
            <p:nvPr/>
          </p:nvCxnSpPr>
          <p:spPr>
            <a:xfrm>
              <a:off x="2039463" y="1248195"/>
              <a:ext cx="850308" cy="0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53" name="TextBox 2052">
              <a:extLst>
                <a:ext uri="{FF2B5EF4-FFF2-40B4-BE49-F238E27FC236}">
                  <a16:creationId xmlns:a16="http://schemas.microsoft.com/office/drawing/2014/main" xmlns="" id="{B307127E-A992-47EE-8626-723E9C9CD356}"/>
                </a:ext>
              </a:extLst>
            </p:cNvPr>
            <p:cNvSpPr txBox="1"/>
            <p:nvPr/>
          </p:nvSpPr>
          <p:spPr>
            <a:xfrm>
              <a:off x="2365415" y="939746"/>
              <a:ext cx="2487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i="1" dirty="0">
                  <a:latin typeface="Times" panose="02020603050405020304" pitchFamily="18" charset="0"/>
                  <a:cs typeface="Times" panose="02020603050405020304" pitchFamily="18" charset="0"/>
                </a:rPr>
                <a:t>l</a:t>
              </a:r>
              <a:endParaRPr lang="sr-Cyrl-ME" i="1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sp>
        <p:nvSpPr>
          <p:cNvPr id="2064" name="TextBox 2063">
            <a:extLst>
              <a:ext uri="{FF2B5EF4-FFF2-40B4-BE49-F238E27FC236}">
                <a16:creationId xmlns:a16="http://schemas.microsoft.com/office/drawing/2014/main" xmlns="" id="{91507550-9E00-4A66-BBE3-B97EC5FBD31E}"/>
              </a:ext>
            </a:extLst>
          </p:cNvPr>
          <p:cNvSpPr txBox="1"/>
          <p:nvPr/>
        </p:nvSpPr>
        <p:spPr>
          <a:xfrm>
            <a:off x="2132237" y="4080784"/>
            <a:ext cx="2883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Индуктивност представља зависност флукса од струје.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62" grpId="0" animBg="1"/>
      <p:bldP spid="65" grpId="0"/>
      <p:bldP spid="78" grpId="0"/>
      <p:bldP spid="80" grpId="0" animBg="1"/>
      <p:bldP spid="81" grpId="0"/>
      <p:bldP spid="206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r>
              <a:rPr lang="sr-Cyrl-CS" dirty="0"/>
              <a:t>Међусобна индуктивност</a:t>
            </a:r>
            <a:endParaRPr lang="en-US" dirty="0"/>
          </a:p>
        </p:txBody>
      </p:sp>
      <p:sp>
        <p:nvSpPr>
          <p:cNvPr id="3" name="Cube 2"/>
          <p:cNvSpPr/>
          <p:nvPr/>
        </p:nvSpPr>
        <p:spPr>
          <a:xfrm>
            <a:off x="539552" y="1772816"/>
            <a:ext cx="5616624" cy="1152128"/>
          </a:xfrm>
          <a:prstGeom prst="cub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80"/>
          <p:cNvGrpSpPr/>
          <p:nvPr/>
        </p:nvGrpSpPr>
        <p:grpSpPr>
          <a:xfrm>
            <a:off x="971600" y="1772816"/>
            <a:ext cx="1362151" cy="1944216"/>
            <a:chOff x="977601" y="1772816"/>
            <a:chExt cx="1362151" cy="1944216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977601" y="2060848"/>
              <a:ext cx="138015" cy="1656184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1115616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 flipV="1">
              <a:off x="1403648" y="1772816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1187624" y="2636912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1187624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1259632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 flipV="1">
              <a:off x="1556048" y="1772816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1340024" y="2636912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1340024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1412032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 flipV="1">
              <a:off x="1691680" y="1772816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1475656" y="2636912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1475656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1547664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 flipV="1">
              <a:off x="1835696" y="1772816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1619672" y="2636912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1619672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1691680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 flipV="1">
              <a:off x="1979712" y="1772816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1763688" y="2636912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1763688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1835696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 flipV="1">
              <a:off x="2123728" y="1772816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1907704" y="2636912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1907704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1979712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 flipV="1">
              <a:off x="2267744" y="1772816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2051720" y="2636912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 flipV="1">
              <a:off x="2045719" y="2924944"/>
              <a:ext cx="6001" cy="792088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81"/>
          <p:cNvGrpSpPr/>
          <p:nvPr/>
        </p:nvGrpSpPr>
        <p:grpSpPr>
          <a:xfrm>
            <a:off x="3431874" y="1772816"/>
            <a:ext cx="1362151" cy="1944216"/>
            <a:chOff x="3431874" y="1772816"/>
            <a:chExt cx="1362151" cy="1944216"/>
          </a:xfrm>
        </p:grpSpPr>
        <p:cxnSp>
          <p:nvCxnSpPr>
            <p:cNvPr id="52" name="Straight Connector 51"/>
            <p:cNvCxnSpPr/>
            <p:nvPr/>
          </p:nvCxnSpPr>
          <p:spPr>
            <a:xfrm flipV="1">
              <a:off x="3431874" y="2060848"/>
              <a:ext cx="138015" cy="1656184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V="1">
              <a:off x="3569889" y="1772816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 flipV="1">
              <a:off x="3857921" y="1772816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V="1">
              <a:off x="3641897" y="2636912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3641897" y="2060848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3713905" y="1772816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 flipV="1">
              <a:off x="4010321" y="1772816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3794297" y="2636912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3794297" y="2060848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3866305" y="1772816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 flipV="1">
              <a:off x="4145953" y="1772816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3929929" y="2636912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V="1">
              <a:off x="3929929" y="2060848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V="1">
              <a:off x="4001937" y="1772816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 flipV="1">
              <a:off x="4289969" y="1772816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V="1">
              <a:off x="4073945" y="2636912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4073945" y="2060848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4145953" y="1772816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4433985" y="1772816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V="1">
              <a:off x="4217961" y="2636912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flipV="1">
              <a:off x="4217961" y="2060848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4289969" y="1772816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 flipV="1">
              <a:off x="4578001" y="1772816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V="1">
              <a:off x="4361977" y="2636912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4361977" y="2060848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V="1">
              <a:off x="4433985" y="1772816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flipH="1" flipV="1">
              <a:off x="4722017" y="1772816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V="1">
              <a:off x="4505993" y="2636912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 flipV="1">
              <a:off x="4499992" y="2924944"/>
              <a:ext cx="6001" cy="792088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" name="Straight Arrow Connector 85"/>
          <p:cNvCxnSpPr/>
          <p:nvPr/>
        </p:nvCxnSpPr>
        <p:spPr>
          <a:xfrm flipV="1">
            <a:off x="4644008" y="3068960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4644008" y="314096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I</a:t>
            </a:r>
            <a:r>
              <a:rPr lang="sr-Latn-CS" i="1" baseline="-25000" dirty="0"/>
              <a:t>2</a:t>
            </a:r>
            <a:endParaRPr lang="en-US" i="1" baseline="-25000" dirty="0"/>
          </a:p>
        </p:txBody>
      </p:sp>
      <p:grpSp>
        <p:nvGrpSpPr>
          <p:cNvPr id="6" name="Group 89"/>
          <p:cNvGrpSpPr/>
          <p:nvPr/>
        </p:nvGrpSpPr>
        <p:grpSpPr>
          <a:xfrm>
            <a:off x="1187624" y="971436"/>
            <a:ext cx="1296144" cy="729372"/>
            <a:chOff x="4860032" y="827420"/>
            <a:chExt cx="1296144" cy="729372"/>
          </a:xfrm>
        </p:grpSpPr>
        <p:sp>
          <p:nvSpPr>
            <p:cNvPr id="91" name="Right Brace 90"/>
            <p:cNvSpPr/>
            <p:nvPr/>
          </p:nvSpPr>
          <p:spPr>
            <a:xfrm rot="16200000">
              <a:off x="5292080" y="908720"/>
              <a:ext cx="360040" cy="936104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860032" y="827420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CS" dirty="0"/>
                <a:t>N</a:t>
              </a:r>
              <a:r>
                <a:rPr lang="sr-Latn-CS" baseline="-25000" dirty="0"/>
                <a:t>1</a:t>
              </a:r>
              <a:r>
                <a:rPr lang="sr-Latn-CS" dirty="0"/>
                <a:t> </a:t>
              </a:r>
              <a:r>
                <a:rPr lang="sr-Cyrl-CS" dirty="0"/>
                <a:t>навоја</a:t>
              </a:r>
              <a:endParaRPr lang="en-US" dirty="0"/>
            </a:p>
          </p:txBody>
        </p:sp>
      </p:grpSp>
      <p:grpSp>
        <p:nvGrpSpPr>
          <p:cNvPr id="7" name="Group 92"/>
          <p:cNvGrpSpPr/>
          <p:nvPr/>
        </p:nvGrpSpPr>
        <p:grpSpPr>
          <a:xfrm>
            <a:off x="3635896" y="980728"/>
            <a:ext cx="1296144" cy="729372"/>
            <a:chOff x="4860032" y="827420"/>
            <a:chExt cx="1296144" cy="729372"/>
          </a:xfrm>
        </p:grpSpPr>
        <p:sp>
          <p:nvSpPr>
            <p:cNvPr id="94" name="Right Brace 93"/>
            <p:cNvSpPr/>
            <p:nvPr/>
          </p:nvSpPr>
          <p:spPr>
            <a:xfrm rot="16200000">
              <a:off x="5292080" y="908720"/>
              <a:ext cx="360040" cy="936104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860032" y="827420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CS" dirty="0"/>
                <a:t>N</a:t>
              </a:r>
              <a:r>
                <a:rPr lang="sr-Latn-CS" baseline="-25000" dirty="0"/>
                <a:t>2</a:t>
              </a:r>
              <a:r>
                <a:rPr lang="sr-Latn-CS" dirty="0"/>
                <a:t> </a:t>
              </a:r>
              <a:r>
                <a:rPr lang="sr-Cyrl-CS" dirty="0"/>
                <a:t>навоја</a:t>
              </a:r>
              <a:endParaRPr lang="en-US" dirty="0"/>
            </a:p>
          </p:txBody>
        </p:sp>
      </p:grpSp>
      <p:cxnSp>
        <p:nvCxnSpPr>
          <p:cNvPr id="100" name="Straight Arrow Connector 99"/>
          <p:cNvCxnSpPr/>
          <p:nvPr/>
        </p:nvCxnSpPr>
        <p:spPr>
          <a:xfrm>
            <a:off x="251520" y="1916832"/>
            <a:ext cx="5976664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>
            <a:off x="251520" y="2132856"/>
            <a:ext cx="5976664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>
            <a:off x="251520" y="2420888"/>
            <a:ext cx="5976664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251520" y="2708920"/>
            <a:ext cx="5976664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5911944" y="269962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>
                <a:solidFill>
                  <a:srgbClr val="002060"/>
                </a:solidFill>
              </a:rPr>
              <a:t>B</a:t>
            </a:r>
            <a:r>
              <a:rPr lang="sr-Latn-CS" baseline="-25000" dirty="0">
                <a:solidFill>
                  <a:srgbClr val="002060"/>
                </a:solidFill>
              </a:rPr>
              <a:t>2</a:t>
            </a:r>
            <a:endParaRPr lang="en-US" baseline="-25000" dirty="0">
              <a:solidFill>
                <a:srgbClr val="002060"/>
              </a:solidFill>
            </a:endParaRPr>
          </a:p>
        </p:txBody>
      </p:sp>
      <p:sp>
        <p:nvSpPr>
          <p:cNvPr id="108" name="Freeform 107"/>
          <p:cNvSpPr/>
          <p:nvPr/>
        </p:nvSpPr>
        <p:spPr>
          <a:xfrm>
            <a:off x="1975449" y="1777042"/>
            <a:ext cx="370936" cy="1155939"/>
          </a:xfrm>
          <a:custGeom>
            <a:avLst/>
            <a:gdLst>
              <a:gd name="connsiteX0" fmla="*/ 370936 w 370936"/>
              <a:gd name="connsiteY0" fmla="*/ 845388 h 1155939"/>
              <a:gd name="connsiteX1" fmla="*/ 0 w 370936"/>
              <a:gd name="connsiteY1" fmla="*/ 1155939 h 1155939"/>
              <a:gd name="connsiteX2" fmla="*/ 0 w 370936"/>
              <a:gd name="connsiteY2" fmla="*/ 301924 h 1155939"/>
              <a:gd name="connsiteX3" fmla="*/ 276045 w 370936"/>
              <a:gd name="connsiteY3" fmla="*/ 0 h 1155939"/>
              <a:gd name="connsiteX4" fmla="*/ 310551 w 370936"/>
              <a:gd name="connsiteY4" fmla="*/ 879894 h 1155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936" h="1155939">
                <a:moveTo>
                  <a:pt x="370936" y="845388"/>
                </a:moveTo>
                <a:lnTo>
                  <a:pt x="0" y="1155939"/>
                </a:lnTo>
                <a:lnTo>
                  <a:pt x="0" y="301924"/>
                </a:lnTo>
                <a:lnTo>
                  <a:pt x="276045" y="0"/>
                </a:lnTo>
                <a:lnTo>
                  <a:pt x="310551" y="879894"/>
                </a:lnTo>
              </a:path>
            </a:pathLst>
          </a:custGeom>
          <a:solidFill>
            <a:schemeClr val="bg1">
              <a:lumMod val="50000"/>
              <a:alpha val="57000"/>
            </a:schemeClr>
          </a:solidFill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861048"/>
            <a:ext cx="112395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1" name="Straight Arrow Connector 110"/>
          <p:cNvCxnSpPr>
            <a:endCxn id="3074" idx="0"/>
          </p:cNvCxnSpPr>
          <p:nvPr/>
        </p:nvCxnSpPr>
        <p:spPr>
          <a:xfrm flipH="1">
            <a:off x="669479" y="2924944"/>
            <a:ext cx="1238225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 l="25150"/>
          <a:stretch>
            <a:fillRect/>
          </a:stretch>
        </p:blipFill>
        <p:spPr bwMode="auto">
          <a:xfrm>
            <a:off x="1231454" y="3789040"/>
            <a:ext cx="72008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" name="TextBox 121"/>
          <p:cNvSpPr txBox="1"/>
          <p:nvPr/>
        </p:nvSpPr>
        <p:spPr>
          <a:xfrm>
            <a:off x="107504" y="4509120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/>
              <a:t>Флукс који ствара струја </a:t>
            </a:r>
            <a:r>
              <a:rPr lang="sr-Latn-CS" b="1" dirty="0"/>
              <a:t>I</a:t>
            </a:r>
            <a:r>
              <a:rPr lang="sr-Latn-CS" b="1" baseline="-25000" dirty="0"/>
              <a:t>2</a:t>
            </a:r>
            <a:r>
              <a:rPr lang="sr-Latn-CS" b="1" dirty="0"/>
              <a:t> </a:t>
            </a:r>
            <a:r>
              <a:rPr lang="sr-Cyrl-CS" b="1" dirty="0"/>
              <a:t>у намотају </a:t>
            </a:r>
            <a:r>
              <a:rPr lang="sr-Latn-CS" b="1" dirty="0"/>
              <a:t>N</a:t>
            </a:r>
            <a:r>
              <a:rPr lang="sr-Latn-CS" b="1" baseline="-25000" dirty="0"/>
              <a:t>1</a:t>
            </a:r>
            <a:endParaRPr lang="en-US" b="1" baseline="-25000" dirty="0"/>
          </a:p>
        </p:txBody>
      </p:sp>
      <p:sp>
        <p:nvSpPr>
          <p:cNvPr id="125" name="Oval 124"/>
          <p:cNvSpPr/>
          <p:nvPr/>
        </p:nvSpPr>
        <p:spPr>
          <a:xfrm>
            <a:off x="1267458" y="3789040"/>
            <a:ext cx="648072" cy="576064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6" name="Straight Arrow Connector 125"/>
          <p:cNvCxnSpPr>
            <a:stCxn id="122" idx="0"/>
            <a:endCxn id="125" idx="4"/>
          </p:cNvCxnSpPr>
          <p:nvPr/>
        </p:nvCxnSpPr>
        <p:spPr>
          <a:xfrm flipV="1">
            <a:off x="1295636" y="4365104"/>
            <a:ext cx="295858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130"/>
          <p:cNvGrpSpPr/>
          <p:nvPr/>
        </p:nvGrpSpPr>
        <p:grpSpPr>
          <a:xfrm>
            <a:off x="35497" y="5986098"/>
            <a:ext cx="1944216" cy="786524"/>
            <a:chOff x="539552" y="5661248"/>
            <a:chExt cx="2213223" cy="895350"/>
          </a:xfrm>
        </p:grpSpPr>
        <p:pic>
          <p:nvPicPr>
            <p:cNvPr id="129" name="Picture 1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1600" y="5661248"/>
              <a:ext cx="1781175" cy="8953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0" name="TextBox 129"/>
            <p:cNvSpPr txBox="1"/>
            <p:nvPr/>
          </p:nvSpPr>
          <p:spPr>
            <a:xfrm>
              <a:off x="539552" y="5805264"/>
              <a:ext cx="46358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sz="2800" dirty="0">
                  <a:latin typeface="Cambria" pitchFamily="18" charset="0"/>
                  <a:ea typeface="Cambria" pitchFamily="18" charset="0"/>
                </a:rPr>
                <a:t>Ф</a:t>
              </a:r>
              <a:endParaRPr lang="en-US" dirty="0">
                <a:latin typeface="Cambria" pitchFamily="18" charset="0"/>
                <a:ea typeface="Cambria" pitchFamily="18" charset="0"/>
              </a:endParaRPr>
            </a:p>
          </p:txBody>
        </p:sp>
      </p:grpSp>
      <p:sp>
        <p:nvSpPr>
          <p:cNvPr id="132" name="TextBox 131"/>
          <p:cNvSpPr txBox="1"/>
          <p:nvPr/>
        </p:nvSpPr>
        <p:spPr>
          <a:xfrm>
            <a:off x="35496" y="5589240"/>
            <a:ext cx="1465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За соленоид:</a:t>
            </a:r>
            <a:endParaRPr lang="en-US" dirty="0"/>
          </a:p>
        </p:txBody>
      </p:sp>
      <p:sp>
        <p:nvSpPr>
          <p:cNvPr id="133" name="TextBox 132"/>
          <p:cNvSpPr txBox="1"/>
          <p:nvPr/>
        </p:nvSpPr>
        <p:spPr>
          <a:xfrm>
            <a:off x="1403648" y="5579948"/>
            <a:ext cx="1183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Ако је сам</a:t>
            </a:r>
            <a:endParaRPr lang="en-US" dirty="0"/>
          </a:p>
        </p:txBody>
      </p:sp>
      <p:grpSp>
        <p:nvGrpSpPr>
          <p:cNvPr id="9" name="Group 136"/>
          <p:cNvGrpSpPr/>
          <p:nvPr/>
        </p:nvGrpSpPr>
        <p:grpSpPr>
          <a:xfrm>
            <a:off x="6549351" y="764704"/>
            <a:ext cx="2594649" cy="1089412"/>
            <a:chOff x="6549351" y="764704"/>
            <a:chExt cx="2594649" cy="1089412"/>
          </a:xfrm>
        </p:grpSpPr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549351" y="764704"/>
              <a:ext cx="2594649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6" name="TextBox 135"/>
            <p:cNvSpPr txBox="1"/>
            <p:nvPr/>
          </p:nvSpPr>
          <p:spPr>
            <a:xfrm>
              <a:off x="7236296" y="1484784"/>
              <a:ext cx="1183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Ако је сам</a:t>
              </a:r>
              <a:endParaRPr lang="en-US" dirty="0"/>
            </a:p>
          </p:txBody>
        </p:sp>
      </p:grp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800" y="3861048"/>
            <a:ext cx="19907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" name="TextBox 141"/>
          <p:cNvSpPr txBox="1"/>
          <p:nvPr/>
        </p:nvSpPr>
        <p:spPr>
          <a:xfrm>
            <a:off x="5148064" y="328498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dirty="0"/>
              <a:t>Међусобна индуктивност</a:t>
            </a:r>
            <a:endParaRPr lang="en-US" dirty="0"/>
          </a:p>
        </p:txBody>
      </p:sp>
      <p:cxnSp>
        <p:nvCxnSpPr>
          <p:cNvPr id="143" name="Straight Arrow Connector 142"/>
          <p:cNvCxnSpPr>
            <a:stCxn id="142" idx="1"/>
          </p:cNvCxnSpPr>
          <p:nvPr/>
        </p:nvCxnSpPr>
        <p:spPr>
          <a:xfrm flipH="1">
            <a:off x="4211960" y="3608150"/>
            <a:ext cx="936104" cy="4689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ctangle 149"/>
          <p:cNvSpPr/>
          <p:nvPr/>
        </p:nvSpPr>
        <p:spPr>
          <a:xfrm>
            <a:off x="0" y="5517232"/>
            <a:ext cx="2627784" cy="13407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TextBox 161"/>
          <p:cNvSpPr txBox="1"/>
          <p:nvPr/>
        </p:nvSpPr>
        <p:spPr>
          <a:xfrm>
            <a:off x="6948265" y="3861048"/>
            <a:ext cx="13681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dirty="0"/>
              <a:t>Дужина кроз први и други навој</a:t>
            </a:r>
            <a:endParaRPr lang="en-US" dirty="0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43808" y="5085184"/>
            <a:ext cx="384860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3848" y="5943600"/>
            <a:ext cx="20002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20072" y="6021288"/>
            <a:ext cx="17526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681327" y="5157192"/>
            <a:ext cx="2462673" cy="86409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4" name="Rectangle 133"/>
          <p:cNvSpPr/>
          <p:nvPr/>
        </p:nvSpPr>
        <p:spPr>
          <a:xfrm>
            <a:off x="6372200" y="836712"/>
            <a:ext cx="2771800" cy="10081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9" name="Straight Arrow Connector 158"/>
          <p:cNvCxnSpPr>
            <a:stCxn id="162" idx="2"/>
          </p:cNvCxnSpPr>
          <p:nvPr/>
        </p:nvCxnSpPr>
        <p:spPr>
          <a:xfrm flipH="1">
            <a:off x="5796136" y="4784378"/>
            <a:ext cx="1836205" cy="6608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7" grpId="0"/>
      <p:bldP spid="107" grpId="0"/>
      <p:bldP spid="108" grpId="0" animBg="1"/>
      <p:bldP spid="122" grpId="0"/>
      <p:bldP spid="125" grpId="0" animBg="1"/>
      <p:bldP spid="132" grpId="0"/>
      <p:bldP spid="133" grpId="0"/>
      <p:bldP spid="142" grpId="0"/>
      <p:bldP spid="1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r>
              <a:rPr lang="sr-Cyrl-CS" dirty="0"/>
              <a:t>Међусобна индуктивност</a:t>
            </a:r>
            <a:endParaRPr lang="en-US" dirty="0"/>
          </a:p>
        </p:txBody>
      </p:sp>
      <p:sp>
        <p:nvSpPr>
          <p:cNvPr id="3" name="Cube 2"/>
          <p:cNvSpPr/>
          <p:nvPr/>
        </p:nvSpPr>
        <p:spPr>
          <a:xfrm>
            <a:off x="539552" y="1772816"/>
            <a:ext cx="5616624" cy="1152128"/>
          </a:xfrm>
          <a:prstGeom prst="cub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80"/>
          <p:cNvGrpSpPr/>
          <p:nvPr/>
        </p:nvGrpSpPr>
        <p:grpSpPr>
          <a:xfrm>
            <a:off x="971600" y="1772816"/>
            <a:ext cx="1362151" cy="1944216"/>
            <a:chOff x="977601" y="1772816"/>
            <a:chExt cx="1362151" cy="1944216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977601" y="2060848"/>
              <a:ext cx="138015" cy="1656184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1115616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 flipV="1">
              <a:off x="1403648" y="1772816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1187624" y="2636912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1187624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1259632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 flipV="1">
              <a:off x="1556048" y="1772816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1340024" y="2636912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1340024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1412032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 flipV="1">
              <a:off x="1691680" y="1772816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1475656" y="2636912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1475656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1547664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 flipV="1">
              <a:off x="1835696" y="1772816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1619672" y="2636912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1619672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1691680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 flipV="1">
              <a:off x="1979712" y="1772816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V="1">
              <a:off x="1763688" y="2636912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1763688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1835696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 flipV="1">
              <a:off x="2123728" y="1772816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flipV="1">
              <a:off x="1907704" y="2636912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1907704" y="2060848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1979712" y="1772816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 flipV="1">
              <a:off x="2267744" y="1772816"/>
              <a:ext cx="72008" cy="864096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2051720" y="2636912"/>
              <a:ext cx="288032" cy="288032"/>
            </a:xfrm>
            <a:prstGeom prst="line">
              <a:avLst/>
            </a:prstGeom>
            <a:ln w="57150" cap="rnd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 flipV="1">
              <a:off x="2045719" y="2924944"/>
              <a:ext cx="6001" cy="792088"/>
            </a:xfrm>
            <a:prstGeom prst="line">
              <a:avLst/>
            </a:prstGeom>
            <a:ln w="57150" cap="rnd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81"/>
          <p:cNvGrpSpPr/>
          <p:nvPr/>
        </p:nvGrpSpPr>
        <p:grpSpPr>
          <a:xfrm>
            <a:off x="3431874" y="1772816"/>
            <a:ext cx="1362151" cy="1944216"/>
            <a:chOff x="3431874" y="1772816"/>
            <a:chExt cx="1362151" cy="1944216"/>
          </a:xfrm>
        </p:grpSpPr>
        <p:cxnSp>
          <p:nvCxnSpPr>
            <p:cNvPr id="52" name="Straight Connector 51"/>
            <p:cNvCxnSpPr/>
            <p:nvPr/>
          </p:nvCxnSpPr>
          <p:spPr>
            <a:xfrm flipV="1">
              <a:off x="3431874" y="2060848"/>
              <a:ext cx="138015" cy="1656184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V="1">
              <a:off x="3569889" y="1772816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 flipV="1">
              <a:off x="3857921" y="1772816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flipV="1">
              <a:off x="3641897" y="2636912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V="1">
              <a:off x="3641897" y="2060848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3713905" y="1772816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H="1" flipV="1">
              <a:off x="4010321" y="1772816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3794297" y="2636912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3794297" y="2060848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3866305" y="1772816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 flipV="1">
              <a:off x="4145953" y="1772816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3929929" y="2636912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V="1">
              <a:off x="3929929" y="2060848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V="1">
              <a:off x="4001937" y="1772816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 flipV="1">
              <a:off x="4289969" y="1772816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flipV="1">
              <a:off x="4073945" y="2636912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V="1">
              <a:off x="4073945" y="2060848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V="1">
              <a:off x="4145953" y="1772816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 flipV="1">
              <a:off x="4433985" y="1772816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flipV="1">
              <a:off x="4217961" y="2636912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flipV="1">
              <a:off x="4217961" y="2060848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4289969" y="1772816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flipH="1" flipV="1">
              <a:off x="4578001" y="1772816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flipV="1">
              <a:off x="4361977" y="2636912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4361977" y="2060848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flipV="1">
              <a:off x="4433985" y="1772816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flipH="1" flipV="1">
              <a:off x="4722017" y="1772816"/>
              <a:ext cx="72008" cy="864096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flipV="1">
              <a:off x="4505993" y="2636912"/>
              <a:ext cx="288032" cy="288032"/>
            </a:xfrm>
            <a:prstGeom prst="line">
              <a:avLst/>
            </a:prstGeom>
            <a:ln w="57150" cap="rnd">
              <a:solidFill>
                <a:srgbClr val="0070C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 flipV="1">
              <a:off x="4499992" y="2924944"/>
              <a:ext cx="6001" cy="792088"/>
            </a:xfrm>
            <a:prstGeom prst="line">
              <a:avLst/>
            </a:prstGeom>
            <a:ln w="57150" cap="rnd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6" name="Straight Arrow Connector 85"/>
          <p:cNvCxnSpPr/>
          <p:nvPr/>
        </p:nvCxnSpPr>
        <p:spPr>
          <a:xfrm flipV="1">
            <a:off x="4644008" y="3068960"/>
            <a:ext cx="0" cy="5040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4644008" y="3140968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I</a:t>
            </a:r>
            <a:r>
              <a:rPr lang="sr-Latn-CS" i="1" baseline="-25000" dirty="0"/>
              <a:t>2</a:t>
            </a:r>
            <a:endParaRPr lang="en-US" i="1" baseline="-25000" dirty="0"/>
          </a:p>
        </p:txBody>
      </p:sp>
      <p:grpSp>
        <p:nvGrpSpPr>
          <p:cNvPr id="6" name="Group 89"/>
          <p:cNvGrpSpPr/>
          <p:nvPr/>
        </p:nvGrpSpPr>
        <p:grpSpPr>
          <a:xfrm>
            <a:off x="1187624" y="971436"/>
            <a:ext cx="1296144" cy="729372"/>
            <a:chOff x="4860032" y="827420"/>
            <a:chExt cx="1296144" cy="729372"/>
          </a:xfrm>
        </p:grpSpPr>
        <p:sp>
          <p:nvSpPr>
            <p:cNvPr id="91" name="Right Brace 90"/>
            <p:cNvSpPr/>
            <p:nvPr/>
          </p:nvSpPr>
          <p:spPr>
            <a:xfrm rot="16200000">
              <a:off x="5292080" y="908720"/>
              <a:ext cx="360040" cy="936104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4860032" y="827420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CS" dirty="0"/>
                <a:t>N</a:t>
              </a:r>
              <a:r>
                <a:rPr lang="sr-Latn-CS" baseline="-25000" dirty="0"/>
                <a:t>1</a:t>
              </a:r>
              <a:r>
                <a:rPr lang="sr-Latn-CS" dirty="0"/>
                <a:t> </a:t>
              </a:r>
              <a:r>
                <a:rPr lang="sr-Cyrl-CS" dirty="0"/>
                <a:t>навоја</a:t>
              </a:r>
              <a:endParaRPr lang="en-US" dirty="0"/>
            </a:p>
          </p:txBody>
        </p:sp>
      </p:grpSp>
      <p:grpSp>
        <p:nvGrpSpPr>
          <p:cNvPr id="7" name="Group 92"/>
          <p:cNvGrpSpPr/>
          <p:nvPr/>
        </p:nvGrpSpPr>
        <p:grpSpPr>
          <a:xfrm>
            <a:off x="3635896" y="980728"/>
            <a:ext cx="1296144" cy="729372"/>
            <a:chOff x="4860032" y="827420"/>
            <a:chExt cx="1296144" cy="729372"/>
          </a:xfrm>
        </p:grpSpPr>
        <p:sp>
          <p:nvSpPr>
            <p:cNvPr id="94" name="Right Brace 93"/>
            <p:cNvSpPr/>
            <p:nvPr/>
          </p:nvSpPr>
          <p:spPr>
            <a:xfrm rot="16200000">
              <a:off x="5292080" y="908720"/>
              <a:ext cx="360040" cy="936104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4860032" y="827420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r-Latn-CS" dirty="0"/>
                <a:t>N</a:t>
              </a:r>
              <a:r>
                <a:rPr lang="sr-Latn-CS" baseline="-25000" dirty="0"/>
                <a:t>2</a:t>
              </a:r>
              <a:r>
                <a:rPr lang="sr-Latn-CS" dirty="0"/>
                <a:t> </a:t>
              </a:r>
              <a:r>
                <a:rPr lang="sr-Cyrl-CS" dirty="0"/>
                <a:t>навоја</a:t>
              </a:r>
              <a:endParaRPr lang="en-US" dirty="0"/>
            </a:p>
          </p:txBody>
        </p:sp>
      </p:grpSp>
      <p:cxnSp>
        <p:nvCxnSpPr>
          <p:cNvPr id="100" name="Straight Arrow Connector 99"/>
          <p:cNvCxnSpPr/>
          <p:nvPr/>
        </p:nvCxnSpPr>
        <p:spPr>
          <a:xfrm>
            <a:off x="251520" y="1916832"/>
            <a:ext cx="5976664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>
            <a:off x="251520" y="2132856"/>
            <a:ext cx="5976664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/>
          <p:cNvCxnSpPr/>
          <p:nvPr/>
        </p:nvCxnSpPr>
        <p:spPr>
          <a:xfrm>
            <a:off x="251520" y="2420888"/>
            <a:ext cx="5976664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>
            <a:off x="251520" y="2708920"/>
            <a:ext cx="5976664" cy="0"/>
          </a:xfrm>
          <a:prstGeom prst="straightConnector1">
            <a:avLst/>
          </a:prstGeom>
          <a:ln w="190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5911944" y="2699628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>
                <a:solidFill>
                  <a:srgbClr val="002060"/>
                </a:solidFill>
              </a:rPr>
              <a:t>B</a:t>
            </a:r>
            <a:r>
              <a:rPr lang="sr-Latn-CS" baseline="-25000" dirty="0">
                <a:solidFill>
                  <a:srgbClr val="002060"/>
                </a:solidFill>
              </a:rPr>
              <a:t>2</a:t>
            </a:r>
            <a:endParaRPr lang="en-US" baseline="-25000" dirty="0">
              <a:solidFill>
                <a:srgbClr val="002060"/>
              </a:solidFill>
            </a:endParaRPr>
          </a:p>
        </p:txBody>
      </p:sp>
      <p:sp>
        <p:nvSpPr>
          <p:cNvPr id="108" name="Freeform 107"/>
          <p:cNvSpPr/>
          <p:nvPr/>
        </p:nvSpPr>
        <p:spPr>
          <a:xfrm>
            <a:off x="1975449" y="1777042"/>
            <a:ext cx="370936" cy="1155939"/>
          </a:xfrm>
          <a:custGeom>
            <a:avLst/>
            <a:gdLst>
              <a:gd name="connsiteX0" fmla="*/ 370936 w 370936"/>
              <a:gd name="connsiteY0" fmla="*/ 845388 h 1155939"/>
              <a:gd name="connsiteX1" fmla="*/ 0 w 370936"/>
              <a:gd name="connsiteY1" fmla="*/ 1155939 h 1155939"/>
              <a:gd name="connsiteX2" fmla="*/ 0 w 370936"/>
              <a:gd name="connsiteY2" fmla="*/ 301924 h 1155939"/>
              <a:gd name="connsiteX3" fmla="*/ 276045 w 370936"/>
              <a:gd name="connsiteY3" fmla="*/ 0 h 1155939"/>
              <a:gd name="connsiteX4" fmla="*/ 310551 w 370936"/>
              <a:gd name="connsiteY4" fmla="*/ 879894 h 1155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936" h="1155939">
                <a:moveTo>
                  <a:pt x="370936" y="845388"/>
                </a:moveTo>
                <a:lnTo>
                  <a:pt x="0" y="1155939"/>
                </a:lnTo>
                <a:lnTo>
                  <a:pt x="0" y="301924"/>
                </a:lnTo>
                <a:lnTo>
                  <a:pt x="276045" y="0"/>
                </a:lnTo>
                <a:lnTo>
                  <a:pt x="310551" y="879894"/>
                </a:lnTo>
              </a:path>
            </a:pathLst>
          </a:custGeom>
          <a:solidFill>
            <a:schemeClr val="bg1">
              <a:lumMod val="50000"/>
              <a:alpha val="57000"/>
            </a:schemeClr>
          </a:solidFill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TextBox 121"/>
          <p:cNvSpPr txBox="1"/>
          <p:nvPr/>
        </p:nvSpPr>
        <p:spPr>
          <a:xfrm>
            <a:off x="107504" y="4509120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/>
              <a:t>Флукс који ствара струја </a:t>
            </a:r>
            <a:r>
              <a:rPr lang="sr-Latn-CS" b="1" dirty="0"/>
              <a:t>I</a:t>
            </a:r>
            <a:r>
              <a:rPr lang="sr-Latn-CS" b="1" baseline="-25000" dirty="0"/>
              <a:t>2</a:t>
            </a:r>
            <a:r>
              <a:rPr lang="sr-Latn-CS" b="1" dirty="0"/>
              <a:t> </a:t>
            </a:r>
            <a:r>
              <a:rPr lang="sr-Cyrl-CS" b="1" dirty="0"/>
              <a:t>у намотају </a:t>
            </a:r>
            <a:r>
              <a:rPr lang="sr-Latn-CS" b="1" dirty="0"/>
              <a:t>N</a:t>
            </a:r>
            <a:r>
              <a:rPr lang="sr-Latn-CS" b="1" baseline="-25000" dirty="0"/>
              <a:t>1</a:t>
            </a:r>
            <a:endParaRPr lang="en-US" b="1" baseline="-25000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759" y="3736578"/>
            <a:ext cx="19907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" name="TextBox 141"/>
          <p:cNvSpPr txBox="1"/>
          <p:nvPr/>
        </p:nvSpPr>
        <p:spPr>
          <a:xfrm>
            <a:off x="2513771" y="4468470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CS" dirty="0"/>
              <a:t>Међусобна индуктивност</a:t>
            </a:r>
            <a:endParaRPr lang="en-US" dirty="0"/>
          </a:p>
        </p:txBody>
      </p:sp>
      <p:cxnSp>
        <p:nvCxnSpPr>
          <p:cNvPr id="143" name="Straight Arrow Connector 142"/>
          <p:cNvCxnSpPr>
            <a:cxnSpLocks/>
          </p:cNvCxnSpPr>
          <p:nvPr/>
        </p:nvCxnSpPr>
        <p:spPr>
          <a:xfrm flipH="1" flipV="1">
            <a:off x="1649675" y="4322713"/>
            <a:ext cx="978109" cy="2857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/>
          <p:cNvCxnSpPr>
            <a:cxnSpLocks/>
          </p:cNvCxnSpPr>
          <p:nvPr/>
        </p:nvCxnSpPr>
        <p:spPr>
          <a:xfrm flipV="1">
            <a:off x="611560" y="4322714"/>
            <a:ext cx="0" cy="205951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084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4025" y="5169337"/>
            <a:ext cx="2462673" cy="864096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F0F2AC48-371A-45E7-94B9-4FEFBF1A6345}"/>
              </a:ext>
            </a:extLst>
          </p:cNvPr>
          <p:cNvCxnSpPr>
            <a:cxnSpLocks/>
            <a:stCxn id="142" idx="3"/>
            <a:endCxn id="51" idx="2"/>
          </p:cNvCxnSpPr>
          <p:nvPr/>
        </p:nvCxnSpPr>
        <p:spPr>
          <a:xfrm flipV="1">
            <a:off x="4169955" y="4423013"/>
            <a:ext cx="1288557" cy="3686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A1627E91-CAB7-4879-B3A1-17EE32A8DB7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57732" y="3965749"/>
            <a:ext cx="1714739" cy="457264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xmlns="" id="{4428190A-1BB5-47D8-BCAE-31BBB439180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48880" y="4032433"/>
            <a:ext cx="819264" cy="39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579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7" grpId="0"/>
      <p:bldP spid="107" grpId="0"/>
      <p:bldP spid="108" grpId="0" animBg="1"/>
      <p:bldP spid="122" grpId="0"/>
      <p:bldP spid="1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764704"/>
          </a:xfrm>
        </p:spPr>
        <p:txBody>
          <a:bodyPr/>
          <a:lstStyle/>
          <a:p>
            <a:r>
              <a:rPr lang="sr-Cyrl-CS" dirty="0"/>
              <a:t>Трансформатор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611560" y="1340768"/>
            <a:ext cx="7247062" cy="3143198"/>
            <a:chOff x="611560" y="1340768"/>
            <a:chExt cx="7247062" cy="3143198"/>
          </a:xfrm>
        </p:grpSpPr>
        <p:grpSp>
          <p:nvGrpSpPr>
            <p:cNvPr id="9" name="Group 8"/>
            <p:cNvGrpSpPr/>
            <p:nvPr/>
          </p:nvGrpSpPr>
          <p:grpSpPr>
            <a:xfrm>
              <a:off x="611560" y="1412776"/>
              <a:ext cx="7247062" cy="3071190"/>
              <a:chOff x="611560" y="1412776"/>
              <a:chExt cx="7247062" cy="3071190"/>
            </a:xfrm>
          </p:grpSpPr>
          <p:pic>
            <p:nvPicPr>
              <p:cNvPr id="1030" name="Picture 6" descr="Rezultat slika za transformator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t="19743"/>
              <a:stretch>
                <a:fillRect/>
              </a:stretch>
            </p:blipFill>
            <p:spPr bwMode="auto">
              <a:xfrm>
                <a:off x="611560" y="1556792"/>
                <a:ext cx="7247062" cy="2927174"/>
              </a:xfrm>
              <a:prstGeom prst="rect">
                <a:avLst/>
              </a:prstGeom>
              <a:noFill/>
            </p:spPr>
          </p:pic>
          <p:sp>
            <p:nvSpPr>
              <p:cNvPr id="6" name="Rectangle 5"/>
              <p:cNvSpPr/>
              <p:nvPr/>
            </p:nvSpPr>
            <p:spPr>
              <a:xfrm>
                <a:off x="6156176" y="1412776"/>
                <a:ext cx="936104" cy="13681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Connector 7"/>
              <p:cNvCxnSpPr/>
              <p:nvPr/>
            </p:nvCxnSpPr>
            <p:spPr>
              <a:xfrm>
                <a:off x="6012160" y="2348880"/>
                <a:ext cx="129614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1259632" y="1340768"/>
              <a:ext cx="936104" cy="1368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115616" y="2276872"/>
              <a:ext cx="1080120" cy="0"/>
            </a:xfrm>
            <a:prstGeom prst="line">
              <a:avLst/>
            </a:prstGeom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/>
        </p:nvSpPr>
        <p:spPr>
          <a:xfrm>
            <a:off x="395536" y="1484784"/>
            <a:ext cx="1944216" cy="2952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347864" y="2708920"/>
            <a:ext cx="5886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3200" i="1" dirty="0"/>
              <a:t>N</a:t>
            </a:r>
            <a:r>
              <a:rPr lang="sr-Latn-CS" sz="3200" i="1" baseline="-25000" dirty="0"/>
              <a:t>1</a:t>
            </a:r>
            <a:endParaRPr lang="en-US" sz="3200" i="1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4427984" y="2708920"/>
            <a:ext cx="5886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3200" i="1" dirty="0"/>
              <a:t>N</a:t>
            </a:r>
            <a:r>
              <a:rPr lang="sr-Latn-CS" sz="3200" i="1" baseline="-25000" dirty="0"/>
              <a:t>2</a:t>
            </a:r>
            <a:endParaRPr lang="en-US" sz="3200" i="1" baseline="-25000" dirty="0"/>
          </a:p>
        </p:txBody>
      </p:sp>
      <p:sp>
        <p:nvSpPr>
          <p:cNvPr id="16" name="Rectangle 15"/>
          <p:cNvSpPr/>
          <p:nvPr/>
        </p:nvSpPr>
        <p:spPr>
          <a:xfrm>
            <a:off x="5940152" y="1412776"/>
            <a:ext cx="1944216" cy="2952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707904" y="3861048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језгро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411760" y="1772816"/>
            <a:ext cx="939681" cy="369332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sr-Cyrl-CS" dirty="0"/>
              <a:t>примар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918591" y="1772816"/>
            <a:ext cx="1093569" cy="369332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sr-Cyrl-CS" dirty="0"/>
              <a:t>секундар</a:t>
            </a:r>
            <a:endParaRPr lang="en-US" dirty="0"/>
          </a:p>
        </p:txBody>
      </p:sp>
      <p:sp>
        <p:nvSpPr>
          <p:cNvPr id="22" name="Freeform 21"/>
          <p:cNvSpPr/>
          <p:nvPr/>
        </p:nvSpPr>
        <p:spPr>
          <a:xfrm>
            <a:off x="2876910" y="1966823"/>
            <a:ext cx="2553418" cy="2038241"/>
          </a:xfrm>
          <a:custGeom>
            <a:avLst/>
            <a:gdLst>
              <a:gd name="connsiteX0" fmla="*/ 176841 w 2553418"/>
              <a:gd name="connsiteY0" fmla="*/ 1932317 h 2218427"/>
              <a:gd name="connsiteX1" fmla="*/ 237226 w 2553418"/>
              <a:gd name="connsiteY1" fmla="*/ 370935 h 2218427"/>
              <a:gd name="connsiteX2" fmla="*/ 711679 w 2553418"/>
              <a:gd name="connsiteY2" fmla="*/ 77637 h 2218427"/>
              <a:gd name="connsiteX3" fmla="*/ 2126411 w 2553418"/>
              <a:gd name="connsiteY3" fmla="*/ 86264 h 2218427"/>
              <a:gd name="connsiteX4" fmla="*/ 2411082 w 2553418"/>
              <a:gd name="connsiteY4" fmla="*/ 595222 h 2218427"/>
              <a:gd name="connsiteX5" fmla="*/ 2367950 w 2553418"/>
              <a:gd name="connsiteY5" fmla="*/ 1897811 h 2218427"/>
              <a:gd name="connsiteX6" fmla="*/ 1298275 w 2553418"/>
              <a:gd name="connsiteY6" fmla="*/ 2087592 h 2218427"/>
              <a:gd name="connsiteX7" fmla="*/ 176841 w 2553418"/>
              <a:gd name="connsiteY7" fmla="*/ 1932317 h 221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53418" h="2218427">
                <a:moveTo>
                  <a:pt x="176841" y="1932317"/>
                </a:moveTo>
                <a:cubicBezTo>
                  <a:pt x="0" y="1646208"/>
                  <a:pt x="148086" y="680048"/>
                  <a:pt x="237226" y="370935"/>
                </a:cubicBezTo>
                <a:cubicBezTo>
                  <a:pt x="326366" y="61822"/>
                  <a:pt x="396815" y="125082"/>
                  <a:pt x="711679" y="77637"/>
                </a:cubicBezTo>
                <a:cubicBezTo>
                  <a:pt x="1026543" y="30192"/>
                  <a:pt x="1843177" y="0"/>
                  <a:pt x="2126411" y="86264"/>
                </a:cubicBezTo>
                <a:cubicBezTo>
                  <a:pt x="2409645" y="172528"/>
                  <a:pt x="2370826" y="293298"/>
                  <a:pt x="2411082" y="595222"/>
                </a:cubicBezTo>
                <a:cubicBezTo>
                  <a:pt x="2451339" y="897147"/>
                  <a:pt x="2553418" y="1649083"/>
                  <a:pt x="2367950" y="1897811"/>
                </a:cubicBezTo>
                <a:cubicBezTo>
                  <a:pt x="2182482" y="2146539"/>
                  <a:pt x="1662022" y="2080403"/>
                  <a:pt x="1298275" y="2087592"/>
                </a:cubicBezTo>
                <a:cubicBezTo>
                  <a:pt x="934528" y="2094781"/>
                  <a:pt x="353683" y="2218427"/>
                  <a:pt x="176841" y="1932317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2664112" y="1809080"/>
            <a:ext cx="2916000" cy="2340000"/>
          </a:xfrm>
          <a:custGeom>
            <a:avLst/>
            <a:gdLst>
              <a:gd name="connsiteX0" fmla="*/ 176841 w 2553418"/>
              <a:gd name="connsiteY0" fmla="*/ 1932317 h 2218427"/>
              <a:gd name="connsiteX1" fmla="*/ 237226 w 2553418"/>
              <a:gd name="connsiteY1" fmla="*/ 370935 h 2218427"/>
              <a:gd name="connsiteX2" fmla="*/ 711679 w 2553418"/>
              <a:gd name="connsiteY2" fmla="*/ 77637 h 2218427"/>
              <a:gd name="connsiteX3" fmla="*/ 2126411 w 2553418"/>
              <a:gd name="connsiteY3" fmla="*/ 86264 h 2218427"/>
              <a:gd name="connsiteX4" fmla="*/ 2411082 w 2553418"/>
              <a:gd name="connsiteY4" fmla="*/ 595222 h 2218427"/>
              <a:gd name="connsiteX5" fmla="*/ 2367950 w 2553418"/>
              <a:gd name="connsiteY5" fmla="*/ 1897811 h 2218427"/>
              <a:gd name="connsiteX6" fmla="*/ 1298275 w 2553418"/>
              <a:gd name="connsiteY6" fmla="*/ 2087592 h 2218427"/>
              <a:gd name="connsiteX7" fmla="*/ 176841 w 2553418"/>
              <a:gd name="connsiteY7" fmla="*/ 1932317 h 2218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53418" h="2218427">
                <a:moveTo>
                  <a:pt x="176841" y="1932317"/>
                </a:moveTo>
                <a:cubicBezTo>
                  <a:pt x="0" y="1646208"/>
                  <a:pt x="148086" y="680048"/>
                  <a:pt x="237226" y="370935"/>
                </a:cubicBezTo>
                <a:cubicBezTo>
                  <a:pt x="326366" y="61822"/>
                  <a:pt x="396815" y="125082"/>
                  <a:pt x="711679" y="77637"/>
                </a:cubicBezTo>
                <a:cubicBezTo>
                  <a:pt x="1026543" y="30192"/>
                  <a:pt x="1843177" y="0"/>
                  <a:pt x="2126411" y="86264"/>
                </a:cubicBezTo>
                <a:cubicBezTo>
                  <a:pt x="2409645" y="172528"/>
                  <a:pt x="2370826" y="293298"/>
                  <a:pt x="2411082" y="595222"/>
                </a:cubicBezTo>
                <a:cubicBezTo>
                  <a:pt x="2451339" y="897147"/>
                  <a:pt x="2553418" y="1649083"/>
                  <a:pt x="2367950" y="1897811"/>
                </a:cubicBezTo>
                <a:cubicBezTo>
                  <a:pt x="2182482" y="2146539"/>
                  <a:pt x="1662022" y="2080403"/>
                  <a:pt x="1298275" y="2087592"/>
                </a:cubicBezTo>
                <a:cubicBezTo>
                  <a:pt x="934528" y="2094781"/>
                  <a:pt x="353683" y="2218427"/>
                  <a:pt x="176841" y="1932317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851920" y="3356992"/>
            <a:ext cx="6767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3200" dirty="0">
                <a:solidFill>
                  <a:srgbClr val="FF0000"/>
                </a:solidFill>
              </a:rPr>
              <a:t>~Ф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6372200" y="2420888"/>
            <a:ext cx="0" cy="1296144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444208" y="2852936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U</a:t>
            </a:r>
            <a:r>
              <a:rPr lang="sr-Latn-CS" baseline="-25000" dirty="0"/>
              <a:t>2</a:t>
            </a:r>
            <a:endParaRPr lang="en-US" baseline="-25000" dirty="0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1691680" y="2348880"/>
            <a:ext cx="0" cy="1296144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763688" y="2780928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U</a:t>
            </a:r>
            <a:r>
              <a:rPr lang="sr-Latn-CS" baseline="-25000" dirty="0"/>
              <a:t>1</a:t>
            </a:r>
            <a:endParaRPr lang="en-US" baseline="-25000" dirty="0"/>
          </a:p>
        </p:txBody>
      </p:sp>
      <p:pic>
        <p:nvPicPr>
          <p:cNvPr id="1032" name="Picture 8" descr="Rezultat slika za transformer symbo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260648"/>
            <a:ext cx="1819368" cy="1800000"/>
          </a:xfrm>
          <a:prstGeom prst="rect">
            <a:avLst/>
          </a:prstGeom>
          <a:noFill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4" cstate="print"/>
          <a:srcRect l="11628" t="14031"/>
          <a:stretch>
            <a:fillRect/>
          </a:stretch>
        </p:blipFill>
        <p:spPr bwMode="auto">
          <a:xfrm>
            <a:off x="3131840" y="5373216"/>
            <a:ext cx="2736304" cy="132364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1907704" y="1844824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I</a:t>
            </a:r>
            <a:r>
              <a:rPr lang="sr-Latn-CS" i="1" baseline="-25000" dirty="0"/>
              <a:t>1</a:t>
            </a:r>
            <a:endParaRPr lang="en-US" i="1" baseline="-25000" dirty="0"/>
          </a:p>
        </p:txBody>
      </p:sp>
      <p:sp>
        <p:nvSpPr>
          <p:cNvPr id="31" name="TextBox 30"/>
          <p:cNvSpPr txBox="1"/>
          <p:nvPr/>
        </p:nvSpPr>
        <p:spPr>
          <a:xfrm>
            <a:off x="6372200" y="1916832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i="1" dirty="0"/>
              <a:t>I</a:t>
            </a:r>
            <a:r>
              <a:rPr lang="sr-Latn-CS" i="1" baseline="-25000" dirty="0"/>
              <a:t>1</a:t>
            </a:r>
            <a:endParaRPr lang="en-US" i="1" baseline="-25000" dirty="0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5868144" y="2348880"/>
            <a:ext cx="72008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51520" y="4437112"/>
            <a:ext cx="63281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Промјенљив </a:t>
            </a:r>
            <a:r>
              <a:rPr lang="sr-Latn-CS" dirty="0"/>
              <a:t>U</a:t>
            </a:r>
            <a:r>
              <a:rPr lang="sr-Latn-CS" baseline="-25000" dirty="0"/>
              <a:t>1</a:t>
            </a:r>
            <a:r>
              <a:rPr lang="sr-Cyrl-CS" dirty="0"/>
              <a:t> =&gt; промјенљиво </a:t>
            </a:r>
            <a:r>
              <a:rPr lang="sr-Latn-CS" dirty="0"/>
              <a:t>I</a:t>
            </a:r>
            <a:r>
              <a:rPr lang="sr-Latn-CS" baseline="-25000" dirty="0"/>
              <a:t>1</a:t>
            </a:r>
            <a:r>
              <a:rPr lang="sr-Latn-CS" dirty="0"/>
              <a:t> =&gt; </a:t>
            </a:r>
            <a:r>
              <a:rPr lang="sr-Cyrl-CS" dirty="0"/>
              <a:t>промјенљиво </a:t>
            </a:r>
            <a:r>
              <a:rPr lang="sr-Latn-CS" dirty="0"/>
              <a:t>B</a:t>
            </a:r>
            <a:r>
              <a:rPr lang="sr-Latn-CS" baseline="-25000" dirty="0"/>
              <a:t>1</a:t>
            </a:r>
            <a:r>
              <a:rPr lang="sr-Latn-CS" dirty="0"/>
              <a:t> =&gt; </a:t>
            </a:r>
            <a:endParaRPr lang="sr-Cyrl-CS" dirty="0"/>
          </a:p>
          <a:p>
            <a:r>
              <a:rPr lang="sr-Cyrl-CS" dirty="0"/>
              <a:t>промјенљив Ф =&gt; </a:t>
            </a:r>
            <a:r>
              <a:rPr lang="sr-Cyrl-CS" b="1" dirty="0"/>
              <a:t>ЕЛЕКТРОМАГНЕТНА ИНДУКЦИЈА</a:t>
            </a:r>
            <a:r>
              <a:rPr lang="sr-Cyrl-CS" dirty="0"/>
              <a:t> =&gt; </a:t>
            </a:r>
            <a:r>
              <a:rPr lang="sr-Latn-CS" dirty="0"/>
              <a:t>U</a:t>
            </a:r>
            <a:r>
              <a:rPr lang="sr-Latn-CS" baseline="-25000" dirty="0"/>
              <a:t>2</a:t>
            </a:r>
            <a:r>
              <a:rPr lang="sr-Latn-CS" dirty="0"/>
              <a:t> =&gt; </a:t>
            </a:r>
            <a:r>
              <a:rPr lang="sr-Latn-CS" i="1" dirty="0"/>
              <a:t>I</a:t>
            </a:r>
            <a:r>
              <a:rPr lang="sr-Latn-CS" i="1" baseline="-25000" dirty="0"/>
              <a:t>2</a:t>
            </a:r>
            <a:endParaRPr lang="en-US" i="1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 animBg="1"/>
      <p:bldP spid="17" grpId="0"/>
      <p:bldP spid="18" grpId="0" animBg="1"/>
      <p:bldP spid="19" grpId="0" animBg="1"/>
      <p:bldP spid="22" grpId="0" animBg="1"/>
      <p:bldP spid="23" grpId="0" animBg="1"/>
      <p:bldP spid="24" grpId="0"/>
      <p:bldP spid="27" grpId="0"/>
      <p:bldP spid="29" grpId="0"/>
      <p:bldP spid="30" grpId="0"/>
      <p:bldP spid="31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Rezultat slika za transformat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2978274" cy="2978274"/>
          </a:xfrm>
          <a:prstGeom prst="rect">
            <a:avLst/>
          </a:prstGeom>
          <a:noFill/>
        </p:spPr>
      </p:pic>
      <p:pic>
        <p:nvPicPr>
          <p:cNvPr id="47106" name="Picture 2" descr="Srodna slik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0" y="2476499"/>
            <a:ext cx="6286500" cy="4381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1191</TotalTime>
  <Words>239</Words>
  <Application>Microsoft Office PowerPoint</Application>
  <PresentationFormat>On-screen Show (4:3)</PresentationFormat>
  <Paragraphs>106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Електромагнетика магнетно поље</vt:lpstr>
      <vt:lpstr>Електромагнетна индукција</vt:lpstr>
      <vt:lpstr>Slide 3</vt:lpstr>
      <vt:lpstr>Slide 4</vt:lpstr>
      <vt:lpstr>Slide 5</vt:lpstr>
      <vt:lpstr>Slide 6</vt:lpstr>
      <vt:lpstr>Slide 7</vt:lpstr>
      <vt:lpstr>Slide 8</vt:lpstr>
      <vt:lpstr>Slide 9</vt:lpstr>
      <vt:lpstr>Индуктивност</vt:lpstr>
      <vt:lpstr>Међусобна индуктивност</vt:lpstr>
      <vt:lpstr>Међусобна индуктивност</vt:lpstr>
      <vt:lpstr>Трансформатор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Електромагнетика магнетно поље</dc:title>
  <dc:creator>blazodj</dc:creator>
  <cp:lastModifiedBy>blazodj</cp:lastModifiedBy>
  <cp:revision>116</cp:revision>
  <dcterms:created xsi:type="dcterms:W3CDTF">2019-04-04T08:13:45Z</dcterms:created>
  <dcterms:modified xsi:type="dcterms:W3CDTF">2021-05-11T06:29:50Z</dcterms:modified>
</cp:coreProperties>
</file>