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5" r:id="rId10"/>
    <p:sldId id="264" r:id="rId11"/>
    <p:sldId id="273" r:id="rId12"/>
    <p:sldId id="267" r:id="rId13"/>
    <p:sldId id="266" r:id="rId14"/>
    <p:sldId id="268" r:id="rId15"/>
    <p:sldId id="270" r:id="rId16"/>
    <p:sldId id="269" r:id="rId17"/>
    <p:sldId id="272" r:id="rId18"/>
    <p:sldId id="271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8" r:id="rId33"/>
    <p:sldId id="289" r:id="rId34"/>
    <p:sldId id="290" r:id="rId35"/>
    <p:sldId id="291" r:id="rId36"/>
    <p:sldId id="292" r:id="rId37"/>
    <p:sldId id="293" r:id="rId38"/>
    <p:sldId id="294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8EEC2-8546-4D11-B442-B369ECAE2D6E}" type="datetimeFigureOut">
              <a:rPr lang="sr-Cyrl-ME" smtClean="0"/>
              <a:pPr/>
              <a:t>5.10.2020.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15A3-63B5-408D-B522-DB266044C1DD}" type="slidenum">
              <a:rPr lang="sr-Cyrl-ME" smtClean="0"/>
              <a:pPr/>
              <a:t>‹#›</a:t>
            </a:fld>
            <a:endParaRPr lang="sr-Cyrl-M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8069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8EEC2-8546-4D11-B442-B369ECAE2D6E}" type="datetimeFigureOut">
              <a:rPr lang="sr-Cyrl-ME" smtClean="0"/>
              <a:pPr/>
              <a:t>5.10.2020.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15A3-63B5-408D-B522-DB266044C1DD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698215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8EEC2-8546-4D11-B442-B369ECAE2D6E}" type="datetimeFigureOut">
              <a:rPr lang="sr-Cyrl-ME" smtClean="0"/>
              <a:pPr/>
              <a:t>5.10.2020.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15A3-63B5-408D-B522-DB266044C1DD}" type="slidenum">
              <a:rPr lang="sr-Cyrl-ME" smtClean="0"/>
              <a:pPr/>
              <a:t>‹#›</a:t>
            </a:fld>
            <a:endParaRPr lang="sr-Cyrl-M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051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8EEC2-8546-4D11-B442-B369ECAE2D6E}" type="datetimeFigureOut">
              <a:rPr lang="sr-Cyrl-ME" smtClean="0"/>
              <a:pPr/>
              <a:t>5.10.2020.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15A3-63B5-408D-B522-DB266044C1DD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989018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8EEC2-8546-4D11-B442-B369ECAE2D6E}" type="datetimeFigureOut">
              <a:rPr lang="sr-Cyrl-ME" smtClean="0"/>
              <a:pPr/>
              <a:t>5.10.2020.</a:t>
            </a:fld>
            <a:endParaRPr lang="sr-Cyrl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15A3-63B5-408D-B522-DB266044C1DD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250554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8EEC2-8546-4D11-B442-B369ECAE2D6E}" type="datetimeFigureOut">
              <a:rPr lang="sr-Cyrl-ME" smtClean="0"/>
              <a:pPr/>
              <a:t>5.10.2020.</a:t>
            </a:fld>
            <a:endParaRPr lang="sr-Cyrl-M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15A3-63B5-408D-B522-DB266044C1DD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51317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8EEC2-8546-4D11-B442-B369ECAE2D6E}" type="datetimeFigureOut">
              <a:rPr lang="sr-Cyrl-ME" smtClean="0"/>
              <a:pPr/>
              <a:t>5.10.2020.</a:t>
            </a:fld>
            <a:endParaRPr lang="sr-Cyrl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sr-Cyrl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15A3-63B5-408D-B522-DB266044C1DD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204556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FA8EEC2-8546-4D11-B442-B369ECAE2D6E}" type="datetimeFigureOut">
              <a:rPr lang="sr-Cyrl-ME" smtClean="0"/>
              <a:pPr/>
              <a:t>5.10.2020.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5315A3-63B5-408D-B522-DB266044C1DD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158694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8EEC2-8546-4D11-B442-B369ECAE2D6E}" type="datetimeFigureOut">
              <a:rPr lang="sr-Cyrl-ME" smtClean="0"/>
              <a:pPr/>
              <a:t>5.10.2020.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15A3-63B5-408D-B522-DB266044C1DD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414723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8EEC2-8546-4D11-B442-B369ECAE2D6E}" type="datetimeFigureOut">
              <a:rPr lang="sr-Cyrl-ME" smtClean="0"/>
              <a:pPr/>
              <a:t>5.10.2020.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15A3-63B5-408D-B522-DB266044C1DD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787886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8EEC2-8546-4D11-B442-B369ECAE2D6E}" type="datetimeFigureOut">
              <a:rPr lang="sr-Cyrl-ME" smtClean="0"/>
              <a:pPr/>
              <a:t>5.10.2020.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15A3-63B5-408D-B522-DB266044C1DD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5283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FA8EEC2-8546-4D11-B442-B369ECAE2D6E}" type="datetimeFigureOut">
              <a:rPr lang="sr-Cyrl-ME" smtClean="0"/>
              <a:pPr/>
              <a:t>5.10.2020.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B5315A3-63B5-408D-B522-DB266044C1DD}" type="slidenum">
              <a:rPr lang="sr-Cyrl-ME" smtClean="0"/>
              <a:pPr/>
              <a:t>‹#›</a:t>
            </a:fld>
            <a:endParaRPr lang="sr-Cyrl-ME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09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2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5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2ABB8-879C-481A-9AD4-4CE899FDE1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Електрична кола једносмјерне струје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41B7CB-6ACC-4DBD-97CA-8FBDABDEBF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708325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A1505-FC96-48BF-BA03-B23360199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Настанак струје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EBFB28-A7A4-4D7B-8C95-AAF3D90BC2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1613" y="1845734"/>
            <a:ext cx="5543427" cy="4505905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r-Cyrl-ME" dirty="0"/>
              <a:t>Струја представља усмјерено кретање наелектрисања.</a:t>
            </a:r>
            <a:r>
              <a:rPr lang="sr-Latn-ME" dirty="0"/>
              <a:t> </a:t>
            </a:r>
            <a:endParaRPr lang="sr-Cyrl-ME" dirty="0"/>
          </a:p>
          <a:p>
            <a:pPr>
              <a:buFont typeface="Arial" panose="020B0604020202020204" pitchFamily="34" charset="0"/>
              <a:buChar char="•"/>
            </a:pPr>
            <a:r>
              <a:rPr lang="sr-Cyrl-ME" dirty="0"/>
              <a:t>Ознака: </a:t>
            </a:r>
            <a:r>
              <a:rPr lang="sr-Latn-M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Cyrl-ME" dirty="0"/>
              <a:t>Јединица: ампер </a:t>
            </a:r>
            <a:r>
              <a:rPr lang="sr-Latn-ME" dirty="0"/>
              <a:t>[A]</a:t>
            </a:r>
            <a:endParaRPr lang="sr-Cyrl-M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r-Cyrl-ME" dirty="0"/>
              <a:t>Сама физичка величина мјери колико је брзо то кретање:</a:t>
            </a:r>
          </a:p>
          <a:p>
            <a:pPr>
              <a:buFont typeface="Arial" panose="020B0604020202020204" pitchFamily="34" charset="0"/>
              <a:buChar char="•"/>
            </a:pPr>
            <a:endParaRPr lang="sr-Cyrl-ME" dirty="0"/>
          </a:p>
          <a:p>
            <a:pPr>
              <a:buFont typeface="Arial" panose="020B0604020202020204" pitchFamily="34" charset="0"/>
              <a:buChar char="•"/>
            </a:pPr>
            <a:r>
              <a:rPr lang="sr-Cyrl-ME" dirty="0"/>
              <a:t>Да би се јавила у проводнику потребно је: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r-Cyrl-ME" dirty="0"/>
              <a:t>Разлика потенцијала (напон) на крајевима проводника или електрично поље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r-Cyrl-ME" dirty="0"/>
              <a:t>Неки начин да се на једној страни одводи вишак негативног наелектрисања а на другој страни доводи ново наелектрисање.</a:t>
            </a:r>
          </a:p>
        </p:txBody>
      </p:sp>
      <p:sp>
        <p:nvSpPr>
          <p:cNvPr id="6" name="Cylinder 5">
            <a:extLst>
              <a:ext uri="{FF2B5EF4-FFF2-40B4-BE49-F238E27FC236}">
                <a16:creationId xmlns:a16="http://schemas.microsoft.com/office/drawing/2014/main" id="{C58D8FE9-2BF2-4F05-A3FF-9609ED4711DC}"/>
              </a:ext>
            </a:extLst>
          </p:cNvPr>
          <p:cNvSpPr/>
          <p:nvPr/>
        </p:nvSpPr>
        <p:spPr>
          <a:xfrm rot="7290996">
            <a:off x="8528140" y="1279676"/>
            <a:ext cx="571500" cy="4107391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FC379B3-03ED-460D-8DD5-B574F741636C}"/>
              </a:ext>
            </a:extLst>
          </p:cNvPr>
          <p:cNvCxnSpPr>
            <a:cxnSpLocks/>
            <a:endCxn id="6" idx="2"/>
          </p:cNvCxnSpPr>
          <p:nvPr/>
        </p:nvCxnSpPr>
        <p:spPr>
          <a:xfrm flipH="1">
            <a:off x="8963264" y="2534194"/>
            <a:ext cx="616165" cy="5555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235CBA2-2F2B-4353-B118-9B558FB5FB16}"/>
              </a:ext>
            </a:extLst>
          </p:cNvPr>
          <p:cNvSpPr txBox="1"/>
          <p:nvPr/>
        </p:nvSpPr>
        <p:spPr>
          <a:xfrm>
            <a:off x="9471652" y="2002023"/>
            <a:ext cx="1228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Проводни </a:t>
            </a:r>
          </a:p>
          <a:p>
            <a:r>
              <a:rPr lang="sr-Cyrl-ME" dirty="0"/>
              <a:t>материјал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0781C04-E1E1-476C-9008-735FFF0CBAE9}"/>
              </a:ext>
            </a:extLst>
          </p:cNvPr>
          <p:cNvGrpSpPr/>
          <p:nvPr/>
        </p:nvGrpSpPr>
        <p:grpSpPr>
          <a:xfrm>
            <a:off x="7262949" y="2255519"/>
            <a:ext cx="3044882" cy="2214815"/>
            <a:chOff x="7262949" y="2255519"/>
            <a:chExt cx="3044882" cy="2214815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2C73CCD-9D38-41A8-96FD-47168CA225DB}"/>
                </a:ext>
              </a:extLst>
            </p:cNvPr>
            <p:cNvSpPr/>
            <p:nvPr/>
          </p:nvSpPr>
          <p:spPr>
            <a:xfrm>
              <a:off x="7262949" y="2255519"/>
              <a:ext cx="148046" cy="13933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67EF0AD-26CF-40E5-AD7A-4D41984D4B25}"/>
                </a:ext>
              </a:extLst>
            </p:cNvPr>
            <p:cNvSpPr/>
            <p:nvPr/>
          </p:nvSpPr>
          <p:spPr>
            <a:xfrm>
              <a:off x="7262949" y="2534371"/>
              <a:ext cx="148046" cy="13933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E4E8174-A8B3-42A8-AAEE-860B0B3F416C}"/>
                </a:ext>
              </a:extLst>
            </p:cNvPr>
            <p:cNvSpPr/>
            <p:nvPr/>
          </p:nvSpPr>
          <p:spPr>
            <a:xfrm>
              <a:off x="8084541" y="2742314"/>
              <a:ext cx="148046" cy="13933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672B920-9DF3-4145-85E5-614B1D5EE74E}"/>
                </a:ext>
              </a:extLst>
            </p:cNvPr>
            <p:cNvSpPr/>
            <p:nvPr/>
          </p:nvSpPr>
          <p:spPr>
            <a:xfrm>
              <a:off x="8232587" y="3098836"/>
              <a:ext cx="148046" cy="13933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B2797F9-1459-4AF4-B70C-A17888FADA99}"/>
                </a:ext>
              </a:extLst>
            </p:cNvPr>
            <p:cNvSpPr/>
            <p:nvPr/>
          </p:nvSpPr>
          <p:spPr>
            <a:xfrm>
              <a:off x="8963264" y="3298956"/>
              <a:ext cx="148046" cy="13933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949C2A9-D4B8-4246-802B-C5BD2B250BD6}"/>
                </a:ext>
              </a:extLst>
            </p:cNvPr>
            <p:cNvSpPr/>
            <p:nvPr/>
          </p:nvSpPr>
          <p:spPr>
            <a:xfrm>
              <a:off x="9397629" y="3773471"/>
              <a:ext cx="148046" cy="13933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6A648F4-1AF0-419E-8CF7-B7ECE9FA4765}"/>
                </a:ext>
              </a:extLst>
            </p:cNvPr>
            <p:cNvSpPr/>
            <p:nvPr/>
          </p:nvSpPr>
          <p:spPr>
            <a:xfrm>
              <a:off x="10085762" y="3912808"/>
              <a:ext cx="148046" cy="13933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47AA727-AFFA-40D4-91A7-7B26BBE262EB}"/>
                </a:ext>
              </a:extLst>
            </p:cNvPr>
            <p:cNvSpPr/>
            <p:nvPr/>
          </p:nvSpPr>
          <p:spPr>
            <a:xfrm>
              <a:off x="10159785" y="4330997"/>
              <a:ext cx="148046" cy="13933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C1C16C3-9F50-496F-8255-79C630382794}"/>
              </a:ext>
            </a:extLst>
          </p:cNvPr>
          <p:cNvGrpSpPr/>
          <p:nvPr/>
        </p:nvGrpSpPr>
        <p:grpSpPr>
          <a:xfrm>
            <a:off x="6609806" y="1845734"/>
            <a:ext cx="4659085" cy="3067782"/>
            <a:chOff x="6609806" y="1845734"/>
            <a:chExt cx="4659085" cy="3067782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E054A905-A200-4190-85F3-CECC5384BD33}"/>
                </a:ext>
              </a:extLst>
            </p:cNvPr>
            <p:cNvCxnSpPr/>
            <p:nvPr/>
          </p:nvCxnSpPr>
          <p:spPr>
            <a:xfrm>
              <a:off x="6723017" y="1845734"/>
              <a:ext cx="4545874" cy="280479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403EC73B-5626-4C3A-B237-A07DB9E3B527}"/>
                </a:ext>
              </a:extLst>
            </p:cNvPr>
            <p:cNvCxnSpPr/>
            <p:nvPr/>
          </p:nvCxnSpPr>
          <p:spPr>
            <a:xfrm>
              <a:off x="6723017" y="2023465"/>
              <a:ext cx="4545874" cy="280479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355C8279-BB9F-4846-99E3-4BF3DC683C98}"/>
                </a:ext>
              </a:extLst>
            </p:cNvPr>
            <p:cNvCxnSpPr/>
            <p:nvPr/>
          </p:nvCxnSpPr>
          <p:spPr>
            <a:xfrm>
              <a:off x="6609806" y="2108719"/>
              <a:ext cx="4545874" cy="280479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EC9F5C5A-D543-4F3D-AD7F-F2CE7FB4CB47}"/>
              </a:ext>
            </a:extLst>
          </p:cNvPr>
          <p:cNvSpPr txBox="1"/>
          <p:nvPr/>
        </p:nvSpPr>
        <p:spPr>
          <a:xfrm>
            <a:off x="10987803" y="4209797"/>
            <a:ext cx="296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Е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0DC3FBB-49E5-4E51-A89C-099B258EC001}"/>
              </a:ext>
            </a:extLst>
          </p:cNvPr>
          <p:cNvCxnSpPr>
            <a:cxnSpLocks/>
          </p:cNvCxnSpPr>
          <p:nvPr/>
        </p:nvCxnSpPr>
        <p:spPr>
          <a:xfrm flipH="1">
            <a:off x="6508955" y="2534194"/>
            <a:ext cx="404808" cy="6343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667F326-C6B3-4373-83BD-E688910989EF}"/>
              </a:ext>
            </a:extLst>
          </p:cNvPr>
          <p:cNvCxnSpPr>
            <a:cxnSpLocks/>
          </p:cNvCxnSpPr>
          <p:nvPr/>
        </p:nvCxnSpPr>
        <p:spPr>
          <a:xfrm flipH="1">
            <a:off x="9908585" y="4615172"/>
            <a:ext cx="404808" cy="6343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B2BD163-5F86-4E02-BF67-6DEF21F743FE}"/>
              </a:ext>
            </a:extLst>
          </p:cNvPr>
          <p:cNvCxnSpPr>
            <a:cxnSpLocks/>
          </p:cNvCxnSpPr>
          <p:nvPr/>
        </p:nvCxnSpPr>
        <p:spPr>
          <a:xfrm>
            <a:off x="6594018" y="3001814"/>
            <a:ext cx="3395556" cy="21053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3E415209-0C25-4C91-B115-B0D9B4F1DA25}"/>
              </a:ext>
            </a:extLst>
          </p:cNvPr>
          <p:cNvSpPr txBox="1"/>
          <p:nvPr/>
        </p:nvSpPr>
        <p:spPr>
          <a:xfrm rot="1870000">
            <a:off x="8043996" y="3686747"/>
            <a:ext cx="332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b="1" dirty="0"/>
              <a:t>U</a:t>
            </a:r>
            <a:endParaRPr lang="sr-Cyrl-ME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391D7C2-99AB-4416-9938-6B9F0020F2B8}"/>
              </a:ext>
            </a:extLst>
          </p:cNvPr>
          <p:cNvSpPr txBox="1"/>
          <p:nvPr/>
        </p:nvSpPr>
        <p:spPr>
          <a:xfrm>
            <a:off x="6615676" y="2782489"/>
            <a:ext cx="300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dirty="0"/>
              <a:t>+</a:t>
            </a:r>
            <a:endParaRPr lang="sr-Cyrl-ME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28D930F-E7B8-452F-A9C6-CFD1E5E9B83C}"/>
              </a:ext>
            </a:extLst>
          </p:cNvPr>
          <p:cNvGrpSpPr/>
          <p:nvPr/>
        </p:nvGrpSpPr>
        <p:grpSpPr>
          <a:xfrm>
            <a:off x="6943259" y="2079223"/>
            <a:ext cx="3147124" cy="2263662"/>
            <a:chOff x="6943259" y="2079223"/>
            <a:chExt cx="3147124" cy="2263662"/>
          </a:xfrm>
        </p:grpSpPr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EDBAE072-75B6-4032-897D-C5E3731A8ED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943259" y="2079223"/>
              <a:ext cx="349186" cy="21646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18586C49-CACA-4CD8-8679-7C72CA7CD39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958009" y="2369276"/>
              <a:ext cx="349186" cy="21646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DCDC55E7-A2B1-490E-96F8-F7A6F1FD316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44790" y="2557613"/>
              <a:ext cx="349186" cy="21646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73350A23-A72C-4502-B858-4C487D728D3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857791" y="2928832"/>
              <a:ext cx="349186" cy="21646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69E65226-9F11-4F78-96BA-57535D76007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39297" y="3129938"/>
              <a:ext cx="349186" cy="21646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06F05D9E-6C7D-4C31-B4EB-B5FA6CA006B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991838" y="3598178"/>
              <a:ext cx="349186" cy="21646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98A9EEC5-DB26-49DB-B4DD-9F6ECF29D47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41197" y="3766007"/>
              <a:ext cx="349186" cy="21646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AF007C09-288B-402E-A87A-7876EA97F2A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40141" y="4126416"/>
              <a:ext cx="349186" cy="21646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56" name="Picture 55">
            <a:extLst>
              <a:ext uri="{FF2B5EF4-FFF2-40B4-BE49-F238E27FC236}">
                <a16:creationId xmlns:a16="http://schemas.microsoft.com/office/drawing/2014/main" id="{9429A577-12FC-40CE-8650-08F6DE870DF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11449" y="3706412"/>
            <a:ext cx="8953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0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 animBg="1"/>
      <p:bldP spid="9" grpId="0"/>
      <p:bldP spid="34" grpId="0"/>
      <p:bldP spid="40" grpId="0"/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56C502E-47DF-45C4-84E0-FB0029E67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Дејства електричне струје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F95D7A-6F05-4B36-B438-630B1B88A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sr-Cyrl-ME" dirty="0"/>
              <a:t>Топлота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ME" dirty="0"/>
              <a:t>Појава магнетног поља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ME" dirty="0"/>
              <a:t>Хемијска дејства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r-Cyrl-ME" dirty="0"/>
              <a:t>електролиза</a:t>
            </a:r>
          </a:p>
        </p:txBody>
      </p:sp>
    </p:spTree>
    <p:extLst>
      <p:ext uri="{BB962C8B-B14F-4D97-AF65-F5344CB8AC3E}">
        <p14:creationId xmlns:p14="http://schemas.microsoft.com/office/powerpoint/2010/main" val="317578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FF1BA-1B67-44D2-91C9-B9A7ED8E1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Електрично коло / струјни круг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22C76-AB1C-4F9F-BF16-8D427D4B4DA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Cyrl-ME" dirty="0"/>
              <a:t>Основни дјелови електричног кола: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ME" dirty="0"/>
              <a:t>Извор електричне енергије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ME" dirty="0"/>
              <a:t>Спојни проводници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ME" dirty="0"/>
              <a:t>Потрошач</a:t>
            </a:r>
          </a:p>
          <a:p>
            <a:pPr>
              <a:buFont typeface="Wingdings" panose="05000000000000000000" pitchFamily="2" charset="2"/>
              <a:buChar char="Ø"/>
            </a:pPr>
            <a:endParaRPr lang="sr-Cyrl-ME" dirty="0"/>
          </a:p>
          <a:p>
            <a:pPr>
              <a:buFont typeface="Wingdings" panose="05000000000000000000" pitchFamily="2" charset="2"/>
              <a:buChar char="Ø"/>
            </a:pPr>
            <a:endParaRPr lang="sr-Cyrl-ME" dirty="0"/>
          </a:p>
          <a:p>
            <a:pPr>
              <a:buFont typeface="Wingdings" panose="05000000000000000000" pitchFamily="2" charset="2"/>
              <a:buChar char="Ø"/>
            </a:pPr>
            <a:r>
              <a:rPr lang="sr-Cyrl-ME" dirty="0"/>
              <a:t>Да би струја текла кроз коло мора да постоји струјни круг, пут од позитивног краја извора до негативног!!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24BB685-14AF-42D4-972B-E0608783FC8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957057" y="1983915"/>
            <a:ext cx="2731901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30D0EA5-6057-449A-846A-692E63BF7EC9}"/>
              </a:ext>
            </a:extLst>
          </p:cNvPr>
          <p:cNvSpPr/>
          <p:nvPr/>
        </p:nvSpPr>
        <p:spPr>
          <a:xfrm>
            <a:off x="7118555" y="1845734"/>
            <a:ext cx="1691148" cy="848305"/>
          </a:xfrm>
          <a:prstGeom prst="roundRect">
            <a:avLst/>
          </a:prstGeom>
          <a:noFill/>
          <a:ln w="571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6743DC8-82E3-46AF-99A0-2686863AD578}"/>
              </a:ext>
            </a:extLst>
          </p:cNvPr>
          <p:cNvCxnSpPr>
            <a:cxnSpLocks/>
          </p:cNvCxnSpPr>
          <p:nvPr/>
        </p:nvCxnSpPr>
        <p:spPr>
          <a:xfrm flipV="1">
            <a:off x="4385187" y="1983915"/>
            <a:ext cx="2733368" cy="49381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D6CFB3F-37E0-40C3-B167-91BE94237457}"/>
              </a:ext>
            </a:extLst>
          </p:cNvPr>
          <p:cNvGrpSpPr/>
          <p:nvPr/>
        </p:nvGrpSpPr>
        <p:grpSpPr>
          <a:xfrm>
            <a:off x="3505932" y="2906964"/>
            <a:ext cx="6293878" cy="757302"/>
            <a:chOff x="3505932" y="2906964"/>
            <a:chExt cx="6293878" cy="75730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14F8E74-FFE7-4721-83F0-F6ED1B841A1F}"/>
                </a:ext>
              </a:extLst>
            </p:cNvPr>
            <p:cNvSpPr/>
            <p:nvPr/>
          </p:nvSpPr>
          <p:spPr>
            <a:xfrm>
              <a:off x="7042847" y="2906964"/>
              <a:ext cx="348311" cy="324464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6AB87C6F-3073-46E9-9CAC-530E02E68AB7}"/>
                </a:ext>
              </a:extLst>
            </p:cNvPr>
            <p:cNvCxnSpPr>
              <a:cxnSpLocks/>
              <a:endCxn id="9" idx="2"/>
            </p:cNvCxnSpPr>
            <p:nvPr/>
          </p:nvCxnSpPr>
          <p:spPr>
            <a:xfrm>
              <a:off x="3505932" y="2939254"/>
              <a:ext cx="3536915" cy="129942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C5DE213-873C-468A-B63B-B773E3876076}"/>
                </a:ext>
              </a:extLst>
            </p:cNvPr>
            <p:cNvSpPr/>
            <p:nvPr/>
          </p:nvSpPr>
          <p:spPr>
            <a:xfrm>
              <a:off x="9451499" y="3339802"/>
              <a:ext cx="348311" cy="324464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C6DBFDBE-5189-4BF7-A604-799CB80A888D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>
              <a:off x="3616784" y="2978893"/>
              <a:ext cx="5834715" cy="523141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042BBE4-C05A-4E6A-BCFD-8DC0EEFF9F71}"/>
              </a:ext>
            </a:extLst>
          </p:cNvPr>
          <p:cNvSpPr/>
          <p:nvPr/>
        </p:nvSpPr>
        <p:spPr>
          <a:xfrm>
            <a:off x="7251290" y="3786888"/>
            <a:ext cx="1691148" cy="2355055"/>
          </a:xfrm>
          <a:prstGeom prst="roundRect">
            <a:avLst/>
          </a:prstGeom>
          <a:noFill/>
          <a:ln w="571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E211F9E-5376-4077-A186-47EA03B0079F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2503042" y="3369609"/>
            <a:ext cx="4748248" cy="159480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7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animBg="1"/>
      <p:bldP spid="18" grpId="0" uiExpan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0F004-295C-4A5B-9833-B58ABC93E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Потрошачи: отпорници</a:t>
            </a:r>
            <a:endParaRPr lang="sr-Cyrl-ME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86E3727-A628-4FFA-A543-56A5F8530A3E}"/>
              </a:ext>
            </a:extLst>
          </p:cNvPr>
          <p:cNvGrpSpPr/>
          <p:nvPr/>
        </p:nvGrpSpPr>
        <p:grpSpPr>
          <a:xfrm>
            <a:off x="2401020" y="2904226"/>
            <a:ext cx="3191772" cy="491706"/>
            <a:chOff x="724620" y="2475781"/>
            <a:chExt cx="3191772" cy="49170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62CBCAE-DEA8-48B9-BBD4-AA2921F3FC00}"/>
                </a:ext>
              </a:extLst>
            </p:cNvPr>
            <p:cNvSpPr/>
            <p:nvPr/>
          </p:nvSpPr>
          <p:spPr>
            <a:xfrm>
              <a:off x="1319842" y="2475781"/>
              <a:ext cx="2001328" cy="491706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702D9E3-0F84-4371-B4F6-673074719FF6}"/>
                </a:ext>
              </a:extLst>
            </p:cNvPr>
            <p:cNvCxnSpPr>
              <a:stCxn id="10" idx="3"/>
            </p:cNvCxnSpPr>
            <p:nvPr/>
          </p:nvCxnSpPr>
          <p:spPr>
            <a:xfrm>
              <a:off x="3321170" y="2721634"/>
              <a:ext cx="595222" cy="431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F9E4673-6421-414C-81D1-D729894F6D7F}"/>
                </a:ext>
              </a:extLst>
            </p:cNvPr>
            <p:cNvCxnSpPr/>
            <p:nvPr/>
          </p:nvCxnSpPr>
          <p:spPr>
            <a:xfrm>
              <a:off x="724620" y="2719477"/>
              <a:ext cx="595222" cy="431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C3864A0-10B9-4200-A7F0-263F6C476707}"/>
              </a:ext>
            </a:extLst>
          </p:cNvPr>
          <p:cNvGrpSpPr/>
          <p:nvPr/>
        </p:nvGrpSpPr>
        <p:grpSpPr>
          <a:xfrm>
            <a:off x="5817958" y="3770306"/>
            <a:ext cx="4236341" cy="686310"/>
            <a:chOff x="3140016" y="3890513"/>
            <a:chExt cx="4236341" cy="68631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CCE591C-1FDB-4709-83FF-CC4CCF7B79BA}"/>
                </a:ext>
              </a:extLst>
            </p:cNvPr>
            <p:cNvCxnSpPr/>
            <p:nvPr/>
          </p:nvCxnSpPr>
          <p:spPr>
            <a:xfrm>
              <a:off x="3140016" y="4249019"/>
              <a:ext cx="72461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BCDB066-6FBA-4E76-A871-3B504B58BE3A}"/>
                </a:ext>
              </a:extLst>
            </p:cNvPr>
            <p:cNvCxnSpPr/>
            <p:nvPr/>
          </p:nvCxnSpPr>
          <p:spPr>
            <a:xfrm flipV="1">
              <a:off x="3864635" y="3925019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AAE0B1F-0045-4DCB-9D2B-14DC9013B4B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41091" y="3925019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4133E1A-55DC-4A81-B34A-7BA85AFA036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13022" y="4252823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1B0F916-7DE3-4CC3-8BC7-9B72BBA433C6}"/>
                </a:ext>
              </a:extLst>
            </p:cNvPr>
            <p:cNvCxnSpPr/>
            <p:nvPr/>
          </p:nvCxnSpPr>
          <p:spPr>
            <a:xfrm flipV="1">
              <a:off x="4389479" y="4252823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60E3318-48DA-4863-BC3E-DC955377148E}"/>
                </a:ext>
              </a:extLst>
            </p:cNvPr>
            <p:cNvCxnSpPr/>
            <p:nvPr/>
          </p:nvCxnSpPr>
          <p:spPr>
            <a:xfrm flipV="1">
              <a:off x="4565936" y="3907766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C2133C3-5FCB-450D-A986-4FA4978E0CC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37867" y="3907766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6A42DA3-4433-498B-9F1F-4778B3F8DE4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09798" y="4235570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B485D40-6D4B-4571-B1DF-89AC8558D888}"/>
                </a:ext>
              </a:extLst>
            </p:cNvPr>
            <p:cNvCxnSpPr/>
            <p:nvPr/>
          </p:nvCxnSpPr>
          <p:spPr>
            <a:xfrm flipV="1">
              <a:off x="5086255" y="4235570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05A9207-508B-4FB4-89C0-3B52FB910FB1}"/>
                </a:ext>
              </a:extLst>
            </p:cNvPr>
            <p:cNvCxnSpPr/>
            <p:nvPr/>
          </p:nvCxnSpPr>
          <p:spPr>
            <a:xfrm flipV="1">
              <a:off x="5258187" y="3907766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3B6FBE4-C7CA-4633-B4AD-EDC378CB440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34643" y="3907766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55197DB-7D7F-4E68-9F3F-C74810C19BA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06574" y="4235570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B911D5D-52FA-4BCA-A558-5403F1F37FC1}"/>
                </a:ext>
              </a:extLst>
            </p:cNvPr>
            <p:cNvCxnSpPr/>
            <p:nvPr/>
          </p:nvCxnSpPr>
          <p:spPr>
            <a:xfrm flipV="1">
              <a:off x="5783031" y="4235570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A9A52FC-9897-42C5-B5CF-51013FE768F9}"/>
                </a:ext>
              </a:extLst>
            </p:cNvPr>
            <p:cNvCxnSpPr/>
            <p:nvPr/>
          </p:nvCxnSpPr>
          <p:spPr>
            <a:xfrm flipV="1">
              <a:off x="5959488" y="3890513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5A12B19-A4F9-4F82-BFD7-5C74AC094F0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131419" y="3890513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9CA36FC-7691-435D-BACD-6928E714D3D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03350" y="4218317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357C7C9-3DAF-4DD6-B6FD-2F7146D83C2A}"/>
                </a:ext>
              </a:extLst>
            </p:cNvPr>
            <p:cNvCxnSpPr/>
            <p:nvPr/>
          </p:nvCxnSpPr>
          <p:spPr>
            <a:xfrm flipV="1">
              <a:off x="6479807" y="4218317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D80B50F-CF45-4C92-A727-09C09E94BBA1}"/>
                </a:ext>
              </a:extLst>
            </p:cNvPr>
            <p:cNvCxnSpPr/>
            <p:nvPr/>
          </p:nvCxnSpPr>
          <p:spPr>
            <a:xfrm>
              <a:off x="6651738" y="4214513"/>
              <a:ext cx="72461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95DCBC7-0A6F-4D73-80AB-9CABF0C68A01}"/>
              </a:ext>
            </a:extLst>
          </p:cNvPr>
          <p:cNvGrpSpPr/>
          <p:nvPr/>
        </p:nvGrpSpPr>
        <p:grpSpPr>
          <a:xfrm>
            <a:off x="2390440" y="5072528"/>
            <a:ext cx="4306094" cy="887505"/>
            <a:chOff x="866440" y="4818358"/>
            <a:chExt cx="4306094" cy="887505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633CA59-F558-4583-AE66-074BF7FF2366}"/>
                </a:ext>
              </a:extLst>
            </p:cNvPr>
            <p:cNvCxnSpPr/>
            <p:nvPr/>
          </p:nvCxnSpPr>
          <p:spPr>
            <a:xfrm>
              <a:off x="866440" y="5262113"/>
              <a:ext cx="60580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2BBA23A-6BEA-492D-A389-1F6F33C5A9FF}"/>
                </a:ext>
              </a:extLst>
            </p:cNvPr>
            <p:cNvCxnSpPr/>
            <p:nvPr/>
          </p:nvCxnSpPr>
          <p:spPr>
            <a:xfrm flipV="1">
              <a:off x="1472242" y="4818362"/>
              <a:ext cx="0" cy="44375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B5728B67-4E74-4978-A324-327302B60B92}"/>
                </a:ext>
              </a:extLst>
            </p:cNvPr>
            <p:cNvCxnSpPr/>
            <p:nvPr/>
          </p:nvCxnSpPr>
          <p:spPr>
            <a:xfrm>
              <a:off x="1472242" y="4818362"/>
              <a:ext cx="5118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6EFF436-8F2B-4C21-B71B-FBC73D9284BE}"/>
                </a:ext>
              </a:extLst>
            </p:cNvPr>
            <p:cNvCxnSpPr/>
            <p:nvPr/>
          </p:nvCxnSpPr>
          <p:spPr>
            <a:xfrm flipV="1">
              <a:off x="1984075" y="4818361"/>
              <a:ext cx="0" cy="44375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84CB2B6-6327-4567-A17A-99F71BF611BA}"/>
                </a:ext>
              </a:extLst>
            </p:cNvPr>
            <p:cNvCxnSpPr/>
            <p:nvPr/>
          </p:nvCxnSpPr>
          <p:spPr>
            <a:xfrm>
              <a:off x="4566732" y="5262112"/>
              <a:ext cx="60580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443DA379-B96A-4DE3-BC80-CB1A740E0E6C}"/>
                </a:ext>
              </a:extLst>
            </p:cNvPr>
            <p:cNvGrpSpPr/>
            <p:nvPr/>
          </p:nvGrpSpPr>
          <p:grpSpPr>
            <a:xfrm flipV="1">
              <a:off x="1982633" y="5262111"/>
              <a:ext cx="511833" cy="443752"/>
              <a:chOff x="1659147" y="5859282"/>
              <a:chExt cx="511833" cy="443752"/>
            </a:xfrm>
          </p:grpSpPr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4EC03E53-1103-4EDC-AB42-BBE106B7F86C}"/>
                  </a:ext>
                </a:extLst>
              </p:cNvPr>
              <p:cNvCxnSpPr/>
              <p:nvPr/>
            </p:nvCxnSpPr>
            <p:spPr>
              <a:xfrm flipV="1">
                <a:off x="1659147" y="5859283"/>
                <a:ext cx="0" cy="44375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6F6F67A2-EB3A-4E8B-A3EF-92B0E96F8734}"/>
                  </a:ext>
                </a:extLst>
              </p:cNvPr>
              <p:cNvCxnSpPr/>
              <p:nvPr/>
            </p:nvCxnSpPr>
            <p:spPr>
              <a:xfrm>
                <a:off x="1659147" y="5859283"/>
                <a:ext cx="51183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8BB1E413-0EC4-4D02-9B7F-60F1CB47CB73}"/>
                  </a:ext>
                </a:extLst>
              </p:cNvPr>
              <p:cNvCxnSpPr/>
              <p:nvPr/>
            </p:nvCxnSpPr>
            <p:spPr>
              <a:xfrm flipV="1">
                <a:off x="2170980" y="5859282"/>
                <a:ext cx="0" cy="44375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E3D87E0E-2705-4183-BA46-44988E72B9E8}"/>
                </a:ext>
              </a:extLst>
            </p:cNvPr>
            <p:cNvGrpSpPr/>
            <p:nvPr/>
          </p:nvGrpSpPr>
          <p:grpSpPr>
            <a:xfrm>
              <a:off x="2490367" y="4818359"/>
              <a:ext cx="511833" cy="443752"/>
              <a:chOff x="1659147" y="5859282"/>
              <a:chExt cx="511833" cy="443752"/>
            </a:xfrm>
          </p:grpSpPr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D970B3BD-6E2A-4551-8A34-9D017D958408}"/>
                  </a:ext>
                </a:extLst>
              </p:cNvPr>
              <p:cNvCxnSpPr/>
              <p:nvPr/>
            </p:nvCxnSpPr>
            <p:spPr>
              <a:xfrm flipV="1">
                <a:off x="1659147" y="5859283"/>
                <a:ext cx="0" cy="44375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E80EEFF4-BBDB-46B3-9688-AEBF833D65FB}"/>
                  </a:ext>
                </a:extLst>
              </p:cNvPr>
              <p:cNvCxnSpPr/>
              <p:nvPr/>
            </p:nvCxnSpPr>
            <p:spPr>
              <a:xfrm>
                <a:off x="1659147" y="5859283"/>
                <a:ext cx="51183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82ABC1BC-AAA3-475E-82CE-8FF1A5AFA5B2}"/>
                  </a:ext>
                </a:extLst>
              </p:cNvPr>
              <p:cNvCxnSpPr/>
              <p:nvPr/>
            </p:nvCxnSpPr>
            <p:spPr>
              <a:xfrm flipV="1">
                <a:off x="2170980" y="5859282"/>
                <a:ext cx="0" cy="44375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2D1BC206-C08C-4358-BB55-144497ABC620}"/>
                </a:ext>
              </a:extLst>
            </p:cNvPr>
            <p:cNvGrpSpPr/>
            <p:nvPr/>
          </p:nvGrpSpPr>
          <p:grpSpPr>
            <a:xfrm flipV="1">
              <a:off x="3004856" y="5262110"/>
              <a:ext cx="511833" cy="443752"/>
              <a:chOff x="1659147" y="5859282"/>
              <a:chExt cx="511833" cy="443752"/>
            </a:xfrm>
          </p:grpSpPr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DF2C231A-F0D4-48FF-B64C-9C2F66A31646}"/>
                  </a:ext>
                </a:extLst>
              </p:cNvPr>
              <p:cNvCxnSpPr/>
              <p:nvPr/>
            </p:nvCxnSpPr>
            <p:spPr>
              <a:xfrm flipV="1">
                <a:off x="1659147" y="5859283"/>
                <a:ext cx="0" cy="44375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01890409-B7B4-4DC7-83C5-EE6A6F69BA74}"/>
                  </a:ext>
                </a:extLst>
              </p:cNvPr>
              <p:cNvCxnSpPr/>
              <p:nvPr/>
            </p:nvCxnSpPr>
            <p:spPr>
              <a:xfrm>
                <a:off x="1659147" y="5859283"/>
                <a:ext cx="51183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4A5F3A5C-8577-4C91-995B-EF3D5FE7A1ED}"/>
                  </a:ext>
                </a:extLst>
              </p:cNvPr>
              <p:cNvCxnSpPr/>
              <p:nvPr/>
            </p:nvCxnSpPr>
            <p:spPr>
              <a:xfrm flipV="1">
                <a:off x="2170980" y="5859282"/>
                <a:ext cx="0" cy="44375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B6B33128-112B-4472-A698-B6A24302D97E}"/>
                </a:ext>
              </a:extLst>
            </p:cNvPr>
            <p:cNvGrpSpPr/>
            <p:nvPr/>
          </p:nvGrpSpPr>
          <p:grpSpPr>
            <a:xfrm>
              <a:off x="3512590" y="4818358"/>
              <a:ext cx="511833" cy="443752"/>
              <a:chOff x="1659147" y="5859282"/>
              <a:chExt cx="511833" cy="443752"/>
            </a:xfrm>
          </p:grpSpPr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0B8C9932-CA0A-4BDD-85F3-EE5831891993}"/>
                  </a:ext>
                </a:extLst>
              </p:cNvPr>
              <p:cNvCxnSpPr/>
              <p:nvPr/>
            </p:nvCxnSpPr>
            <p:spPr>
              <a:xfrm flipV="1">
                <a:off x="1659147" y="5859283"/>
                <a:ext cx="0" cy="44375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46F19647-8D29-4E8D-BA75-6F7851C3375A}"/>
                  </a:ext>
                </a:extLst>
              </p:cNvPr>
              <p:cNvCxnSpPr/>
              <p:nvPr/>
            </p:nvCxnSpPr>
            <p:spPr>
              <a:xfrm>
                <a:off x="1659147" y="5859283"/>
                <a:ext cx="51183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37A730B9-78B5-41C0-81D4-340F13311155}"/>
                  </a:ext>
                </a:extLst>
              </p:cNvPr>
              <p:cNvCxnSpPr/>
              <p:nvPr/>
            </p:nvCxnSpPr>
            <p:spPr>
              <a:xfrm flipV="1">
                <a:off x="2170980" y="5859282"/>
                <a:ext cx="0" cy="44375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D9114479-CFEE-46A2-8B0F-CC6C9068615C}"/>
                </a:ext>
              </a:extLst>
            </p:cNvPr>
            <p:cNvGrpSpPr/>
            <p:nvPr/>
          </p:nvGrpSpPr>
          <p:grpSpPr>
            <a:xfrm flipV="1">
              <a:off x="4038041" y="5262109"/>
              <a:ext cx="511833" cy="443752"/>
              <a:chOff x="1659147" y="5859282"/>
              <a:chExt cx="511833" cy="443752"/>
            </a:xfrm>
          </p:grpSpPr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C01BFC2C-8891-4C1D-BFE3-FE6E39EA3B51}"/>
                  </a:ext>
                </a:extLst>
              </p:cNvPr>
              <p:cNvCxnSpPr/>
              <p:nvPr/>
            </p:nvCxnSpPr>
            <p:spPr>
              <a:xfrm flipV="1">
                <a:off x="1659147" y="5859283"/>
                <a:ext cx="0" cy="44375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3DEB7FA0-F0B3-4A98-B969-6D3834A9991D}"/>
                  </a:ext>
                </a:extLst>
              </p:cNvPr>
              <p:cNvCxnSpPr/>
              <p:nvPr/>
            </p:nvCxnSpPr>
            <p:spPr>
              <a:xfrm>
                <a:off x="1659147" y="5859283"/>
                <a:ext cx="51183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0ED44328-AA08-4E4D-A143-3614C84D4349}"/>
                  </a:ext>
                </a:extLst>
              </p:cNvPr>
              <p:cNvCxnSpPr/>
              <p:nvPr/>
            </p:nvCxnSpPr>
            <p:spPr>
              <a:xfrm flipV="1">
                <a:off x="2170980" y="5859282"/>
                <a:ext cx="0" cy="44375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1DB62BE-0E4B-4D6E-A5CA-F78A66676C37}"/>
              </a:ext>
            </a:extLst>
          </p:cNvPr>
          <p:cNvSpPr txBox="1"/>
          <p:nvPr/>
        </p:nvSpPr>
        <p:spPr>
          <a:xfrm>
            <a:off x="3446114" y="2313019"/>
            <a:ext cx="1101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dirty="0"/>
              <a:t>Европски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EE5E124-00FA-4738-AC05-57AEE16D60A9}"/>
              </a:ext>
            </a:extLst>
          </p:cNvPr>
          <p:cNvSpPr txBox="1"/>
          <p:nvPr/>
        </p:nvSpPr>
        <p:spPr>
          <a:xfrm>
            <a:off x="7145263" y="3160807"/>
            <a:ext cx="1176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dirty="0"/>
              <a:t>Амерички</a:t>
            </a:r>
          </a:p>
        </p:txBody>
      </p:sp>
    </p:spTree>
    <p:extLst>
      <p:ext uri="{BB962C8B-B14F-4D97-AF65-F5344CB8AC3E}">
        <p14:creationId xmlns:p14="http://schemas.microsoft.com/office/powerpoint/2010/main" val="266628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12A6B-E463-40F4-804E-B57C1917F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Специјални отпорници/потрошачи</a:t>
            </a:r>
            <a:endParaRPr lang="sr-Cyrl-ME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AFC7EEF-5F97-4431-A6DB-BE5100B0DB62}"/>
              </a:ext>
            </a:extLst>
          </p:cNvPr>
          <p:cNvGrpSpPr/>
          <p:nvPr/>
        </p:nvGrpSpPr>
        <p:grpSpPr>
          <a:xfrm>
            <a:off x="2953110" y="2161252"/>
            <a:ext cx="3191772" cy="491706"/>
            <a:chOff x="724620" y="2475781"/>
            <a:chExt cx="3191772" cy="49170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CCFB7FE-36A0-41FC-9174-988FE2E21EFA}"/>
                </a:ext>
              </a:extLst>
            </p:cNvPr>
            <p:cNvSpPr/>
            <p:nvPr/>
          </p:nvSpPr>
          <p:spPr>
            <a:xfrm>
              <a:off x="1319842" y="2475781"/>
              <a:ext cx="2001328" cy="491706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4CA6317-CAAD-4FF6-A56D-B915472AD16C}"/>
                </a:ext>
              </a:extLst>
            </p:cNvPr>
            <p:cNvCxnSpPr>
              <a:stCxn id="5" idx="3"/>
            </p:cNvCxnSpPr>
            <p:nvPr/>
          </p:nvCxnSpPr>
          <p:spPr>
            <a:xfrm>
              <a:off x="3321170" y="2721634"/>
              <a:ext cx="595222" cy="431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53E3D26-A891-4B85-A05E-162991E1CDE2}"/>
                </a:ext>
              </a:extLst>
            </p:cNvPr>
            <p:cNvCxnSpPr/>
            <p:nvPr/>
          </p:nvCxnSpPr>
          <p:spPr>
            <a:xfrm>
              <a:off x="724620" y="2719477"/>
              <a:ext cx="595222" cy="431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D4F4A1F-16AF-4CB8-B8C3-0AB3A76D242E}"/>
              </a:ext>
            </a:extLst>
          </p:cNvPr>
          <p:cNvCxnSpPr/>
          <p:nvPr/>
        </p:nvCxnSpPr>
        <p:spPr>
          <a:xfrm flipV="1">
            <a:off x="3703608" y="1863641"/>
            <a:ext cx="1690777" cy="109555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5B0AD46-2B45-4EF1-93B0-F8064A0BB509}"/>
              </a:ext>
            </a:extLst>
          </p:cNvPr>
          <p:cNvSpPr txBox="1"/>
          <p:nvPr/>
        </p:nvSpPr>
        <p:spPr>
          <a:xfrm>
            <a:off x="2809142" y="2959195"/>
            <a:ext cx="344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Реостат / промјенљиви отпорник</a:t>
            </a:r>
            <a:endParaRPr lang="sr-Cyrl-ME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6C62347-B3D2-41F5-8CB2-A5EFA75C6A20}"/>
              </a:ext>
            </a:extLst>
          </p:cNvPr>
          <p:cNvGrpSpPr/>
          <p:nvPr/>
        </p:nvGrpSpPr>
        <p:grpSpPr>
          <a:xfrm>
            <a:off x="7236545" y="2767408"/>
            <a:ext cx="3217653" cy="1600033"/>
            <a:chOff x="4572000" y="3976777"/>
            <a:chExt cx="3217653" cy="160003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6C63B43-3987-4DB4-82F7-431B546BF3CB}"/>
                </a:ext>
              </a:extLst>
            </p:cNvPr>
            <p:cNvSpPr/>
            <p:nvPr/>
          </p:nvSpPr>
          <p:spPr>
            <a:xfrm>
              <a:off x="5167222" y="4592128"/>
              <a:ext cx="2001328" cy="491706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F064DE1-9BED-40C7-AF8D-DCE9899F3872}"/>
                </a:ext>
              </a:extLst>
            </p:cNvPr>
            <p:cNvCxnSpPr>
              <a:stCxn id="11" idx="3"/>
            </p:cNvCxnSpPr>
            <p:nvPr/>
          </p:nvCxnSpPr>
          <p:spPr>
            <a:xfrm>
              <a:off x="7168550" y="4837981"/>
              <a:ext cx="595222" cy="431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ABCD9E6-6666-4F66-9E93-97E2DC819378}"/>
                </a:ext>
              </a:extLst>
            </p:cNvPr>
            <p:cNvCxnSpPr/>
            <p:nvPr/>
          </p:nvCxnSpPr>
          <p:spPr>
            <a:xfrm>
              <a:off x="4572000" y="4835824"/>
              <a:ext cx="595222" cy="431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3044465-BB1D-42D8-B775-DAEAF1E0D994}"/>
                </a:ext>
              </a:extLst>
            </p:cNvPr>
            <p:cNvCxnSpPr/>
            <p:nvPr/>
          </p:nvCxnSpPr>
          <p:spPr>
            <a:xfrm flipH="1">
              <a:off x="6167887" y="3976777"/>
              <a:ext cx="162176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0B0D9C8C-047C-4679-8642-18395BCEC409}"/>
                </a:ext>
              </a:extLst>
            </p:cNvPr>
            <p:cNvCxnSpPr>
              <a:endCxn id="11" idx="0"/>
            </p:cNvCxnSpPr>
            <p:nvPr/>
          </p:nvCxnSpPr>
          <p:spPr>
            <a:xfrm>
              <a:off x="6167886" y="3976777"/>
              <a:ext cx="0" cy="61535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34CF6B3-2EA8-442C-B0AF-2DDECAEF94FF}"/>
                </a:ext>
              </a:extLst>
            </p:cNvPr>
            <p:cNvSpPr txBox="1"/>
            <p:nvPr/>
          </p:nvSpPr>
          <p:spPr>
            <a:xfrm>
              <a:off x="5142605" y="5207478"/>
              <a:ext cx="17157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потенциометар</a:t>
              </a:r>
              <a:endParaRPr lang="sr-Cyrl-ME" dirty="0"/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FB1F4583-80A5-40A2-9DA4-2D2755F33BF8}"/>
              </a:ext>
            </a:extLst>
          </p:cNvPr>
          <p:cNvSpPr/>
          <p:nvPr/>
        </p:nvSpPr>
        <p:spPr>
          <a:xfrm>
            <a:off x="2541918" y="3773175"/>
            <a:ext cx="1733905" cy="173390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5189E28-D058-49AB-9E0C-41717F042BF8}"/>
              </a:ext>
            </a:extLst>
          </p:cNvPr>
          <p:cNvCxnSpPr>
            <a:stCxn id="21" idx="1"/>
            <a:endCxn id="21" idx="5"/>
          </p:cNvCxnSpPr>
          <p:nvPr/>
        </p:nvCxnSpPr>
        <p:spPr>
          <a:xfrm>
            <a:off x="2795843" y="4027100"/>
            <a:ext cx="1226055" cy="122605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31C1E6F-F33E-4CFD-ABA6-E254495D686B}"/>
              </a:ext>
            </a:extLst>
          </p:cNvPr>
          <p:cNvCxnSpPr>
            <a:stCxn id="21" idx="3"/>
            <a:endCxn id="21" idx="7"/>
          </p:cNvCxnSpPr>
          <p:nvPr/>
        </p:nvCxnSpPr>
        <p:spPr>
          <a:xfrm flipV="1">
            <a:off x="2795843" y="4027100"/>
            <a:ext cx="1226055" cy="122605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0516A00-EFCC-4638-AF54-9AF78EAC16F9}"/>
              </a:ext>
            </a:extLst>
          </p:cNvPr>
          <p:cNvCxnSpPr/>
          <p:nvPr/>
        </p:nvCxnSpPr>
        <p:spPr>
          <a:xfrm>
            <a:off x="4289315" y="4643719"/>
            <a:ext cx="595222" cy="43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1BE344E-8940-49F2-A832-36E55159ACCD}"/>
              </a:ext>
            </a:extLst>
          </p:cNvPr>
          <p:cNvCxnSpPr/>
          <p:nvPr/>
        </p:nvCxnSpPr>
        <p:spPr>
          <a:xfrm>
            <a:off x="1946695" y="4572557"/>
            <a:ext cx="595222" cy="43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85AA71B-8E73-40F9-93BE-AF90F8235EE1}"/>
              </a:ext>
            </a:extLst>
          </p:cNvPr>
          <p:cNvSpPr txBox="1"/>
          <p:nvPr/>
        </p:nvSpPr>
        <p:spPr>
          <a:xfrm>
            <a:off x="2741208" y="5576338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сијалица</a:t>
            </a:r>
            <a:endParaRPr lang="sr-Cyrl-ME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4599539-1FC8-4CFD-883F-F04542CCD12E}"/>
              </a:ext>
            </a:extLst>
          </p:cNvPr>
          <p:cNvGrpSpPr/>
          <p:nvPr/>
        </p:nvGrpSpPr>
        <p:grpSpPr>
          <a:xfrm>
            <a:off x="8557405" y="4951547"/>
            <a:ext cx="2290917" cy="465821"/>
            <a:chOff x="9045677" y="3805084"/>
            <a:chExt cx="2290917" cy="465821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E617D89-4C84-47FE-ACDD-11EFEF3F9379}"/>
                </a:ext>
              </a:extLst>
            </p:cNvPr>
            <p:cNvSpPr/>
            <p:nvPr/>
          </p:nvSpPr>
          <p:spPr>
            <a:xfrm>
              <a:off x="9438969" y="3805084"/>
              <a:ext cx="1543654" cy="465821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63704D3-CB00-4C58-B4EB-E214C4A980F7}"/>
                </a:ext>
              </a:extLst>
            </p:cNvPr>
            <p:cNvCxnSpPr>
              <a:cxnSpLocks/>
            </p:cNvCxnSpPr>
            <p:nvPr/>
          </p:nvCxnSpPr>
          <p:spPr>
            <a:xfrm>
              <a:off x="9045677" y="4037994"/>
              <a:ext cx="2290917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9B84707-0130-4711-94E5-3DEC5FD832FF}"/>
              </a:ext>
            </a:extLst>
          </p:cNvPr>
          <p:cNvSpPr txBox="1"/>
          <p:nvPr/>
        </p:nvSpPr>
        <p:spPr>
          <a:xfrm>
            <a:off x="9176928" y="5495776"/>
            <a:ext cx="1055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dirty="0"/>
              <a:t>осигурач</a:t>
            </a:r>
          </a:p>
        </p:txBody>
      </p:sp>
    </p:spTree>
    <p:extLst>
      <p:ext uri="{BB962C8B-B14F-4D97-AF65-F5344CB8AC3E}">
        <p14:creationId xmlns:p14="http://schemas.microsoft.com/office/powerpoint/2010/main" val="304888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 animBg="1"/>
      <p:bldP spid="33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40EE2-9D77-46A9-82A1-09B8144F8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11961"/>
          </a:xfrm>
        </p:spPr>
        <p:txBody>
          <a:bodyPr>
            <a:normAutofit/>
          </a:bodyPr>
          <a:lstStyle/>
          <a:p>
            <a:r>
              <a:rPr lang="sr-Cyrl-CS" dirty="0"/>
              <a:t>Извори електромоторне силе</a:t>
            </a:r>
            <a:br>
              <a:rPr lang="sr-Cyrl-CS" dirty="0"/>
            </a:br>
            <a:r>
              <a:rPr lang="sr-Cyrl-CS" sz="2400" dirty="0"/>
              <a:t>синоними: извор, извор електричне енергије, извор емс</a:t>
            </a:r>
            <a:endParaRPr lang="sr-Cyrl-M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F79721-310C-476D-90BD-09B130066E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26602" b="35438"/>
          <a:stretch/>
        </p:blipFill>
        <p:spPr>
          <a:xfrm>
            <a:off x="653891" y="2385883"/>
            <a:ext cx="5033635" cy="323465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34EBECC1-2349-46FC-8055-14ADCD901D93}"/>
              </a:ext>
            </a:extLst>
          </p:cNvPr>
          <p:cNvGrpSpPr/>
          <p:nvPr/>
        </p:nvGrpSpPr>
        <p:grpSpPr>
          <a:xfrm>
            <a:off x="7287446" y="5207446"/>
            <a:ext cx="3165715" cy="791415"/>
            <a:chOff x="7287446" y="5207446"/>
            <a:chExt cx="3165715" cy="79141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2FFDCC9-42AC-4B21-BCBE-F7A31F262EA1}"/>
                </a:ext>
              </a:extLst>
            </p:cNvPr>
            <p:cNvSpPr txBox="1"/>
            <p:nvPr/>
          </p:nvSpPr>
          <p:spPr>
            <a:xfrm>
              <a:off x="7287446" y="5207446"/>
              <a:ext cx="14176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Није извор.</a:t>
              </a:r>
            </a:p>
            <a:p>
              <a:r>
                <a:rPr lang="sr-Cyrl-CS" dirty="0"/>
                <a:t>Уземљење</a:t>
              </a:r>
              <a:r>
                <a:rPr lang="sr-Latn-CS" dirty="0"/>
                <a:t> &gt;</a:t>
              </a:r>
              <a:endParaRPr lang="sr-Cyrl-ME" dirty="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C552E56-EEBD-43EE-8355-B36528388D42}"/>
                </a:ext>
              </a:extLst>
            </p:cNvPr>
            <p:cNvGrpSpPr/>
            <p:nvPr/>
          </p:nvGrpSpPr>
          <p:grpSpPr>
            <a:xfrm>
              <a:off x="9207704" y="5207446"/>
              <a:ext cx="879894" cy="791415"/>
              <a:chOff x="7289321" y="5469147"/>
              <a:chExt cx="879894" cy="791415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28237DE5-44D9-42C5-8329-3A59E49A2E31}"/>
                  </a:ext>
                </a:extLst>
              </p:cNvPr>
              <p:cNvCxnSpPr/>
              <p:nvPr/>
            </p:nvCxnSpPr>
            <p:spPr>
              <a:xfrm>
                <a:off x="7729268" y="5469147"/>
                <a:ext cx="0" cy="46582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525AF5B5-927B-4918-8AFA-95473AACF8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89244" y="6099369"/>
                <a:ext cx="480048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FE8B05CE-21FB-492B-AF39-113947E9F978}"/>
                  </a:ext>
                </a:extLst>
              </p:cNvPr>
              <p:cNvCxnSpPr/>
              <p:nvPr/>
            </p:nvCxnSpPr>
            <p:spPr>
              <a:xfrm>
                <a:off x="7289321" y="5943600"/>
                <a:ext cx="879894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56A7D874-ECD7-48F8-A54A-CCBA76C857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03753" y="6260562"/>
                <a:ext cx="251031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059FA6A-7D35-4945-8295-09F5BC69748E}"/>
                </a:ext>
              </a:extLst>
            </p:cNvPr>
            <p:cNvSpPr txBox="1"/>
            <p:nvPr/>
          </p:nvSpPr>
          <p:spPr>
            <a:xfrm>
              <a:off x="9773167" y="5303940"/>
              <a:ext cx="679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V=0V</a:t>
              </a:r>
              <a:endParaRPr lang="sr-Cyrl-ME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ABBAFBB-A627-4873-BB31-C137F525641D}"/>
              </a:ext>
            </a:extLst>
          </p:cNvPr>
          <p:cNvGrpSpPr/>
          <p:nvPr/>
        </p:nvGrpSpPr>
        <p:grpSpPr>
          <a:xfrm>
            <a:off x="6465938" y="2156552"/>
            <a:ext cx="1805874" cy="1395219"/>
            <a:chOff x="6465938" y="2156552"/>
            <a:chExt cx="1805874" cy="13952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CAEE92A-4B98-4AE7-87A9-5BC3FB2F8208}"/>
                </a:ext>
              </a:extLst>
            </p:cNvPr>
            <p:cNvSpPr/>
            <p:nvPr/>
          </p:nvSpPr>
          <p:spPr>
            <a:xfrm>
              <a:off x="6817631" y="2446532"/>
              <a:ext cx="1120075" cy="193431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BE40331-D422-42B5-B829-E46A5924D82F}"/>
                </a:ext>
              </a:extLst>
            </p:cNvPr>
            <p:cNvSpPr/>
            <p:nvPr/>
          </p:nvSpPr>
          <p:spPr>
            <a:xfrm>
              <a:off x="7006534" y="2156552"/>
              <a:ext cx="773723" cy="77372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6EF984B-794C-4807-AFE9-79502B04C0A9}"/>
                </a:ext>
              </a:extLst>
            </p:cNvPr>
            <p:cNvCxnSpPr/>
            <p:nvPr/>
          </p:nvCxnSpPr>
          <p:spPr>
            <a:xfrm>
              <a:off x="6465938" y="2534454"/>
              <a:ext cx="47478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049D39E-D3C2-47C7-84B6-72463EF225FD}"/>
                </a:ext>
              </a:extLst>
            </p:cNvPr>
            <p:cNvCxnSpPr/>
            <p:nvPr/>
          </p:nvCxnSpPr>
          <p:spPr>
            <a:xfrm>
              <a:off x="7797028" y="2534454"/>
              <a:ext cx="47478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7B8634C-B484-4FA0-B8BB-93EA8144D27D}"/>
                </a:ext>
              </a:extLst>
            </p:cNvPr>
            <p:cNvSpPr txBox="1"/>
            <p:nvPr/>
          </p:nvSpPr>
          <p:spPr>
            <a:xfrm>
              <a:off x="7145873" y="2281636"/>
              <a:ext cx="4635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endParaRPr lang="sr-Cyrl-ME" sz="2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3853B91-DE88-461B-88A5-ED58CF79728D}"/>
                </a:ext>
              </a:extLst>
            </p:cNvPr>
            <p:cNvSpPr txBox="1"/>
            <p:nvPr/>
          </p:nvSpPr>
          <p:spPr>
            <a:xfrm>
              <a:off x="6789962" y="3182439"/>
              <a:ext cx="11792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r-Cyrl-CS" dirty="0"/>
                <a:t>генератор</a:t>
              </a:r>
              <a:endParaRPr lang="sr-Cyrl-ME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23EDE5C-7050-42B0-B014-6558793198D8}"/>
              </a:ext>
            </a:extLst>
          </p:cNvPr>
          <p:cNvGrpSpPr/>
          <p:nvPr/>
        </p:nvGrpSpPr>
        <p:grpSpPr>
          <a:xfrm>
            <a:off x="2526986" y="3988027"/>
            <a:ext cx="6102498" cy="1222135"/>
            <a:chOff x="2526986" y="3988027"/>
            <a:chExt cx="6102498" cy="1222135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97A6F17-1C21-49B1-885D-F52B98AFBC12}"/>
                </a:ext>
              </a:extLst>
            </p:cNvPr>
            <p:cNvSpPr/>
            <p:nvPr/>
          </p:nvSpPr>
          <p:spPr>
            <a:xfrm>
              <a:off x="2526986" y="3988027"/>
              <a:ext cx="3226777" cy="1222135"/>
            </a:xfrm>
            <a:prstGeom prst="ellipse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0BA4BF2-292E-4077-B3B2-A5880494AF2D}"/>
                </a:ext>
              </a:extLst>
            </p:cNvPr>
            <p:cNvSpPr txBox="1"/>
            <p:nvPr/>
          </p:nvSpPr>
          <p:spPr>
            <a:xfrm>
              <a:off x="5866676" y="4435452"/>
              <a:ext cx="27628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&lt; Електрохемијски извори</a:t>
              </a:r>
            </a:p>
            <a:p>
              <a:r>
                <a:rPr lang="sr-Cyrl-CS" dirty="0"/>
                <a:t>„батерије“</a:t>
              </a:r>
              <a:endParaRPr lang="sr-Cyrl-ME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2B4B735-67BD-43DC-85B3-49866A377E9A}"/>
              </a:ext>
            </a:extLst>
          </p:cNvPr>
          <p:cNvGrpSpPr/>
          <p:nvPr/>
        </p:nvGrpSpPr>
        <p:grpSpPr>
          <a:xfrm>
            <a:off x="9438969" y="1792236"/>
            <a:ext cx="714164" cy="1484435"/>
            <a:chOff x="9222659" y="1833195"/>
            <a:chExt cx="714164" cy="1484435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FA850C58-4B60-41A9-8AFE-81B641154B7E}"/>
                </a:ext>
              </a:extLst>
            </p:cNvPr>
            <p:cNvCxnSpPr/>
            <p:nvPr/>
          </p:nvCxnSpPr>
          <p:spPr>
            <a:xfrm>
              <a:off x="9537290" y="1894271"/>
              <a:ext cx="0" cy="38736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2DE1460-7D44-44E7-8410-197B1759F23A}"/>
                </a:ext>
              </a:extLst>
            </p:cNvPr>
            <p:cNvSpPr/>
            <p:nvPr/>
          </p:nvSpPr>
          <p:spPr>
            <a:xfrm>
              <a:off x="9222659" y="2281636"/>
              <a:ext cx="648629" cy="64862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68E39DD-F899-4A09-987B-3A2A787E1F8C}"/>
                </a:ext>
              </a:extLst>
            </p:cNvPr>
            <p:cNvCxnSpPr/>
            <p:nvPr/>
          </p:nvCxnSpPr>
          <p:spPr>
            <a:xfrm>
              <a:off x="9537290" y="2930265"/>
              <a:ext cx="0" cy="38736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FCF55F6-84B6-4619-9268-1C43DA95B5F6}"/>
                </a:ext>
              </a:extLst>
            </p:cNvPr>
            <p:cNvSpPr txBox="1"/>
            <p:nvPr/>
          </p:nvSpPr>
          <p:spPr>
            <a:xfrm>
              <a:off x="9546973" y="1833195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sz="3200" dirty="0"/>
                <a:t>+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A927B43-D12E-4F40-9E9B-43133929D004}"/>
              </a:ext>
            </a:extLst>
          </p:cNvPr>
          <p:cNvSpPr txBox="1"/>
          <p:nvPr/>
        </p:nvSpPr>
        <p:spPr>
          <a:xfrm>
            <a:off x="393291" y="2013939"/>
            <a:ext cx="23551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dirty="0"/>
              <a:t>Извор наизмјеничног </a:t>
            </a:r>
            <a:br>
              <a:rPr lang="sr-Cyrl-ME" dirty="0"/>
            </a:br>
            <a:r>
              <a:rPr lang="sr-Cyrl-ME" dirty="0"/>
              <a:t>напона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3AB430-913D-456C-AF4C-88CAF44B7B69}"/>
              </a:ext>
            </a:extLst>
          </p:cNvPr>
          <p:cNvSpPr txBox="1"/>
          <p:nvPr/>
        </p:nvSpPr>
        <p:spPr>
          <a:xfrm>
            <a:off x="2630165" y="1733271"/>
            <a:ext cx="1616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ME" dirty="0"/>
              <a:t>Извор једносмјерног напона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FBF240B-C62D-449A-918B-903653120EE4}"/>
              </a:ext>
            </a:extLst>
          </p:cNvPr>
          <p:cNvSpPr txBox="1"/>
          <p:nvPr/>
        </p:nvSpPr>
        <p:spPr>
          <a:xfrm>
            <a:off x="4384348" y="1973057"/>
            <a:ext cx="112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ME" dirty="0"/>
              <a:t>Извор струје</a:t>
            </a:r>
          </a:p>
        </p:txBody>
      </p:sp>
    </p:spTree>
    <p:extLst>
      <p:ext uri="{BB962C8B-B14F-4D97-AF65-F5344CB8AC3E}">
        <p14:creationId xmlns:p14="http://schemas.microsoft.com/office/powerpoint/2010/main" val="2271558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F15F-469E-4D26-BF92-25D6A7FFB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Једноставно електрично коло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E4466DA-D3B8-4B94-8333-29AB5011B4FC}"/>
              </a:ext>
            </a:extLst>
          </p:cNvPr>
          <p:cNvGrpSpPr/>
          <p:nvPr/>
        </p:nvGrpSpPr>
        <p:grpSpPr>
          <a:xfrm>
            <a:off x="2084438" y="2192594"/>
            <a:ext cx="3161071" cy="2148351"/>
            <a:chOff x="2084438" y="2192594"/>
            <a:chExt cx="3161071" cy="2148351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AA82CC9-A81C-49A2-92E0-85342554E6DF}"/>
                </a:ext>
              </a:extLst>
            </p:cNvPr>
            <p:cNvSpPr/>
            <p:nvPr/>
          </p:nvSpPr>
          <p:spPr>
            <a:xfrm>
              <a:off x="2084438" y="3293807"/>
              <a:ext cx="648929" cy="64892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0AC8862-3292-4486-942D-490C8106B51A}"/>
                </a:ext>
              </a:extLst>
            </p:cNvPr>
            <p:cNvSpPr/>
            <p:nvPr/>
          </p:nvSpPr>
          <p:spPr>
            <a:xfrm>
              <a:off x="3578942" y="2418733"/>
              <a:ext cx="108155" cy="10815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8C8377B-D5BF-49BE-B9EB-1BA680F00DB8}"/>
                </a:ext>
              </a:extLst>
            </p:cNvPr>
            <p:cNvSpPr/>
            <p:nvPr/>
          </p:nvSpPr>
          <p:spPr>
            <a:xfrm>
              <a:off x="4222955" y="2418732"/>
              <a:ext cx="108155" cy="10815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C186098-9891-444E-A7B9-2B79322F90DE}"/>
                </a:ext>
              </a:extLst>
            </p:cNvPr>
            <p:cNvCxnSpPr>
              <a:stCxn id="7" idx="7"/>
            </p:cNvCxnSpPr>
            <p:nvPr/>
          </p:nvCxnSpPr>
          <p:spPr>
            <a:xfrm flipV="1">
              <a:off x="3671258" y="2192594"/>
              <a:ext cx="527116" cy="24197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or: Elbow 12">
              <a:extLst>
                <a:ext uri="{FF2B5EF4-FFF2-40B4-BE49-F238E27FC236}">
                  <a16:creationId xmlns:a16="http://schemas.microsoft.com/office/drawing/2014/main" id="{0AE96C67-793D-4137-9B12-17FB91718BD5}"/>
                </a:ext>
              </a:extLst>
            </p:cNvPr>
            <p:cNvCxnSpPr>
              <a:stCxn id="6" idx="0"/>
              <a:endCxn id="7" idx="2"/>
            </p:cNvCxnSpPr>
            <p:nvPr/>
          </p:nvCxnSpPr>
          <p:spPr>
            <a:xfrm rot="5400000" flipH="1" flipV="1">
              <a:off x="2583424" y="2298290"/>
              <a:ext cx="820996" cy="1170039"/>
            </a:xfrm>
            <a:prstGeom prst="bentConnector2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CCC9637-F6C8-4B60-B394-5C9C125C86CD}"/>
                </a:ext>
              </a:extLst>
            </p:cNvPr>
            <p:cNvSpPr/>
            <p:nvPr/>
          </p:nvSpPr>
          <p:spPr>
            <a:xfrm>
              <a:off x="4921044" y="2984094"/>
              <a:ext cx="324465" cy="135685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16" name="Connector: Elbow 15">
              <a:extLst>
                <a:ext uri="{FF2B5EF4-FFF2-40B4-BE49-F238E27FC236}">
                  <a16:creationId xmlns:a16="http://schemas.microsoft.com/office/drawing/2014/main" id="{500CE179-E870-441B-BFA5-80E43EF2A14A}"/>
                </a:ext>
              </a:extLst>
            </p:cNvPr>
            <p:cNvCxnSpPr>
              <a:stCxn id="14" idx="0"/>
              <a:endCxn id="9" idx="6"/>
            </p:cNvCxnSpPr>
            <p:nvPr/>
          </p:nvCxnSpPr>
          <p:spPr>
            <a:xfrm rot="16200000" flipV="1">
              <a:off x="4451552" y="2352368"/>
              <a:ext cx="511284" cy="752167"/>
            </a:xfrm>
            <a:prstGeom prst="bentConnector2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or: Elbow 17">
              <a:extLst>
                <a:ext uri="{FF2B5EF4-FFF2-40B4-BE49-F238E27FC236}">
                  <a16:creationId xmlns:a16="http://schemas.microsoft.com/office/drawing/2014/main" id="{E737F2A9-C9E0-4152-8BF2-96E799D8FA0F}"/>
                </a:ext>
              </a:extLst>
            </p:cNvPr>
            <p:cNvCxnSpPr>
              <a:stCxn id="14" idx="2"/>
              <a:endCxn id="6" idx="4"/>
            </p:cNvCxnSpPr>
            <p:nvPr/>
          </p:nvCxnSpPr>
          <p:spPr>
            <a:xfrm rot="5400000" flipH="1">
              <a:off x="3546985" y="2804654"/>
              <a:ext cx="398209" cy="2674374"/>
            </a:xfrm>
            <a:prstGeom prst="bentConnector3">
              <a:avLst>
                <a:gd name="adj1" fmla="val -57407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3C961F1-D49A-47BB-B8DC-F05206C12B7E}"/>
                </a:ext>
              </a:extLst>
            </p:cNvPr>
            <p:cNvSpPr txBox="1"/>
            <p:nvPr/>
          </p:nvSpPr>
          <p:spPr>
            <a:xfrm>
              <a:off x="2373549" y="2817084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sz="3600" dirty="0"/>
                <a:t>+</a:t>
              </a:r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77D0AE5C-9130-4D90-8378-1BE0D06678F2}"/>
              </a:ext>
            </a:extLst>
          </p:cNvPr>
          <p:cNvSpPr/>
          <p:nvPr/>
        </p:nvSpPr>
        <p:spPr>
          <a:xfrm>
            <a:off x="3421626" y="2015613"/>
            <a:ext cx="1091380" cy="801471"/>
          </a:xfrm>
          <a:prstGeom prst="ellipse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CA19A7-C9DB-408D-9415-85C758346C9F}"/>
              </a:ext>
            </a:extLst>
          </p:cNvPr>
          <p:cNvSpPr txBox="1"/>
          <p:nvPr/>
        </p:nvSpPr>
        <p:spPr>
          <a:xfrm>
            <a:off x="5147187" y="1961585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прекидач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4AF103E-2D18-4C43-AE72-8B1916EF45A0}"/>
              </a:ext>
            </a:extLst>
          </p:cNvPr>
          <p:cNvCxnSpPr>
            <a:stCxn id="22" idx="1"/>
          </p:cNvCxnSpPr>
          <p:nvPr/>
        </p:nvCxnSpPr>
        <p:spPr>
          <a:xfrm flipH="1">
            <a:off x="4448006" y="2146251"/>
            <a:ext cx="699181" cy="1023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3277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3DE42-603A-47DA-A490-68A263F0F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Струјни круг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51CF0-47C5-4038-8A7B-B23BFA9F6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1" y="1845734"/>
            <a:ext cx="5059680" cy="4023360"/>
          </a:xfrm>
        </p:spPr>
        <p:txBody>
          <a:bodyPr/>
          <a:lstStyle/>
          <a:p>
            <a:r>
              <a:rPr lang="sr-Cyrl-ME" dirty="0"/>
              <a:t>Да би струја протекла кроз неки елемент кола мора да постоји пут од + стране извора до елемента и од елемента до – стране извора. При томе се не може користити исти проводник у оба смјера.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B42094-D3DF-4882-936B-BAA29FF83F9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26480" y="1323280"/>
            <a:ext cx="5059680" cy="421144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DC83AAF0-4E14-4DAB-9239-FF6BC9165F23}"/>
              </a:ext>
            </a:extLst>
          </p:cNvPr>
          <p:cNvGrpSpPr/>
          <p:nvPr/>
        </p:nvGrpSpPr>
        <p:grpSpPr>
          <a:xfrm>
            <a:off x="6469626" y="1628222"/>
            <a:ext cx="4741116" cy="4009316"/>
            <a:chOff x="6469626" y="1628222"/>
            <a:chExt cx="4741116" cy="4009316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886D9FDF-A697-4075-8FE3-F44AF0139682}"/>
                </a:ext>
              </a:extLst>
            </p:cNvPr>
            <p:cNvCxnSpPr/>
            <p:nvPr/>
          </p:nvCxnSpPr>
          <p:spPr>
            <a:xfrm flipV="1">
              <a:off x="6626942" y="1641987"/>
              <a:ext cx="0" cy="143551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20CD7815-C905-45A9-8A35-25B3AB2DB072}"/>
                </a:ext>
              </a:extLst>
            </p:cNvPr>
            <p:cNvCxnSpPr>
              <a:cxnSpLocks/>
            </p:cNvCxnSpPr>
            <p:nvPr/>
          </p:nvCxnSpPr>
          <p:spPr>
            <a:xfrm>
              <a:off x="6602361" y="1641987"/>
              <a:ext cx="2158181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8D17257-B11D-4A6C-8D56-F4453215652E}"/>
                </a:ext>
              </a:extLst>
            </p:cNvPr>
            <p:cNvCxnSpPr>
              <a:cxnSpLocks/>
            </p:cNvCxnSpPr>
            <p:nvPr/>
          </p:nvCxnSpPr>
          <p:spPr>
            <a:xfrm>
              <a:off x="8760542" y="1628222"/>
              <a:ext cx="0" cy="1724578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34C4864-5490-421A-8284-356A0D4B5BC0}"/>
                </a:ext>
              </a:extLst>
            </p:cNvPr>
            <p:cNvCxnSpPr>
              <a:cxnSpLocks/>
            </p:cNvCxnSpPr>
            <p:nvPr/>
          </p:nvCxnSpPr>
          <p:spPr>
            <a:xfrm>
              <a:off x="8760542" y="3352800"/>
              <a:ext cx="2425618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6756CA1-9170-4A77-B2DD-423D6F4838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10741" y="3352800"/>
              <a:ext cx="1" cy="2284737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7D65EA6D-CEB1-45BD-BCAA-21FCCC63944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469626" y="5637537"/>
              <a:ext cx="4741116" cy="1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558D5747-2D8D-4AD6-A70C-FCC5CC2B65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04040" y="3687097"/>
              <a:ext cx="1" cy="1950439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3961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0223F-28F4-4EAE-A0A8-F82483D5C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Струја, густина струје и наелектрисање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B72259-1CB3-4F49-A9BD-DABD9D3527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7280" y="1887444"/>
            <a:ext cx="895350" cy="762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505EBB4-30E6-483C-B135-D12D96EF382C}"/>
              </a:ext>
            </a:extLst>
          </p:cNvPr>
          <p:cNvSpPr txBox="1"/>
          <p:nvPr/>
        </p:nvSpPr>
        <p:spPr>
          <a:xfrm>
            <a:off x="2448233" y="2037611"/>
            <a:ext cx="1430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dirty="0"/>
              <a:t>1А = 1 </a:t>
            </a:r>
            <a:r>
              <a:rPr lang="sr-Latn-ME" sz="2400" dirty="0"/>
              <a:t>C/s</a:t>
            </a:r>
            <a:endParaRPr lang="sr-Cyrl-ME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F144B2-567D-49EB-853E-1BDE82F18EC1}"/>
              </a:ext>
            </a:extLst>
          </p:cNvPr>
          <p:cNvSpPr txBox="1"/>
          <p:nvPr/>
        </p:nvSpPr>
        <p:spPr>
          <a:xfrm>
            <a:off x="1022555" y="2969342"/>
            <a:ext cx="395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Амперчас је јединица наелектрисања.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7C6033-A062-4683-BD78-9AD56AF970C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22555" y="3408690"/>
            <a:ext cx="3781425" cy="4000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74F600-B436-49BB-8901-4CA4F97477FA}"/>
              </a:ext>
            </a:extLst>
          </p:cNvPr>
          <p:cNvSpPr txBox="1"/>
          <p:nvPr/>
        </p:nvSpPr>
        <p:spPr>
          <a:xfrm>
            <a:off x="7246374" y="2037611"/>
            <a:ext cx="17361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000" b="1" dirty="0"/>
              <a:t>Густина струје</a:t>
            </a:r>
          </a:p>
          <a:p>
            <a:r>
              <a:rPr lang="sr-Cyrl-ME" sz="2000" dirty="0"/>
              <a:t>Ознака: Ј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16E70A8-4FB5-4270-9EC3-B14A2CD6F9F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2613" y="2863004"/>
            <a:ext cx="904875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55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11749-C8D7-4C28-9887-DBC83D2EE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Смјер струје у односу на смјер кретања наелектрисања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4C997B-0EA5-4864-A524-FC8F0C15DD4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38299" y="2104881"/>
            <a:ext cx="3896696" cy="3646990"/>
          </a:xfrm>
          <a:prstGeom prst="rect">
            <a:avLst/>
          </a:prstGeom>
        </p:spPr>
      </p:pic>
      <p:sp>
        <p:nvSpPr>
          <p:cNvPr id="12" name="Arc 11">
            <a:extLst>
              <a:ext uri="{FF2B5EF4-FFF2-40B4-BE49-F238E27FC236}">
                <a16:creationId xmlns:a16="http://schemas.microsoft.com/office/drawing/2014/main" id="{A7FB8BC0-CF97-4A9B-B958-50F4C190D929}"/>
              </a:ext>
            </a:extLst>
          </p:cNvPr>
          <p:cNvSpPr/>
          <p:nvPr/>
        </p:nvSpPr>
        <p:spPr>
          <a:xfrm>
            <a:off x="3274140" y="2829232"/>
            <a:ext cx="1455175" cy="2215985"/>
          </a:xfrm>
          <a:prstGeom prst="arc">
            <a:avLst>
              <a:gd name="adj1" fmla="val 14548488"/>
              <a:gd name="adj2" fmla="val 7119425"/>
            </a:avLst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F3A092-F5B7-4E58-BD80-A6B5FF6C88B3}"/>
              </a:ext>
            </a:extLst>
          </p:cNvPr>
          <p:cNvSpPr txBox="1"/>
          <p:nvPr/>
        </p:nvSpPr>
        <p:spPr>
          <a:xfrm>
            <a:off x="3529781" y="3116825"/>
            <a:ext cx="973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Смјер струје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CE53AF0-3078-4B7B-997E-D8671DF58161}"/>
              </a:ext>
            </a:extLst>
          </p:cNvPr>
          <p:cNvGrpSpPr/>
          <p:nvPr/>
        </p:nvGrpSpPr>
        <p:grpSpPr>
          <a:xfrm>
            <a:off x="2339509" y="3653873"/>
            <a:ext cx="703288" cy="618243"/>
            <a:chOff x="2339509" y="3653873"/>
            <a:chExt cx="703288" cy="618243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26E591C-C1B8-42EA-B310-D9B04603F71C}"/>
                </a:ext>
              </a:extLst>
            </p:cNvPr>
            <p:cNvSpPr/>
            <p:nvPr/>
          </p:nvSpPr>
          <p:spPr>
            <a:xfrm>
              <a:off x="2468460" y="3653873"/>
              <a:ext cx="167148" cy="16714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+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33C2ED0-1856-464F-B626-400554F9BBD8}"/>
                </a:ext>
              </a:extLst>
            </p:cNvPr>
            <p:cNvSpPr/>
            <p:nvPr/>
          </p:nvSpPr>
          <p:spPr>
            <a:xfrm>
              <a:off x="2339509" y="4104968"/>
              <a:ext cx="167148" cy="1671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38BEAA6-8166-4F71-89C2-441274E8280B}"/>
                </a:ext>
              </a:extLst>
            </p:cNvPr>
            <p:cNvSpPr/>
            <p:nvPr/>
          </p:nvSpPr>
          <p:spPr>
            <a:xfrm>
              <a:off x="2605263" y="4104968"/>
              <a:ext cx="167148" cy="1671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5A575CB-6ADE-420C-B639-929CE749B07A}"/>
                </a:ext>
              </a:extLst>
            </p:cNvPr>
            <p:cNvSpPr/>
            <p:nvPr/>
          </p:nvSpPr>
          <p:spPr>
            <a:xfrm>
              <a:off x="2871017" y="4104968"/>
              <a:ext cx="167148" cy="1671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399879F-5F01-4746-9A66-A7DC338EDD18}"/>
                </a:ext>
              </a:extLst>
            </p:cNvPr>
            <p:cNvSpPr/>
            <p:nvPr/>
          </p:nvSpPr>
          <p:spPr>
            <a:xfrm>
              <a:off x="2665104" y="3653873"/>
              <a:ext cx="167148" cy="16714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+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8360DB8-BFEC-4167-B235-81905FE13FE8}"/>
                </a:ext>
              </a:extLst>
            </p:cNvPr>
            <p:cNvSpPr/>
            <p:nvPr/>
          </p:nvSpPr>
          <p:spPr>
            <a:xfrm>
              <a:off x="2875649" y="3653873"/>
              <a:ext cx="167148" cy="16714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+</a:t>
              </a:r>
            </a:p>
          </p:txBody>
        </p:sp>
      </p:grpSp>
      <p:sp>
        <p:nvSpPr>
          <p:cNvPr id="28" name="Arc 27">
            <a:extLst>
              <a:ext uri="{FF2B5EF4-FFF2-40B4-BE49-F238E27FC236}">
                <a16:creationId xmlns:a16="http://schemas.microsoft.com/office/drawing/2014/main" id="{8B042B97-7976-4015-86A2-949F339CF494}"/>
              </a:ext>
            </a:extLst>
          </p:cNvPr>
          <p:cNvSpPr/>
          <p:nvPr/>
        </p:nvSpPr>
        <p:spPr>
          <a:xfrm>
            <a:off x="2172930" y="1946787"/>
            <a:ext cx="3716594" cy="3822781"/>
          </a:xfrm>
          <a:prstGeom prst="arc">
            <a:avLst>
              <a:gd name="adj1" fmla="val 14548488"/>
              <a:gd name="adj2" fmla="val 7119425"/>
            </a:avLst>
          </a:prstGeom>
          <a:ln w="571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4EDF14E-BAB7-4D44-8C20-898DBD38A93C}"/>
              </a:ext>
            </a:extLst>
          </p:cNvPr>
          <p:cNvSpPr txBox="1"/>
          <p:nvPr/>
        </p:nvSpPr>
        <p:spPr>
          <a:xfrm>
            <a:off x="5751302" y="2193495"/>
            <a:ext cx="1769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Смјер кретања наелектрисања - електорна</a:t>
            </a:r>
          </a:p>
        </p:txBody>
      </p:sp>
    </p:spTree>
    <p:extLst>
      <p:ext uri="{BB962C8B-B14F-4D97-AF65-F5344CB8AC3E}">
        <p14:creationId xmlns:p14="http://schemas.microsoft.com/office/powerpoint/2010/main" val="287690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28" grpId="0" animBg="1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60606-7FC3-4FE2-8226-55E59037E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92073"/>
          </a:xfrm>
        </p:spPr>
        <p:txBody>
          <a:bodyPr/>
          <a:lstStyle/>
          <a:p>
            <a:r>
              <a:rPr lang="sr-Cyrl-CS" dirty="0"/>
              <a:t>Означавање величина у колу</a:t>
            </a:r>
            <a:endParaRPr lang="sr-Cyrl-ME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B670307-0114-40C8-A8EC-F3712C88A1FA}"/>
              </a:ext>
            </a:extLst>
          </p:cNvPr>
          <p:cNvGrpSpPr/>
          <p:nvPr/>
        </p:nvGrpSpPr>
        <p:grpSpPr>
          <a:xfrm>
            <a:off x="1097242" y="1901698"/>
            <a:ext cx="7443976" cy="4066123"/>
            <a:chOff x="2307566" y="2521130"/>
            <a:chExt cx="7443976" cy="406612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1FA02F3-F02F-4BD2-8028-BC42FB63F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07566" y="2787141"/>
              <a:ext cx="7162800" cy="3457575"/>
            </a:xfrm>
            <a:prstGeom prst="rect">
              <a:avLst/>
            </a:prstGeom>
          </p:spPr>
        </p:pic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7D112555-AC9D-4D9C-AEDF-328DCCB8D229}"/>
                </a:ext>
              </a:extLst>
            </p:cNvPr>
            <p:cNvCxnSpPr/>
            <p:nvPr/>
          </p:nvCxnSpPr>
          <p:spPr>
            <a:xfrm>
              <a:off x="3827253" y="3623094"/>
              <a:ext cx="1578634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22B05B9-5AD6-402F-AE51-650CBF323957}"/>
                </a:ext>
              </a:extLst>
            </p:cNvPr>
            <p:cNvSpPr txBox="1"/>
            <p:nvPr/>
          </p:nvSpPr>
          <p:spPr>
            <a:xfrm>
              <a:off x="4408019" y="3623094"/>
              <a:ext cx="41710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sz="2800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sr-Latn-CS" sz="2800" i="1" baseline="-25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sr-Cyrl-ME" sz="2800" i="1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CD1C8E46-C8C7-466F-937D-67DD93B2D7F0}"/>
                </a:ext>
              </a:extLst>
            </p:cNvPr>
            <p:cNvCxnSpPr/>
            <p:nvPr/>
          </p:nvCxnSpPr>
          <p:spPr>
            <a:xfrm>
              <a:off x="6860875" y="3119886"/>
              <a:ext cx="1578634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EF55636-77C1-4F05-B9ED-045AF7DDCBC5}"/>
                </a:ext>
              </a:extLst>
            </p:cNvPr>
            <p:cNvSpPr txBox="1"/>
            <p:nvPr/>
          </p:nvSpPr>
          <p:spPr>
            <a:xfrm>
              <a:off x="7364004" y="2525530"/>
              <a:ext cx="41710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sz="2800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sr-Latn-CS" sz="2800" i="1" baseline="-25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sr-Cyrl-ME" sz="2800" i="1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CD1C8E46-C8C7-466F-937D-67DD93B2D7F0}"/>
                </a:ext>
              </a:extLst>
            </p:cNvPr>
            <p:cNvCxnSpPr/>
            <p:nvPr/>
          </p:nvCxnSpPr>
          <p:spPr>
            <a:xfrm flipV="1">
              <a:off x="6699766" y="4023360"/>
              <a:ext cx="10188" cy="120835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EF55636-77C1-4F05-B9ED-045AF7DDCBC5}"/>
                </a:ext>
              </a:extLst>
            </p:cNvPr>
            <p:cNvSpPr txBox="1"/>
            <p:nvPr/>
          </p:nvSpPr>
          <p:spPr>
            <a:xfrm>
              <a:off x="6771821" y="4428352"/>
              <a:ext cx="41710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sz="2800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sr-Latn-CS" sz="2800" i="1" baseline="-25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sr-Cyrl-ME" sz="2800" i="1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7415349" y="3278778"/>
              <a:ext cx="0" cy="2547257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7415349" y="3213462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2400" dirty="0">
                  <a:solidFill>
                    <a:schemeClr val="tx2"/>
                  </a:solidFill>
                </a:rPr>
                <a:t>+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480663" y="4336869"/>
              <a:ext cx="4203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b="1" dirty="0">
                  <a:solidFill>
                    <a:schemeClr val="tx2"/>
                  </a:solidFill>
                </a:rPr>
                <a:t>U</a:t>
              </a:r>
              <a:r>
                <a:rPr lang="sr-Latn-CS" b="1" baseline="-25000" dirty="0">
                  <a:solidFill>
                    <a:schemeClr val="tx2"/>
                  </a:solidFill>
                </a:rPr>
                <a:t>2</a:t>
              </a:r>
              <a:endParaRPr lang="en-US" b="1" baseline="-25000" dirty="0">
                <a:solidFill>
                  <a:schemeClr val="tx2"/>
                </a:solidFill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8273143" y="3300550"/>
              <a:ext cx="0" cy="2547257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8325395" y="5429794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2400" dirty="0">
                  <a:solidFill>
                    <a:schemeClr val="tx2"/>
                  </a:solidFill>
                </a:rPr>
                <a:t>+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338457" y="4358641"/>
              <a:ext cx="4203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b="1" dirty="0">
                  <a:solidFill>
                    <a:schemeClr val="tx2"/>
                  </a:solidFill>
                </a:rPr>
                <a:t>U</a:t>
              </a:r>
              <a:r>
                <a:rPr lang="sr-Latn-CS" b="1" baseline="-25000" dirty="0">
                  <a:solidFill>
                    <a:schemeClr val="tx2"/>
                  </a:solidFill>
                </a:rPr>
                <a:t>3</a:t>
              </a:r>
              <a:endParaRPr lang="en-US" b="1" baseline="-25000" dirty="0">
                <a:solidFill>
                  <a:schemeClr val="tx2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72103" y="6217921"/>
              <a:ext cx="9861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>
                  <a:latin typeface="Arial" pitchFamily="34" charset="0"/>
                  <a:cs typeface="Arial" pitchFamily="34" charset="0"/>
                </a:rPr>
                <a:t>U2=-U3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flipH="1">
              <a:off x="3823063" y="2899954"/>
              <a:ext cx="1502228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397829" y="2521130"/>
              <a:ext cx="4363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>
                  <a:latin typeface="Arial" pitchFamily="34" charset="0"/>
                  <a:cs typeface="Arial" pitchFamily="34" charset="0"/>
                </a:rPr>
                <a:t>U</a:t>
              </a:r>
              <a:r>
                <a:rPr lang="sr-Latn-CS" baseline="-25000" dirty="0">
                  <a:latin typeface="Arial" pitchFamily="34" charset="0"/>
                  <a:cs typeface="Arial" pitchFamily="34" charset="0"/>
                </a:rPr>
                <a:t>1</a:t>
              </a:r>
              <a:endParaRPr lang="en-US" baseline="-250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flipV="1">
              <a:off x="9270274" y="3396344"/>
              <a:ext cx="0" cy="2246811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9331234" y="4280263"/>
              <a:ext cx="4203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b="1" dirty="0">
                  <a:solidFill>
                    <a:schemeClr val="tx2"/>
                  </a:solidFill>
                </a:rPr>
                <a:t>U</a:t>
              </a:r>
              <a:r>
                <a:rPr lang="sr-Latn-CS" b="1" baseline="-25000" dirty="0">
                  <a:solidFill>
                    <a:schemeClr val="tx2"/>
                  </a:solidFill>
                </a:rPr>
                <a:t>2</a:t>
              </a:r>
              <a:endParaRPr lang="en-US" b="1" baseline="-2500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038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E23FB-BD40-4E44-A638-005C8528F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1. Кирхофов закон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729BE-AFC7-439E-930A-D41FB48CF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2707804" cy="976124"/>
          </a:xfrm>
        </p:spPr>
        <p:txBody>
          <a:bodyPr/>
          <a:lstStyle/>
          <a:p>
            <a:r>
              <a:rPr lang="sr-Cyrl-ME" dirty="0"/>
              <a:t>Онолико колико струје уђе мора и да изађе.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115FBE9-6C63-41CE-87F1-F0A522A14A2C}"/>
              </a:ext>
            </a:extLst>
          </p:cNvPr>
          <p:cNvGrpSpPr/>
          <p:nvPr/>
        </p:nvGrpSpPr>
        <p:grpSpPr>
          <a:xfrm>
            <a:off x="1097280" y="2816943"/>
            <a:ext cx="2310581" cy="1486910"/>
            <a:chOff x="1097280" y="2816943"/>
            <a:chExt cx="2310581" cy="14869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8929EA6-6C52-4239-A189-C6295435CA60}"/>
                </a:ext>
              </a:extLst>
            </p:cNvPr>
            <p:cNvGrpSpPr/>
            <p:nvPr/>
          </p:nvGrpSpPr>
          <p:grpSpPr>
            <a:xfrm>
              <a:off x="1097280" y="2816943"/>
              <a:ext cx="2310581" cy="1486910"/>
              <a:chOff x="1097280" y="2816943"/>
              <a:chExt cx="2310581" cy="1486910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0D3B0F59-1063-461E-A1D1-E50B6E132193}"/>
                  </a:ext>
                </a:extLst>
              </p:cNvPr>
              <p:cNvCxnSpPr/>
              <p:nvPr/>
            </p:nvCxnSpPr>
            <p:spPr>
              <a:xfrm flipV="1">
                <a:off x="1097280" y="3045324"/>
                <a:ext cx="2310581" cy="99305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354BF2AA-D59F-4524-8D85-ED48741BAB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96816" y="3536937"/>
                <a:ext cx="1022554" cy="76691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FB45A8F0-8857-4590-A3C2-606B9859A5EC}"/>
                  </a:ext>
                </a:extLst>
              </p:cNvPr>
              <p:cNvCxnSpPr/>
              <p:nvPr/>
            </p:nvCxnSpPr>
            <p:spPr>
              <a:xfrm flipV="1">
                <a:off x="1264428" y="3458278"/>
                <a:ext cx="757084" cy="35396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9B7E1D4-BE11-41B5-9AE0-72DD3D51114C}"/>
                  </a:ext>
                </a:extLst>
              </p:cNvPr>
              <p:cNvSpPr txBox="1"/>
              <p:nvPr/>
            </p:nvSpPr>
            <p:spPr>
              <a:xfrm>
                <a:off x="1419952" y="3249343"/>
                <a:ext cx="3593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/>
                  <a:t>I1</a:t>
                </a:r>
                <a:endParaRPr lang="sr-Cyrl-ME" dirty="0"/>
              </a:p>
            </p:txBody>
          </p: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A71174FD-5D9A-4FEF-8A22-8390ACA05C0B}"/>
                  </a:ext>
                </a:extLst>
              </p:cNvPr>
              <p:cNvCxnSpPr/>
              <p:nvPr/>
            </p:nvCxnSpPr>
            <p:spPr>
              <a:xfrm flipV="1">
                <a:off x="2377294" y="3025878"/>
                <a:ext cx="757084" cy="35396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92E7B34-8FBC-47F9-98E9-1E79324F1446}"/>
                  </a:ext>
                </a:extLst>
              </p:cNvPr>
              <p:cNvSpPr txBox="1"/>
              <p:nvPr/>
            </p:nvSpPr>
            <p:spPr>
              <a:xfrm>
                <a:off x="2532818" y="2816943"/>
                <a:ext cx="3593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/>
                  <a:t>I3</a:t>
                </a:r>
                <a:endParaRPr lang="sr-Cyrl-ME" dirty="0"/>
              </a:p>
            </p:txBody>
          </p: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A44705E7-978B-4E9D-A659-816B49AEC35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631112" y="3618676"/>
                <a:ext cx="603789" cy="43915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5951BA2-8E16-48FF-A030-91191BE05D28}"/>
                  </a:ext>
                </a:extLst>
              </p:cNvPr>
              <p:cNvSpPr txBox="1"/>
              <p:nvPr/>
            </p:nvSpPr>
            <p:spPr>
              <a:xfrm>
                <a:off x="2892212" y="3478753"/>
                <a:ext cx="3593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/>
                  <a:t>I2</a:t>
                </a:r>
                <a:endParaRPr lang="sr-Cyrl-ME" dirty="0"/>
              </a:p>
            </p:txBody>
          </p: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09802AD-5FE0-4738-AFBA-CDA49A280811}"/>
                </a:ext>
              </a:extLst>
            </p:cNvPr>
            <p:cNvSpPr/>
            <p:nvPr/>
          </p:nvSpPr>
          <p:spPr>
            <a:xfrm>
              <a:off x="2233821" y="3476077"/>
              <a:ext cx="119515" cy="11951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229C60B-542D-416B-8A01-A6A2AC07BEF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20356" y="1938508"/>
            <a:ext cx="3295650" cy="79057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1042C0F-8A46-4A7D-A2AD-36FB7F95935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3912" y="4469135"/>
            <a:ext cx="1638300" cy="40957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E64C574-E6AC-4A2F-B97E-A74C7818980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68181" y="2877056"/>
            <a:ext cx="4438650" cy="2409825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13EDED-576E-4521-A6A2-53D435CED5D5}"/>
              </a:ext>
            </a:extLst>
          </p:cNvPr>
          <p:cNvSpPr/>
          <p:nvPr/>
        </p:nvSpPr>
        <p:spPr>
          <a:xfrm>
            <a:off x="6902245" y="3001609"/>
            <a:ext cx="2658643" cy="166871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5AE1186-D906-4E49-840D-76A260A703CE}"/>
              </a:ext>
            </a:extLst>
          </p:cNvPr>
          <p:cNvGrpSpPr/>
          <p:nvPr/>
        </p:nvGrpSpPr>
        <p:grpSpPr>
          <a:xfrm>
            <a:off x="6582438" y="3379840"/>
            <a:ext cx="3398779" cy="843208"/>
            <a:chOff x="6582438" y="3379840"/>
            <a:chExt cx="3398779" cy="843208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77A3492A-86EF-4606-8674-09A7A82ABD3A}"/>
                </a:ext>
              </a:extLst>
            </p:cNvPr>
            <p:cNvCxnSpPr/>
            <p:nvPr/>
          </p:nvCxnSpPr>
          <p:spPr>
            <a:xfrm>
              <a:off x="6622025" y="3687501"/>
              <a:ext cx="5604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5E43C13-EDF1-402D-A0BC-B01380E330DC}"/>
                </a:ext>
              </a:extLst>
            </p:cNvPr>
            <p:cNvSpPr txBox="1"/>
            <p:nvPr/>
          </p:nvSpPr>
          <p:spPr>
            <a:xfrm>
              <a:off x="6582438" y="3379840"/>
              <a:ext cx="359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I1</a:t>
              </a:r>
              <a:endParaRPr lang="sr-Cyrl-ME" dirty="0"/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DAAD5C18-3A67-4F14-BA13-24D1E5C68876}"/>
                </a:ext>
              </a:extLst>
            </p:cNvPr>
            <p:cNvCxnSpPr/>
            <p:nvPr/>
          </p:nvCxnSpPr>
          <p:spPr>
            <a:xfrm>
              <a:off x="9420778" y="4200187"/>
              <a:ext cx="5604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EF3F3E0-C068-4D94-8413-AA56A9C0352A}"/>
                </a:ext>
              </a:extLst>
            </p:cNvPr>
            <p:cNvSpPr txBox="1"/>
            <p:nvPr/>
          </p:nvSpPr>
          <p:spPr>
            <a:xfrm>
              <a:off x="9560888" y="3853716"/>
              <a:ext cx="359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I5</a:t>
              </a:r>
              <a:endParaRPr lang="sr-Cyrl-ME" dirty="0"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87A73E68-90F9-40BB-8FA1-8626847CC92A}"/>
              </a:ext>
            </a:extLst>
          </p:cNvPr>
          <p:cNvSpPr txBox="1"/>
          <p:nvPr/>
        </p:nvSpPr>
        <p:spPr>
          <a:xfrm>
            <a:off x="7906797" y="5225828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I1=I5</a:t>
            </a:r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3472079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83D7E-EFB3-4626-B4BE-B1257C043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22765"/>
          </a:xfrm>
        </p:spPr>
        <p:txBody>
          <a:bodyPr/>
          <a:lstStyle/>
          <a:p>
            <a:r>
              <a:rPr lang="sr-Cyrl-ME" dirty="0"/>
              <a:t>Омов закон и отпорност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74057-BAAA-4DB3-9E63-BDDB94F9B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693" y="1784866"/>
            <a:ext cx="3936836" cy="4099288"/>
          </a:xfrm>
        </p:spPr>
        <p:txBody>
          <a:bodyPr/>
          <a:lstStyle/>
          <a:p>
            <a:r>
              <a:rPr lang="sr-Cyrl-ME" dirty="0"/>
              <a:t>Отпорност је карактеристика која описује колико се неки елемент кола супроставља пролазку струје кроз њега.</a:t>
            </a:r>
          </a:p>
          <a:p>
            <a:r>
              <a:rPr lang="sr-Cyrl-ME" dirty="0"/>
              <a:t>Отпорност је коефицијент пропорционалности између напона и струје.</a:t>
            </a:r>
          </a:p>
          <a:p>
            <a:r>
              <a:rPr lang="sr-Cyrl-ME" dirty="0"/>
              <a:t>Ознака: </a:t>
            </a:r>
            <a:r>
              <a:rPr lang="sr-Latn-ME" dirty="0"/>
              <a:t>R</a:t>
            </a:r>
          </a:p>
          <a:p>
            <a:r>
              <a:rPr lang="sr-Cyrl-ME" dirty="0"/>
              <a:t>Јединица: ом </a:t>
            </a:r>
            <a:r>
              <a:rPr lang="sr-Latn-ME" dirty="0"/>
              <a:t>[</a:t>
            </a:r>
            <a:r>
              <a:rPr lang="el-GR" dirty="0"/>
              <a:t>Ω</a:t>
            </a:r>
            <a:r>
              <a:rPr lang="sr-Latn-ME" dirty="0"/>
              <a:t>]</a:t>
            </a:r>
            <a:endParaRPr lang="sr-Cyrl-ME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9151B4A-2A6C-41CF-A280-111F37B76868}"/>
              </a:ext>
            </a:extLst>
          </p:cNvPr>
          <p:cNvGrpSpPr/>
          <p:nvPr/>
        </p:nvGrpSpPr>
        <p:grpSpPr>
          <a:xfrm>
            <a:off x="7744132" y="249148"/>
            <a:ext cx="3225641" cy="2370227"/>
            <a:chOff x="7744132" y="249148"/>
            <a:chExt cx="3225641" cy="237022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087822D-606A-4707-88FD-F753E379BF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44132" y="581025"/>
              <a:ext cx="2209800" cy="2038350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FEDA0D4-68AC-48FF-84ED-E9A6A1CCAB1B}"/>
                </a:ext>
              </a:extLst>
            </p:cNvPr>
            <p:cNvGrpSpPr/>
            <p:nvPr/>
          </p:nvGrpSpPr>
          <p:grpSpPr>
            <a:xfrm>
              <a:off x="8672052" y="249148"/>
              <a:ext cx="747252" cy="369332"/>
              <a:chOff x="8465574" y="237818"/>
              <a:chExt cx="747252" cy="369332"/>
            </a:xfrm>
          </p:grpSpPr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9FEA9B2F-1B86-46ED-B082-D2444D9312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65574" y="581025"/>
                <a:ext cx="747252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709ADC-7FBB-405C-9493-9AA3E6E24A9E}"/>
                  </a:ext>
                </a:extLst>
              </p:cNvPr>
              <p:cNvSpPr txBox="1"/>
              <p:nvPr/>
            </p:nvSpPr>
            <p:spPr>
              <a:xfrm>
                <a:off x="8669335" y="237818"/>
                <a:ext cx="3593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/>
                  <a:t>I1</a:t>
                </a:r>
                <a:endParaRPr lang="sr-Cyrl-ME" dirty="0"/>
              </a:p>
            </p:txBody>
          </p:sp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4D531F1-89F7-483D-85BD-45C9C5A51195}"/>
                </a:ext>
              </a:extLst>
            </p:cNvPr>
            <p:cNvCxnSpPr/>
            <p:nvPr/>
          </p:nvCxnSpPr>
          <p:spPr>
            <a:xfrm>
              <a:off x="9812594" y="1002890"/>
              <a:ext cx="66859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EB55515-9B66-407B-A687-5DD9682F76E8}"/>
                </a:ext>
              </a:extLst>
            </p:cNvPr>
            <p:cNvCxnSpPr>
              <a:cxnSpLocks/>
            </p:cNvCxnSpPr>
            <p:nvPr/>
          </p:nvCxnSpPr>
          <p:spPr>
            <a:xfrm>
              <a:off x="9792929" y="2271252"/>
              <a:ext cx="68825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2314CC5A-4F2A-4243-AE0D-3381DAA54574}"/>
                </a:ext>
              </a:extLst>
            </p:cNvPr>
            <p:cNvCxnSpPr/>
            <p:nvPr/>
          </p:nvCxnSpPr>
          <p:spPr>
            <a:xfrm>
              <a:off x="10304206" y="1002890"/>
              <a:ext cx="0" cy="127819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E6B09F7-5B6C-47F0-9C50-D6E6C78BE865}"/>
                </a:ext>
              </a:extLst>
            </p:cNvPr>
            <p:cNvSpPr txBox="1"/>
            <p:nvPr/>
          </p:nvSpPr>
          <p:spPr>
            <a:xfrm>
              <a:off x="10304206" y="1415534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U = E</a:t>
              </a:r>
              <a:endParaRPr lang="sr-Cyrl-ME" dirty="0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AEA1F16-3B3D-40DB-8488-08839BF54A8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76862" y="1784866"/>
            <a:ext cx="1438275" cy="4762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F01251E-4374-4AE0-A93C-A1BB4C7B5F01}"/>
              </a:ext>
            </a:extLst>
          </p:cNvPr>
          <p:cNvSpPr txBox="1"/>
          <p:nvPr/>
        </p:nvSpPr>
        <p:spPr>
          <a:xfrm>
            <a:off x="5427442" y="1375433"/>
            <a:ext cx="1431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/>
              <a:t>Омов закон: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A755012-794D-4B2C-AEA3-6E11E39A090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34793" y="2271252"/>
            <a:ext cx="981075" cy="153352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538A22C-1E78-4BD6-BF67-695D2025337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17170" y="4189157"/>
            <a:ext cx="1247775" cy="8001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5AD2FC8-BAC7-4F15-A675-285943E43141}"/>
              </a:ext>
            </a:extLst>
          </p:cNvPr>
          <p:cNvSpPr txBox="1"/>
          <p:nvPr/>
        </p:nvSpPr>
        <p:spPr>
          <a:xfrm>
            <a:off x="3117705" y="5129054"/>
            <a:ext cx="1591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Специфична отпорност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E7308F9-6622-4164-B8AA-1A92FE891461}"/>
              </a:ext>
            </a:extLst>
          </p:cNvPr>
          <p:cNvCxnSpPr>
            <a:cxnSpLocks/>
            <a:stCxn id="27" idx="0"/>
          </p:cNvCxnSpPr>
          <p:nvPr/>
        </p:nvCxnSpPr>
        <p:spPr>
          <a:xfrm flipV="1">
            <a:off x="3913333" y="4826104"/>
            <a:ext cx="176886" cy="302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0E41480B-BB77-4718-8FF2-1BE1A6E64ECD}"/>
              </a:ext>
            </a:extLst>
          </p:cNvPr>
          <p:cNvSpPr txBox="1"/>
          <p:nvPr/>
        </p:nvSpPr>
        <p:spPr>
          <a:xfrm>
            <a:off x="4802692" y="5159401"/>
            <a:ext cx="1591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Површина попречног пресјека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CBC4D82-5990-4201-93D5-AEEA8F1B30E0}"/>
              </a:ext>
            </a:extLst>
          </p:cNvPr>
          <p:cNvCxnSpPr>
            <a:cxnSpLocks/>
            <a:stCxn id="32" idx="0"/>
          </p:cNvCxnSpPr>
          <p:nvPr/>
        </p:nvCxnSpPr>
        <p:spPr>
          <a:xfrm flipH="1" flipV="1">
            <a:off x="4586382" y="4826105"/>
            <a:ext cx="1011938" cy="333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D1BA7C7-BF99-49D7-A664-57C95F18912B}"/>
              </a:ext>
            </a:extLst>
          </p:cNvPr>
          <p:cNvSpPr txBox="1"/>
          <p:nvPr/>
        </p:nvSpPr>
        <p:spPr>
          <a:xfrm>
            <a:off x="5015240" y="3916072"/>
            <a:ext cx="1378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Дужина проводника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F1FD7C8-2D14-48C9-ACEC-7BF5DECDF4D8}"/>
              </a:ext>
            </a:extLst>
          </p:cNvPr>
          <p:cNvCxnSpPr>
            <a:cxnSpLocks/>
            <a:stCxn id="37" idx="1"/>
          </p:cNvCxnSpPr>
          <p:nvPr/>
        </p:nvCxnSpPr>
        <p:spPr>
          <a:xfrm flipH="1">
            <a:off x="4586382" y="4239238"/>
            <a:ext cx="428858" cy="1361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47A696BC-6573-4552-9F47-28F94A1968BB}"/>
              </a:ext>
            </a:extLst>
          </p:cNvPr>
          <p:cNvSpPr txBox="1"/>
          <p:nvPr/>
        </p:nvSpPr>
        <p:spPr>
          <a:xfrm>
            <a:off x="8068352" y="3333137"/>
            <a:ext cx="31463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b="1" dirty="0"/>
              <a:t>ПРОВОДНОСТ</a:t>
            </a:r>
          </a:p>
          <a:p>
            <a:r>
              <a:rPr lang="sr-Cyrl-ME" dirty="0"/>
              <a:t>Карактеристика која описује колико је нешто добар проводник електричне енергије:</a:t>
            </a:r>
          </a:p>
          <a:p>
            <a:r>
              <a:rPr lang="sr-Cyrl-ME" dirty="0"/>
              <a:t>Ознака: </a:t>
            </a:r>
            <a:r>
              <a:rPr lang="sr-Latn-ME" dirty="0"/>
              <a:t>G</a:t>
            </a:r>
            <a:endParaRPr lang="sr-Cyrl-ME" dirty="0"/>
          </a:p>
          <a:p>
            <a:r>
              <a:rPr lang="sr-Cyrl-ME" dirty="0"/>
              <a:t>Јединица:</a:t>
            </a:r>
            <a:r>
              <a:rPr lang="sr-Latn-ME" dirty="0"/>
              <a:t> </a:t>
            </a:r>
            <a:r>
              <a:rPr lang="sr-Cyrl-ME" dirty="0"/>
              <a:t>сименс </a:t>
            </a:r>
            <a:r>
              <a:rPr lang="sr-Latn-ME" dirty="0"/>
              <a:t>[S]</a:t>
            </a:r>
            <a:endParaRPr lang="sr-Cyrl-ME" dirty="0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7001139A-00FF-43CD-9E87-D22071A19E5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82707" y="5452221"/>
            <a:ext cx="9525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27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/>
      <p:bldP spid="27" grpId="0"/>
      <p:bldP spid="32" grpId="0"/>
      <p:bldP spid="37" grpId="0"/>
      <p:bldP spid="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02886-37C5-4031-8180-FE2EEF64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Кратак спој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8CE07CC-77D3-4FE5-BBC1-9C26D6FD0B87}"/>
              </a:ext>
            </a:extLst>
          </p:cNvPr>
          <p:cNvGrpSpPr/>
          <p:nvPr/>
        </p:nvGrpSpPr>
        <p:grpSpPr>
          <a:xfrm>
            <a:off x="999202" y="1832142"/>
            <a:ext cx="4703507" cy="3506775"/>
            <a:chOff x="7744132" y="249148"/>
            <a:chExt cx="3225641" cy="237022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FD4A33D-E711-465A-BBDE-EF36E46BE9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44132" y="581025"/>
              <a:ext cx="2209800" cy="2038350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2C6D081-C11D-44F2-8381-67A1F54F1494}"/>
                </a:ext>
              </a:extLst>
            </p:cNvPr>
            <p:cNvGrpSpPr/>
            <p:nvPr/>
          </p:nvGrpSpPr>
          <p:grpSpPr>
            <a:xfrm>
              <a:off x="8672052" y="249148"/>
              <a:ext cx="747252" cy="369332"/>
              <a:chOff x="8465574" y="237818"/>
              <a:chExt cx="747252" cy="369332"/>
            </a:xfrm>
          </p:grpSpPr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DFB78F26-9E42-4597-BBC8-57268118A0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65574" y="581025"/>
                <a:ext cx="747252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B8471A4-284F-4389-A95B-E6EF063B84AC}"/>
                  </a:ext>
                </a:extLst>
              </p:cNvPr>
              <p:cNvSpPr txBox="1"/>
              <p:nvPr/>
            </p:nvSpPr>
            <p:spPr>
              <a:xfrm>
                <a:off x="8669335" y="237818"/>
                <a:ext cx="3593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/>
                  <a:t>I1</a:t>
                </a:r>
                <a:endParaRPr lang="sr-Cyrl-ME" dirty="0"/>
              </a:p>
            </p:txBody>
          </p:sp>
        </p:grp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DACC92C-A7CA-4502-B7B3-C59AC73E5E55}"/>
                </a:ext>
              </a:extLst>
            </p:cNvPr>
            <p:cNvCxnSpPr/>
            <p:nvPr/>
          </p:nvCxnSpPr>
          <p:spPr>
            <a:xfrm>
              <a:off x="9812594" y="1002890"/>
              <a:ext cx="66859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6B8A19B-E294-48CA-B582-7A41A6488284}"/>
                </a:ext>
              </a:extLst>
            </p:cNvPr>
            <p:cNvCxnSpPr>
              <a:cxnSpLocks/>
            </p:cNvCxnSpPr>
            <p:nvPr/>
          </p:nvCxnSpPr>
          <p:spPr>
            <a:xfrm>
              <a:off x="9792929" y="2271252"/>
              <a:ext cx="68825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6ED9F89A-5793-40D7-A16C-01852AA31932}"/>
                </a:ext>
              </a:extLst>
            </p:cNvPr>
            <p:cNvCxnSpPr/>
            <p:nvPr/>
          </p:nvCxnSpPr>
          <p:spPr>
            <a:xfrm>
              <a:off x="10304206" y="1002890"/>
              <a:ext cx="0" cy="127819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28BB56F-3825-4A88-BF00-91CFEDF81F7A}"/>
                </a:ext>
              </a:extLst>
            </p:cNvPr>
            <p:cNvSpPr txBox="1"/>
            <p:nvPr/>
          </p:nvSpPr>
          <p:spPr>
            <a:xfrm>
              <a:off x="10304206" y="1415534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U = E</a:t>
              </a:r>
              <a:endParaRPr lang="sr-Cyrl-ME" dirty="0"/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EC18C76-7ECC-450E-9666-52F271135FCD}"/>
              </a:ext>
            </a:extLst>
          </p:cNvPr>
          <p:cNvCxnSpPr>
            <a:cxnSpLocks/>
          </p:cNvCxnSpPr>
          <p:nvPr/>
        </p:nvCxnSpPr>
        <p:spPr>
          <a:xfrm>
            <a:off x="2851355" y="2546556"/>
            <a:ext cx="0" cy="25465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5045ECE-39CC-42B6-A077-3506EA0E0A29}"/>
              </a:ext>
            </a:extLst>
          </p:cNvPr>
          <p:cNvSpPr txBox="1"/>
          <p:nvPr/>
        </p:nvSpPr>
        <p:spPr>
          <a:xfrm>
            <a:off x="5444405" y="1887868"/>
            <a:ext cx="14285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Кратак спој</a:t>
            </a:r>
          </a:p>
          <a:p>
            <a:r>
              <a:rPr lang="sr-Latn-ME" dirty="0"/>
              <a:t>R=0</a:t>
            </a:r>
            <a:r>
              <a:rPr lang="el-GR" dirty="0"/>
              <a:t>Ω</a:t>
            </a:r>
            <a:endParaRPr lang="sr-Latn-ME" dirty="0"/>
          </a:p>
          <a:p>
            <a:r>
              <a:rPr lang="sr-Latn-ME" dirty="0"/>
              <a:t>I</a:t>
            </a:r>
            <a:r>
              <a:rPr lang="en-US" dirty="0"/>
              <a:t>=U/0</a:t>
            </a:r>
            <a:r>
              <a:rPr lang="el-GR" dirty="0"/>
              <a:t>Ω</a:t>
            </a:r>
            <a:r>
              <a:rPr lang="en-US" dirty="0"/>
              <a:t>=</a:t>
            </a:r>
            <a:r>
              <a:rPr lang="sr-Cyrl-ME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∞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A!!</a:t>
            </a:r>
            <a:endParaRPr lang="sr-Cyrl-ME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1CFA0AE-A798-4267-B875-AB6386B5578F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2830749" y="2349533"/>
            <a:ext cx="2613656" cy="11937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046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F0583-CEAE-4B36-B3D2-95CE59126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Џулов закон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671672-0D0C-403C-9360-FDA076601B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372180" y="2497701"/>
            <a:ext cx="3114675" cy="1028700"/>
          </a:xfr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2F33E2E-E717-40BF-A7D3-9A82B5A69EE3}"/>
              </a:ext>
            </a:extLst>
          </p:cNvPr>
          <p:cNvCxnSpPr/>
          <p:nvPr/>
        </p:nvCxnSpPr>
        <p:spPr>
          <a:xfrm flipV="1">
            <a:off x="2930013" y="3012051"/>
            <a:ext cx="1553497" cy="6455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0246210-5270-4C6B-939B-CB59A6FC4342}"/>
              </a:ext>
            </a:extLst>
          </p:cNvPr>
          <p:cNvSpPr txBox="1"/>
          <p:nvPr/>
        </p:nvSpPr>
        <p:spPr>
          <a:xfrm>
            <a:off x="2113936" y="3657600"/>
            <a:ext cx="1131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Снага </a:t>
            </a:r>
            <a:r>
              <a:rPr lang="en-US" dirty="0"/>
              <a:t>[W]</a:t>
            </a:r>
            <a:endParaRPr lang="sr-Cyrl-M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0FC415-CC3E-45F9-9432-8D59F4E23556}"/>
              </a:ext>
            </a:extLst>
          </p:cNvPr>
          <p:cNvSpPr txBox="1"/>
          <p:nvPr/>
        </p:nvSpPr>
        <p:spPr>
          <a:xfrm>
            <a:off x="6735098" y="4532671"/>
            <a:ext cx="49751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Снага је мјера брзине трошења енергије.</a:t>
            </a:r>
          </a:p>
          <a:p>
            <a:r>
              <a:rPr lang="sr-Cyrl-ME" dirty="0"/>
              <a:t>Већина потрошене енергије у колу потроши се на гријање елемената.</a:t>
            </a:r>
          </a:p>
        </p:txBody>
      </p:sp>
    </p:spTree>
    <p:extLst>
      <p:ext uri="{BB962C8B-B14F-4D97-AF65-F5344CB8AC3E}">
        <p14:creationId xmlns:p14="http://schemas.microsoft.com/office/powerpoint/2010/main" val="396072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50F6169-46E0-42CC-8447-20558FA1E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Задатак 1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587E4FA-D5B0-4F1D-AFA6-958B848A6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Кроз отпорник протиче струја од 110 </a:t>
            </a:r>
            <a:r>
              <a:rPr lang="sr-Latn-ME" dirty="0"/>
              <a:t>mA </a:t>
            </a:r>
            <a:r>
              <a:rPr lang="sr-Cyrl-ME" dirty="0"/>
              <a:t>при напону од 16,5 </a:t>
            </a:r>
            <a:r>
              <a:rPr lang="sr-Latn-ME" dirty="0"/>
              <a:t>V. </a:t>
            </a:r>
            <a:r>
              <a:rPr lang="sr-Cyrl-ME" dirty="0"/>
              <a:t>Израчунај отпорност отпорника и колика је снага на отпорнику.</a:t>
            </a:r>
          </a:p>
          <a:p>
            <a:r>
              <a:rPr lang="sr-Latn-ME" dirty="0"/>
              <a:t>I = 110 mA = 110 10</a:t>
            </a:r>
            <a:r>
              <a:rPr lang="sr-Latn-ME" baseline="30000" dirty="0"/>
              <a:t>-3</a:t>
            </a:r>
            <a:r>
              <a:rPr lang="sr-Latn-ME" dirty="0"/>
              <a:t> A</a:t>
            </a:r>
          </a:p>
          <a:p>
            <a:r>
              <a:rPr lang="sr-Latn-ME" dirty="0"/>
              <a:t>U = 16,5 V</a:t>
            </a:r>
          </a:p>
          <a:p>
            <a:r>
              <a:rPr lang="sr-Latn-ME" dirty="0"/>
              <a:t>I = U/R =&gt; </a:t>
            </a:r>
            <a:endParaRPr lang="sr-Cyrl-M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7B6CFE0-AA95-4B06-8C8D-330548C2F18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6388" y="3208485"/>
            <a:ext cx="7403690" cy="9123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829C367-977A-468B-B4A4-B5D49F400C1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65007" y="4583385"/>
            <a:ext cx="8760541" cy="54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633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E220B-7AA1-4C15-AD03-C7911DBC0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Везе отпорника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4138E8-2688-4460-9075-FBDB9BB926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ME" dirty="0"/>
              <a:t>Редна веза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025FD0C-1B48-4BB3-99B6-CCBD73765D0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08892" y="2890685"/>
            <a:ext cx="4447168" cy="1718488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F911C79-B520-4BA1-AA2B-A4600E0137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Cyrl-ME" dirty="0"/>
              <a:t>Паралелна веза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1DF51F43-9DDC-41C2-BC4C-D54F5FDA5A8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8298272" y="2106766"/>
            <a:ext cx="2713856" cy="2433112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9F5613-8EED-4F77-86F1-310682D60F8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36320" y="4959339"/>
            <a:ext cx="3971342" cy="6399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8EABDC8-B7F4-4D2C-B283-EF9CB39D389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71949" y="4523674"/>
            <a:ext cx="4206670" cy="138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077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C4800DC-A2FA-48BA-B690-6337D6AC5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Задатак 2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2681895-6899-4629-9B65-EA37BB233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Израчунај еквивалентну отпорност следећих кола:</a:t>
            </a:r>
          </a:p>
          <a:p>
            <a:endParaRPr lang="sr-Cyrl-M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B66F8F9-B6FB-46FB-A707-C7A6F6DEBF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649" y="2423191"/>
            <a:ext cx="3009900" cy="13430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564ACCD-23AA-42A7-89FA-1747215A21C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6305" y="2423191"/>
            <a:ext cx="2800350" cy="1295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DCD9C46-DF0E-45D3-8E1E-1388F4F440E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90750" y="4369980"/>
            <a:ext cx="3905250" cy="9429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82370C4-0440-43B6-8A9A-759A775820C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92265" y="4369980"/>
            <a:ext cx="3867150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6056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B4B1217-94D2-477B-A29E-BA53E5AABD5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6887" y="368249"/>
            <a:ext cx="3009900" cy="13430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EEE085-FCC3-4067-9688-DA7F43A3DF1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56691" y="2296908"/>
            <a:ext cx="4013935" cy="20686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2593C5-6057-4F34-865F-02EB40B78B0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81450" y="743103"/>
            <a:ext cx="2400300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97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DD7FFF-A0DB-4DE1-B2DB-F13655C3109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6692" y="466572"/>
            <a:ext cx="2800350" cy="12954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02D038AF-D24F-4791-87DB-A3E4DAA16BDA}"/>
              </a:ext>
            </a:extLst>
          </p:cNvPr>
          <p:cNvSpPr/>
          <p:nvPr/>
        </p:nvSpPr>
        <p:spPr>
          <a:xfrm>
            <a:off x="1691148" y="314632"/>
            <a:ext cx="1769807" cy="7472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64D4FF-4BDB-49B0-87F4-20E5F6F716CF}"/>
              </a:ext>
            </a:extLst>
          </p:cNvPr>
          <p:cNvSpPr txBox="1"/>
          <p:nvPr/>
        </p:nvSpPr>
        <p:spPr>
          <a:xfrm>
            <a:off x="3368589" y="129966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Редна веза: </a:t>
            </a:r>
            <a:r>
              <a:rPr lang="sr-Latn-ME" dirty="0"/>
              <a:t>R12</a:t>
            </a:r>
            <a:endParaRPr lang="sr-Cyrl-M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21C1E4-1196-4E07-BAF0-3C979783D99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68589" y="2497624"/>
            <a:ext cx="5258790" cy="18627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860EF7-4607-42C3-BC02-DEC35E4F969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64483" y="371322"/>
            <a:ext cx="196215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706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E2E1FD-64FE-401F-98A3-B87F72BB1E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3059" y="496071"/>
            <a:ext cx="5152909" cy="12442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F3087C-B1B3-4A0F-A71B-6D54C7FBD67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2331781"/>
            <a:ext cx="2286000" cy="32956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734951-EF48-4AD3-89D5-ABB3E6B96A77}"/>
              </a:ext>
            </a:extLst>
          </p:cNvPr>
          <p:cNvSpPr txBox="1"/>
          <p:nvPr/>
        </p:nvSpPr>
        <p:spPr>
          <a:xfrm>
            <a:off x="3834580" y="64892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/>
              <a:t>A</a:t>
            </a:r>
            <a:endParaRPr lang="sr-Cyrl-ME" b="1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D10BD07-59D1-4584-909B-C1A25F8263CB}"/>
              </a:ext>
            </a:extLst>
          </p:cNvPr>
          <p:cNvSpPr/>
          <p:nvPr/>
        </p:nvSpPr>
        <p:spPr>
          <a:xfrm>
            <a:off x="3962399" y="983225"/>
            <a:ext cx="72000" cy="720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D9435C-82FA-4D1E-9066-B04B3FA14F96}"/>
              </a:ext>
            </a:extLst>
          </p:cNvPr>
          <p:cNvSpPr txBox="1"/>
          <p:nvPr/>
        </p:nvSpPr>
        <p:spPr>
          <a:xfrm>
            <a:off x="2769535" y="1055225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/>
              <a:t>B</a:t>
            </a:r>
            <a:endParaRPr lang="sr-Cyrl-ME" b="1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34FD014-24E5-463A-98C0-352F77681885}"/>
              </a:ext>
            </a:extLst>
          </p:cNvPr>
          <p:cNvSpPr/>
          <p:nvPr/>
        </p:nvSpPr>
        <p:spPr>
          <a:xfrm>
            <a:off x="2895599" y="983225"/>
            <a:ext cx="72000" cy="720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21CBE6B-5AD5-4ECC-B250-521A7719850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10535" y="2409825"/>
            <a:ext cx="4181335" cy="240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01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A9AC0F-231A-42E3-BB84-2463289ECD6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9456" y="769834"/>
            <a:ext cx="5761631" cy="9508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56B082-3577-486A-AC1B-7D442BD78EB5}"/>
              </a:ext>
            </a:extLst>
          </p:cNvPr>
          <p:cNvSpPr txBox="1"/>
          <p:nvPr/>
        </p:nvSpPr>
        <p:spPr>
          <a:xfrm>
            <a:off x="3035006" y="736109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/>
              <a:t>B</a:t>
            </a:r>
            <a:endParaRPr lang="sr-Cyrl-ME" b="1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4E2DE1B-1CA5-4613-954C-F246EC894C64}"/>
              </a:ext>
            </a:extLst>
          </p:cNvPr>
          <p:cNvSpPr/>
          <p:nvPr/>
        </p:nvSpPr>
        <p:spPr>
          <a:xfrm>
            <a:off x="3161070" y="1071716"/>
            <a:ext cx="72000" cy="720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A740A3F-DAEE-49FB-954A-D2CE8B5E38FA}"/>
              </a:ext>
            </a:extLst>
          </p:cNvPr>
          <p:cNvGrpSpPr/>
          <p:nvPr/>
        </p:nvGrpSpPr>
        <p:grpSpPr>
          <a:xfrm>
            <a:off x="3359134" y="736109"/>
            <a:ext cx="2422234" cy="709233"/>
            <a:chOff x="3359134" y="736109"/>
            <a:chExt cx="2422234" cy="70923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C5F145D-0461-48B8-8680-7C208E606807}"/>
                </a:ext>
              </a:extLst>
            </p:cNvPr>
            <p:cNvSpPr/>
            <p:nvPr/>
          </p:nvSpPr>
          <p:spPr>
            <a:xfrm>
              <a:off x="3359134" y="736109"/>
              <a:ext cx="2422234" cy="709233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33B52B4-C6BF-4C65-A3DF-A3C0DC0AAE56}"/>
                </a:ext>
              </a:extLst>
            </p:cNvPr>
            <p:cNvCxnSpPr/>
            <p:nvPr/>
          </p:nvCxnSpPr>
          <p:spPr>
            <a:xfrm flipV="1">
              <a:off x="3359134" y="736109"/>
              <a:ext cx="2413614" cy="709233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19CCE06-D4D9-4DDE-A379-03B6BDB9A7A6}"/>
              </a:ext>
            </a:extLst>
          </p:cNvPr>
          <p:cNvSpPr txBox="1"/>
          <p:nvPr/>
        </p:nvSpPr>
        <p:spPr>
          <a:xfrm>
            <a:off x="6905215" y="400501"/>
            <a:ext cx="44673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Ова два отпорника не учествују у колу због доњег проводника који их прескаче. Такође пошто је напон између двије исте тачке 0, струја не може тећи кроз њих.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08026BC-5F58-4228-A9E3-54345B65DCD3}"/>
              </a:ext>
            </a:extLst>
          </p:cNvPr>
          <p:cNvCxnSpPr/>
          <p:nvPr/>
        </p:nvCxnSpPr>
        <p:spPr>
          <a:xfrm flipH="1">
            <a:off x="4945626" y="963561"/>
            <a:ext cx="2094271" cy="6194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CEA3C2B-F2D3-4E62-8525-21EC10C624D5}"/>
              </a:ext>
            </a:extLst>
          </p:cNvPr>
          <p:cNvSpPr txBox="1"/>
          <p:nvPr/>
        </p:nvSpPr>
        <p:spPr>
          <a:xfrm>
            <a:off x="4578334" y="2379406"/>
            <a:ext cx="1517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3600" dirty="0"/>
              <a:t>Re = R</a:t>
            </a:r>
            <a:endParaRPr lang="sr-Cyrl-ME" sz="3600" dirty="0"/>
          </a:p>
        </p:txBody>
      </p:sp>
    </p:spTree>
    <p:extLst>
      <p:ext uri="{BB962C8B-B14F-4D97-AF65-F5344CB8AC3E}">
        <p14:creationId xmlns:p14="http://schemas.microsoft.com/office/powerpoint/2010/main" val="177567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43EC5-0F4B-4F11-BC80-CD970AE81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Задатак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968DD-7A5B-48C2-B99F-4585CD5DA7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ME" dirty="0"/>
              <a:t> </a:t>
            </a:r>
            <a:r>
              <a:rPr lang="sr-Cyrl-ME" dirty="0"/>
              <a:t>У колу на слици познато је</a:t>
            </a:r>
            <a:r>
              <a:rPr lang="sr-Latn-ME" dirty="0"/>
              <a:t>:</a:t>
            </a:r>
            <a:r>
              <a:rPr lang="sr-Cyrl-ME" dirty="0"/>
              <a:t> </a:t>
            </a:r>
            <a:r>
              <a:rPr lang="sr-Latn-ME" dirty="0"/>
              <a:t>R1 = 300 </a:t>
            </a:r>
            <a:r>
              <a:rPr lang="el-GR" dirty="0"/>
              <a:t>Ω</a:t>
            </a:r>
            <a:r>
              <a:rPr lang="sr-Latn-ME" dirty="0"/>
              <a:t>;  R2 = 600 </a:t>
            </a:r>
            <a:r>
              <a:rPr lang="el-GR" dirty="0"/>
              <a:t>Ω</a:t>
            </a:r>
            <a:r>
              <a:rPr lang="sr-Latn-ME" dirty="0"/>
              <a:t>;  R3 = 600 </a:t>
            </a:r>
            <a:r>
              <a:rPr lang="el-GR" dirty="0"/>
              <a:t>Ω</a:t>
            </a:r>
            <a:r>
              <a:rPr lang="sr-Latn-ME" dirty="0"/>
              <a:t>;</a:t>
            </a:r>
            <a:r>
              <a:rPr lang="sr-Cyrl-ME" dirty="0"/>
              <a:t> </a:t>
            </a:r>
            <a:r>
              <a:rPr lang="sr-Latn-ME" dirty="0"/>
              <a:t>R4 = 180 </a:t>
            </a:r>
            <a:r>
              <a:rPr lang="el-GR" dirty="0"/>
              <a:t>Ω</a:t>
            </a:r>
            <a:r>
              <a:rPr lang="sr-Latn-ME" dirty="0"/>
              <a:t>;  R5 = 200 </a:t>
            </a:r>
            <a:r>
              <a:rPr lang="el-GR" dirty="0"/>
              <a:t>Ω</a:t>
            </a:r>
            <a:r>
              <a:rPr lang="sr-Latn-ME" dirty="0"/>
              <a:t>;  R6 = 400 </a:t>
            </a:r>
            <a:r>
              <a:rPr lang="el-GR" dirty="0"/>
              <a:t>Ω</a:t>
            </a:r>
            <a:r>
              <a:rPr lang="sr-Latn-ME" dirty="0"/>
              <a:t>;</a:t>
            </a:r>
            <a:r>
              <a:rPr lang="sr-Cyrl-ME" dirty="0"/>
              <a:t> </a:t>
            </a:r>
            <a:r>
              <a:rPr lang="sr-Latn-ME" dirty="0"/>
              <a:t>R7 = 300 </a:t>
            </a:r>
            <a:r>
              <a:rPr lang="el-GR" dirty="0"/>
              <a:t>Ω</a:t>
            </a:r>
            <a:r>
              <a:rPr lang="sr-Latn-ME" dirty="0"/>
              <a:t>.</a:t>
            </a:r>
          </a:p>
          <a:p>
            <a:r>
              <a:rPr lang="sr-Cyrl-ME" dirty="0"/>
              <a:t>Колики је еквивалентни отпор између тачака </a:t>
            </a:r>
            <a:r>
              <a:rPr lang="sr-Latn-ME" dirty="0"/>
              <a:t>A </a:t>
            </a:r>
            <a:r>
              <a:rPr lang="sr-Cyrl-ME" dirty="0"/>
              <a:t>и</a:t>
            </a:r>
            <a:r>
              <a:rPr lang="sr-Latn-ME" dirty="0"/>
              <a:t> B, </a:t>
            </a:r>
            <a:r>
              <a:rPr lang="sr-Cyrl-ME" dirty="0"/>
              <a:t>када је</a:t>
            </a:r>
            <a:r>
              <a:rPr lang="sr-Latn-ME" dirty="0"/>
              <a:t>:</a:t>
            </a:r>
          </a:p>
          <a:p>
            <a:r>
              <a:rPr lang="sr-Latn-ME" dirty="0"/>
              <a:t>a)</a:t>
            </a:r>
            <a:r>
              <a:rPr lang="sr-Cyrl-ME" dirty="0"/>
              <a:t> </a:t>
            </a:r>
            <a:r>
              <a:rPr lang="sr-Latn-ME" dirty="0"/>
              <a:t>P </a:t>
            </a:r>
            <a:r>
              <a:rPr lang="sr-Cyrl-ME" dirty="0"/>
              <a:t>отворен</a:t>
            </a:r>
            <a:r>
              <a:rPr lang="sr-Latn-ME" dirty="0"/>
              <a:t>; </a:t>
            </a:r>
          </a:p>
          <a:p>
            <a:r>
              <a:rPr lang="sr-Latn-ME" dirty="0"/>
              <a:t>b)</a:t>
            </a:r>
            <a:r>
              <a:rPr lang="sr-Cyrl-ME" dirty="0"/>
              <a:t> </a:t>
            </a:r>
            <a:r>
              <a:rPr lang="sr-Latn-ME" dirty="0"/>
              <a:t>P </a:t>
            </a:r>
            <a:r>
              <a:rPr lang="sr-Cyrl-ME" dirty="0"/>
              <a:t>затворен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1B1845-E3A5-4677-806E-9D2AB19BDB8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64077" y="3250482"/>
            <a:ext cx="4672002" cy="299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19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C0F0DF-1C52-477F-B8DE-79DEA4C42BAC}"/>
              </a:ext>
            </a:extLst>
          </p:cNvPr>
          <p:cNvSpPr txBox="1"/>
          <p:nvPr/>
        </p:nvSpPr>
        <p:spPr>
          <a:xfrm>
            <a:off x="108156" y="206477"/>
            <a:ext cx="146500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dirty="0"/>
              <a:t>R1 = 300 </a:t>
            </a:r>
            <a:r>
              <a:rPr lang="el-GR" dirty="0"/>
              <a:t>Ω</a:t>
            </a:r>
            <a:r>
              <a:rPr lang="sr-Latn-ME" dirty="0"/>
              <a:t>;  R2 = 600 </a:t>
            </a:r>
            <a:r>
              <a:rPr lang="el-GR" dirty="0"/>
              <a:t>Ω</a:t>
            </a:r>
            <a:r>
              <a:rPr lang="sr-Latn-ME" dirty="0"/>
              <a:t>;  R3 = 600 </a:t>
            </a:r>
            <a:r>
              <a:rPr lang="el-GR" dirty="0"/>
              <a:t>Ω</a:t>
            </a:r>
            <a:r>
              <a:rPr lang="sr-Latn-ME" dirty="0"/>
              <a:t>;</a:t>
            </a:r>
            <a:r>
              <a:rPr lang="sr-Cyrl-ME" dirty="0"/>
              <a:t> </a:t>
            </a:r>
            <a:r>
              <a:rPr lang="sr-Latn-ME" dirty="0"/>
              <a:t>R4 = 180 </a:t>
            </a:r>
            <a:r>
              <a:rPr lang="el-GR" dirty="0"/>
              <a:t>Ω</a:t>
            </a:r>
            <a:r>
              <a:rPr lang="sr-Latn-ME" dirty="0"/>
              <a:t>;  R5 = 200 </a:t>
            </a:r>
            <a:r>
              <a:rPr lang="el-GR" dirty="0"/>
              <a:t>Ω</a:t>
            </a:r>
            <a:r>
              <a:rPr lang="sr-Latn-ME" dirty="0"/>
              <a:t>;  R6 = 400 </a:t>
            </a:r>
            <a:r>
              <a:rPr lang="el-GR" dirty="0"/>
              <a:t>Ω</a:t>
            </a:r>
            <a:r>
              <a:rPr lang="sr-Latn-ME" dirty="0"/>
              <a:t>;</a:t>
            </a:r>
            <a:r>
              <a:rPr lang="sr-Cyrl-ME" dirty="0"/>
              <a:t> </a:t>
            </a:r>
            <a:r>
              <a:rPr lang="sr-Latn-ME" dirty="0"/>
              <a:t>R7 = 300 </a:t>
            </a:r>
            <a:r>
              <a:rPr lang="el-GR" dirty="0"/>
              <a:t>Ω</a:t>
            </a:r>
            <a:endParaRPr lang="sr-Cyrl-M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FE3A9A-4950-4752-8FC3-37CE02712DC6}"/>
              </a:ext>
            </a:extLst>
          </p:cNvPr>
          <p:cNvSpPr txBox="1"/>
          <p:nvPr/>
        </p:nvSpPr>
        <p:spPr>
          <a:xfrm>
            <a:off x="1877961" y="11798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ME" b="1" dirty="0"/>
              <a:t>P </a:t>
            </a:r>
            <a:r>
              <a:rPr lang="sr-Cyrl-ME" b="1" dirty="0"/>
              <a:t>отворен – прекидач НИЈЕ укључен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BDCB5B-BEF5-44D9-9903-A019467A64B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28633" y="575809"/>
            <a:ext cx="3543300" cy="22669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E29A7D-9B90-4D0D-9B68-00E2A937633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59423" y="155789"/>
            <a:ext cx="4029075" cy="19240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7F60D1-5BAB-47CC-AFEF-C65A2186279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80956" y="2414134"/>
            <a:ext cx="3133725" cy="4286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8B44870-9EBB-447D-A2EF-3B764891FBB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72941" y="3330370"/>
            <a:ext cx="6505575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90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C0F0DF-1C52-477F-B8DE-79DEA4C42BAC}"/>
              </a:ext>
            </a:extLst>
          </p:cNvPr>
          <p:cNvSpPr txBox="1"/>
          <p:nvPr/>
        </p:nvSpPr>
        <p:spPr>
          <a:xfrm>
            <a:off x="108156" y="206477"/>
            <a:ext cx="146500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dirty="0"/>
              <a:t>R1 = 300 </a:t>
            </a:r>
            <a:r>
              <a:rPr lang="el-GR" dirty="0"/>
              <a:t>Ω</a:t>
            </a:r>
            <a:r>
              <a:rPr lang="sr-Latn-ME" dirty="0"/>
              <a:t>;  R2 = 600 </a:t>
            </a:r>
            <a:r>
              <a:rPr lang="el-GR" dirty="0"/>
              <a:t>Ω</a:t>
            </a:r>
            <a:r>
              <a:rPr lang="sr-Latn-ME" dirty="0"/>
              <a:t>;  R3 = 600 </a:t>
            </a:r>
            <a:r>
              <a:rPr lang="el-GR" dirty="0"/>
              <a:t>Ω</a:t>
            </a:r>
            <a:r>
              <a:rPr lang="sr-Latn-ME" dirty="0"/>
              <a:t>;</a:t>
            </a:r>
            <a:r>
              <a:rPr lang="sr-Cyrl-ME" dirty="0"/>
              <a:t> </a:t>
            </a:r>
            <a:r>
              <a:rPr lang="sr-Latn-ME" dirty="0"/>
              <a:t>R4 = 180 </a:t>
            </a:r>
            <a:r>
              <a:rPr lang="el-GR" dirty="0"/>
              <a:t>Ω</a:t>
            </a:r>
            <a:r>
              <a:rPr lang="sr-Latn-ME" dirty="0"/>
              <a:t>;  R5 = 200 </a:t>
            </a:r>
            <a:r>
              <a:rPr lang="el-GR" dirty="0"/>
              <a:t>Ω</a:t>
            </a:r>
            <a:r>
              <a:rPr lang="sr-Latn-ME" dirty="0"/>
              <a:t>;  R6 = 400 </a:t>
            </a:r>
            <a:r>
              <a:rPr lang="el-GR" dirty="0"/>
              <a:t>Ω</a:t>
            </a:r>
            <a:r>
              <a:rPr lang="sr-Latn-ME" dirty="0"/>
              <a:t>;</a:t>
            </a:r>
            <a:r>
              <a:rPr lang="sr-Cyrl-ME" dirty="0"/>
              <a:t> </a:t>
            </a:r>
            <a:r>
              <a:rPr lang="sr-Latn-ME" dirty="0"/>
              <a:t>R7 = 300 </a:t>
            </a:r>
            <a:r>
              <a:rPr lang="el-GR" dirty="0"/>
              <a:t>Ω</a:t>
            </a:r>
            <a:endParaRPr lang="sr-Cyrl-M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FE3A9A-4950-4752-8FC3-37CE02712DC6}"/>
              </a:ext>
            </a:extLst>
          </p:cNvPr>
          <p:cNvSpPr txBox="1"/>
          <p:nvPr/>
        </p:nvSpPr>
        <p:spPr>
          <a:xfrm>
            <a:off x="1877961" y="11798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ME" b="1" dirty="0"/>
              <a:t>P </a:t>
            </a:r>
            <a:r>
              <a:rPr lang="sr-Cyrl-ME" b="1" dirty="0"/>
              <a:t>отворен – прекидач ЈЕСТЕ укључен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D23DC4-1BDD-4E11-BC7E-2E68C3C1376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73162" y="408960"/>
            <a:ext cx="3552825" cy="23431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57908A-F428-42D1-B8BB-4F69BF2B6F8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8881" y="226776"/>
            <a:ext cx="4133850" cy="19907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DFE221B-0B24-4283-8D3D-47F78A390D8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89122" y="3429000"/>
            <a:ext cx="6400800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62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EAE70-FD15-4445-90F4-06DED9C6B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Задатак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F7CC1-95C4-4063-A58D-282C0F4E3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7614101" cy="4023360"/>
          </a:xfrm>
        </p:spPr>
        <p:txBody>
          <a:bodyPr/>
          <a:lstStyle/>
          <a:p>
            <a:r>
              <a:rPr lang="sr-Cyrl-ME" dirty="0"/>
              <a:t>Ријеши коло на слици (одреди све струје и напоне на свим отпорницима). Знано је: </a:t>
            </a:r>
            <a:r>
              <a:rPr lang="sr-Latn-ME" dirty="0"/>
              <a:t>E = 10,4 V, R1 = 5k</a:t>
            </a:r>
            <a:r>
              <a:rPr lang="el-GR" dirty="0"/>
              <a:t>Ω</a:t>
            </a:r>
            <a:r>
              <a:rPr lang="sr-Latn-ME" dirty="0"/>
              <a:t>, R2</a:t>
            </a:r>
            <a:r>
              <a:rPr lang="en-US" dirty="0"/>
              <a:t>=300</a:t>
            </a:r>
            <a:r>
              <a:rPr lang="el-GR" dirty="0"/>
              <a:t> Ω</a:t>
            </a:r>
            <a:r>
              <a:rPr lang="en-US" dirty="0"/>
              <a:t> </a:t>
            </a:r>
            <a:r>
              <a:rPr lang="sr-Cyrl-ME" dirty="0"/>
              <a:t>и </a:t>
            </a:r>
            <a:r>
              <a:rPr lang="sr-Latn-ME" dirty="0"/>
              <a:t>R3</a:t>
            </a:r>
            <a:r>
              <a:rPr lang="en-US" dirty="0"/>
              <a:t>= 600 </a:t>
            </a:r>
            <a:r>
              <a:rPr lang="el-GR" dirty="0"/>
              <a:t>Ω</a:t>
            </a:r>
            <a:r>
              <a:rPr lang="en-US" dirty="0"/>
              <a:t>.</a:t>
            </a:r>
            <a:endParaRPr lang="sr-Cyrl-M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9BA11F-4B2B-49F4-A3AA-9FDDE37DDF8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26424" y="2208110"/>
            <a:ext cx="2962275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935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6032" y="370703"/>
            <a:ext cx="13592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dirty="0"/>
              <a:t>E = 10,4 V, R1 = 5k</a:t>
            </a:r>
            <a:r>
              <a:rPr lang="el-GR" dirty="0"/>
              <a:t>Ω</a:t>
            </a:r>
            <a:r>
              <a:rPr lang="sr-Latn-ME" dirty="0"/>
              <a:t>, R2</a:t>
            </a:r>
            <a:r>
              <a:rPr lang="en-US" dirty="0"/>
              <a:t>=300</a:t>
            </a:r>
            <a:r>
              <a:rPr lang="el-GR" dirty="0"/>
              <a:t> Ω</a:t>
            </a:r>
            <a:r>
              <a:rPr lang="en-US" dirty="0"/>
              <a:t> </a:t>
            </a:r>
            <a:r>
              <a:rPr lang="sr-Cyrl-ME" dirty="0"/>
              <a:t>и </a:t>
            </a:r>
            <a:r>
              <a:rPr lang="sr-Latn-ME" dirty="0"/>
              <a:t>R3</a:t>
            </a:r>
            <a:r>
              <a:rPr lang="en-US" dirty="0"/>
              <a:t>= 600 </a:t>
            </a:r>
            <a:r>
              <a:rPr lang="el-GR" dirty="0"/>
              <a:t>Ω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9BA11F-4B2B-49F4-A3AA-9FDDE37DDF8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00910" y="189841"/>
            <a:ext cx="2387566" cy="212654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44569" y="1777702"/>
            <a:ext cx="5141053" cy="106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6197" y="0"/>
            <a:ext cx="2090868" cy="1833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65" y="2846865"/>
            <a:ext cx="4696287" cy="674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11"/>
          <p:cNvGrpSpPr/>
          <p:nvPr/>
        </p:nvGrpSpPr>
        <p:grpSpPr>
          <a:xfrm>
            <a:off x="8007658" y="363984"/>
            <a:ext cx="719092" cy="404844"/>
            <a:chOff x="8007658" y="363984"/>
            <a:chExt cx="719092" cy="404844"/>
          </a:xfrm>
        </p:grpSpPr>
        <p:cxnSp>
          <p:nvCxnSpPr>
            <p:cNvPr id="10" name="Straight Arrow Connector 9"/>
            <p:cNvCxnSpPr/>
            <p:nvPr/>
          </p:nvCxnSpPr>
          <p:spPr>
            <a:xfrm>
              <a:off x="8007658" y="363984"/>
              <a:ext cx="71909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8282866" y="399496"/>
              <a:ext cx="242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/>
                <a:t>I</a:t>
              </a:r>
              <a:endParaRPr lang="en-US" i="1" dirty="0"/>
            </a:p>
          </p:txBody>
        </p:sp>
      </p:grp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635" y="3681366"/>
            <a:ext cx="2225197" cy="2346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06535" y="3699121"/>
            <a:ext cx="3472324" cy="532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Straight Arrow Connector 15"/>
          <p:cNvCxnSpPr/>
          <p:nvPr/>
        </p:nvCxnSpPr>
        <p:spPr>
          <a:xfrm>
            <a:off x="1615733" y="4190260"/>
            <a:ext cx="0" cy="13582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368638" y="4537969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/>
              <a:t>I</a:t>
            </a:r>
            <a:endParaRPr lang="en-US" i="1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19123" y="4550361"/>
            <a:ext cx="4489675" cy="1104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8" name="Group 27"/>
          <p:cNvGrpSpPr/>
          <p:nvPr/>
        </p:nvGrpSpPr>
        <p:grpSpPr>
          <a:xfrm>
            <a:off x="2095130" y="3994951"/>
            <a:ext cx="860622" cy="1777013"/>
            <a:chOff x="2095130" y="3994951"/>
            <a:chExt cx="860622" cy="1777013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2095130" y="3994951"/>
              <a:ext cx="5237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114365" y="4813176"/>
              <a:ext cx="5237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2132121" y="5771964"/>
              <a:ext cx="5237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2396971" y="3994951"/>
              <a:ext cx="0" cy="807868"/>
            </a:xfrm>
            <a:prstGeom prst="straightConnector1">
              <a:avLst/>
            </a:prstGeom>
            <a:ln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2389573" y="4866443"/>
              <a:ext cx="0" cy="807868"/>
            </a:xfrm>
            <a:prstGeom prst="straightConnector1">
              <a:avLst/>
            </a:prstGeom>
            <a:ln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2467991" y="4225771"/>
              <a:ext cx="4491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U1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389571" y="5141651"/>
              <a:ext cx="5661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U23</a:t>
              </a:r>
              <a:endParaRPr lang="en-US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450672" y="1272465"/>
            <a:ext cx="841387" cy="958788"/>
            <a:chOff x="4450672" y="1272465"/>
            <a:chExt cx="841387" cy="958788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4450672" y="1272465"/>
              <a:ext cx="5237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468428" y="2231253"/>
              <a:ext cx="52378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4725880" y="1325732"/>
              <a:ext cx="0" cy="807868"/>
            </a:xfrm>
            <a:prstGeom prst="straightConnector1">
              <a:avLst/>
            </a:prstGeom>
            <a:ln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4725878" y="1600940"/>
              <a:ext cx="5661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U23</a:t>
              </a:r>
              <a:endParaRPr lang="en-US" dirty="0"/>
            </a:p>
          </p:txBody>
        </p:sp>
      </p:grp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 cstate="print"/>
          <a:srcRect b="50592"/>
          <a:stretch>
            <a:fillRect/>
          </a:stretch>
        </p:blipFill>
        <p:spPr bwMode="auto">
          <a:xfrm>
            <a:off x="7750206" y="4036099"/>
            <a:ext cx="4119239" cy="116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6" name="Group 35"/>
          <p:cNvGrpSpPr/>
          <p:nvPr/>
        </p:nvGrpSpPr>
        <p:grpSpPr>
          <a:xfrm>
            <a:off x="3232951" y="1624614"/>
            <a:ext cx="359394" cy="603681"/>
            <a:chOff x="8282866" y="264850"/>
            <a:chExt cx="359394" cy="603681"/>
          </a:xfrm>
        </p:grpSpPr>
        <p:cxnSp>
          <p:nvCxnSpPr>
            <p:cNvPr id="37" name="Straight Arrow Connector 36"/>
            <p:cNvCxnSpPr/>
            <p:nvPr/>
          </p:nvCxnSpPr>
          <p:spPr>
            <a:xfrm flipH="1">
              <a:off x="8325775" y="264850"/>
              <a:ext cx="8878" cy="60368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8282866" y="399496"/>
              <a:ext cx="359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/>
                <a:t>I2</a:t>
              </a:r>
              <a:endParaRPr lang="en-US" i="1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944645" y="1626094"/>
            <a:ext cx="359394" cy="603681"/>
            <a:chOff x="8282866" y="264850"/>
            <a:chExt cx="359394" cy="603681"/>
          </a:xfrm>
        </p:grpSpPr>
        <p:cxnSp>
          <p:nvCxnSpPr>
            <p:cNvPr id="42" name="Straight Arrow Connector 41"/>
            <p:cNvCxnSpPr/>
            <p:nvPr/>
          </p:nvCxnSpPr>
          <p:spPr>
            <a:xfrm flipH="1">
              <a:off x="8325775" y="264850"/>
              <a:ext cx="8878" cy="60368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8282866" y="399496"/>
              <a:ext cx="359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/>
                <a:t>I3</a:t>
              </a:r>
              <a:endParaRPr lang="en-US" i="1" dirty="0"/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723573" y="5175682"/>
            <a:ext cx="4101483" cy="1210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EAE70-FD15-4445-90F4-06DED9C6B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Задатак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F7CC1-95C4-4063-A58D-282C0F4E3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1" y="1845734"/>
            <a:ext cx="4636770" cy="4023360"/>
          </a:xfrm>
        </p:spPr>
        <p:txBody>
          <a:bodyPr/>
          <a:lstStyle/>
          <a:p>
            <a:r>
              <a:rPr lang="sr-Cyrl-ME" dirty="0"/>
              <a:t>Ријеши коло на слици (одреди све струје и напоне на свим отпорницима). Знано је: </a:t>
            </a:r>
            <a:r>
              <a:rPr lang="sr-Latn-ME" dirty="0"/>
              <a:t>E = 10 V, R1 = 5k</a:t>
            </a:r>
            <a:r>
              <a:rPr lang="el-GR" dirty="0"/>
              <a:t>Ω</a:t>
            </a:r>
            <a:r>
              <a:rPr lang="sr-Latn-ME" dirty="0"/>
              <a:t>, R2</a:t>
            </a:r>
            <a:r>
              <a:rPr lang="en-US" dirty="0"/>
              <a:t>=</a:t>
            </a:r>
            <a:r>
              <a:rPr lang="sr-Latn-ME" dirty="0"/>
              <a:t>60</a:t>
            </a:r>
            <a:r>
              <a:rPr lang="el-GR" dirty="0"/>
              <a:t> </a:t>
            </a:r>
            <a:r>
              <a:rPr lang="sr-Latn-ME" dirty="0"/>
              <a:t>k</a:t>
            </a:r>
            <a:r>
              <a:rPr lang="el-GR" dirty="0"/>
              <a:t>Ω</a:t>
            </a:r>
            <a:r>
              <a:rPr lang="sr-Latn-CS" dirty="0"/>
              <a:t>, </a:t>
            </a:r>
            <a:r>
              <a:rPr lang="sr-Latn-ME" dirty="0"/>
              <a:t>R3</a:t>
            </a:r>
            <a:r>
              <a:rPr lang="en-US" dirty="0"/>
              <a:t>= 60 </a:t>
            </a:r>
            <a:r>
              <a:rPr lang="sr-Latn-ME" dirty="0"/>
              <a:t>k</a:t>
            </a:r>
            <a:r>
              <a:rPr lang="el-GR" dirty="0"/>
              <a:t>Ω</a:t>
            </a:r>
            <a:r>
              <a:rPr lang="sr-Latn-ME" dirty="0"/>
              <a:t>, R4</a:t>
            </a:r>
            <a:r>
              <a:rPr lang="en-US" dirty="0"/>
              <a:t>= </a:t>
            </a:r>
            <a:r>
              <a:rPr lang="sr-Latn-ME" dirty="0"/>
              <a:t>2</a:t>
            </a:r>
            <a:r>
              <a:rPr lang="en-US" dirty="0"/>
              <a:t>0 </a:t>
            </a:r>
            <a:r>
              <a:rPr lang="sr-Latn-ME" dirty="0"/>
              <a:t>k</a:t>
            </a:r>
            <a:r>
              <a:rPr lang="el-GR" dirty="0"/>
              <a:t>Ω</a:t>
            </a:r>
            <a:r>
              <a:rPr lang="sr-Latn-ME" dirty="0"/>
              <a:t> </a:t>
            </a:r>
            <a:r>
              <a:rPr lang="sr-Cyrl-ME" dirty="0"/>
              <a:t>и </a:t>
            </a:r>
            <a:r>
              <a:rPr lang="sr-Latn-ME" dirty="0"/>
              <a:t>R</a:t>
            </a:r>
            <a:r>
              <a:rPr lang="sr-Cyrl-ME" dirty="0"/>
              <a:t>5</a:t>
            </a:r>
            <a:r>
              <a:rPr lang="en-US" dirty="0"/>
              <a:t>= </a:t>
            </a:r>
            <a:r>
              <a:rPr lang="sr-Cyrl-ME" dirty="0"/>
              <a:t>4</a:t>
            </a:r>
            <a:r>
              <a:rPr lang="en-US" dirty="0"/>
              <a:t>0 </a:t>
            </a:r>
            <a:r>
              <a:rPr lang="sr-Latn-ME" dirty="0"/>
              <a:t>k</a:t>
            </a:r>
            <a:r>
              <a:rPr lang="el-GR" dirty="0"/>
              <a:t>Ω</a:t>
            </a:r>
            <a:r>
              <a:rPr lang="sr-Cyrl-ME" dirty="0"/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884312-E276-4498-8D94-CFC316318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3373" y="2640229"/>
            <a:ext cx="4864289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6096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609DA66-4AEE-4EDD-83A2-B92060C99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397" y="493940"/>
            <a:ext cx="6728295" cy="50196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2C69530-9935-4EAB-B7A5-94B61D648DE3}"/>
              </a:ext>
            </a:extLst>
          </p:cNvPr>
          <p:cNvSpPr txBox="1"/>
          <p:nvPr/>
        </p:nvSpPr>
        <p:spPr>
          <a:xfrm>
            <a:off x="4606834" y="252549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800" b="1" dirty="0"/>
              <a:t>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8D1D59-A3F2-47CE-A5E2-C9ACF98E946F}"/>
              </a:ext>
            </a:extLst>
          </p:cNvPr>
          <p:cNvSpPr txBox="1"/>
          <p:nvPr/>
        </p:nvSpPr>
        <p:spPr>
          <a:xfrm>
            <a:off x="4693920" y="2621472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800" b="1" dirty="0"/>
              <a:t>B</a:t>
            </a:r>
            <a:endParaRPr lang="sr-Cyrl-ME" sz="28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91BFC9-73D2-4FC9-8CC4-057AEDA819D1}"/>
              </a:ext>
            </a:extLst>
          </p:cNvPr>
          <p:cNvSpPr txBox="1"/>
          <p:nvPr/>
        </p:nvSpPr>
        <p:spPr>
          <a:xfrm>
            <a:off x="3391989" y="5462261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800" b="1" dirty="0"/>
              <a:t>C</a:t>
            </a:r>
            <a:endParaRPr lang="sr-Cyrl-ME" sz="2800" b="1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A12F8E2-E50A-4C40-9FED-4ED7959BC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837" y="3174395"/>
            <a:ext cx="3663619" cy="264622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3AF1307-04E7-48ED-A6C5-795635C3A1CF}"/>
              </a:ext>
            </a:extLst>
          </p:cNvPr>
          <p:cNvSpPr txBox="1"/>
          <p:nvPr/>
        </p:nvSpPr>
        <p:spPr>
          <a:xfrm>
            <a:off x="5176121" y="5462261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800" b="1" dirty="0"/>
              <a:t>D</a:t>
            </a:r>
            <a:endParaRPr lang="sr-Cyrl-ME" sz="28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984B40-4379-468F-AA6D-959B6D140621}"/>
              </a:ext>
            </a:extLst>
          </p:cNvPr>
          <p:cNvSpPr txBox="1"/>
          <p:nvPr/>
        </p:nvSpPr>
        <p:spPr>
          <a:xfrm>
            <a:off x="8209936" y="252549"/>
            <a:ext cx="37402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sz="2400" b="1" dirty="0"/>
              <a:t>Ако су два чвора повезана са проводником без отпора на њему, онда се те двије тачке једна тачка!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96B47FC-DFC2-4FCF-A5BC-34DFFD5BBAA9}"/>
              </a:ext>
            </a:extLst>
          </p:cNvPr>
          <p:cNvGrpSpPr/>
          <p:nvPr/>
        </p:nvGrpSpPr>
        <p:grpSpPr>
          <a:xfrm>
            <a:off x="4139381" y="252549"/>
            <a:ext cx="4070555" cy="3176451"/>
            <a:chOff x="4139381" y="252549"/>
            <a:chExt cx="4070555" cy="3176451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B4365CA-4BD3-4F9D-B41A-9B5576AF4F70}"/>
                </a:ext>
              </a:extLst>
            </p:cNvPr>
            <p:cNvSpPr/>
            <p:nvPr/>
          </p:nvSpPr>
          <p:spPr>
            <a:xfrm>
              <a:off x="4139381" y="252549"/>
              <a:ext cx="1140542" cy="3176451"/>
            </a:xfrm>
            <a:prstGeom prst="ellipse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369CFA72-4D78-4701-B8FD-62598A93988D}"/>
                </a:ext>
              </a:extLst>
            </p:cNvPr>
            <p:cNvCxnSpPr>
              <a:stCxn id="16" idx="1"/>
              <a:endCxn id="19" idx="6"/>
            </p:cNvCxnSpPr>
            <p:nvPr/>
          </p:nvCxnSpPr>
          <p:spPr>
            <a:xfrm flipH="1">
              <a:off x="5279923" y="1037379"/>
              <a:ext cx="2930013" cy="80339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A90B7CE-E2C9-4791-A5DA-6ECA76FBF8B1}"/>
              </a:ext>
            </a:extLst>
          </p:cNvPr>
          <p:cNvGrpSpPr/>
          <p:nvPr/>
        </p:nvGrpSpPr>
        <p:grpSpPr>
          <a:xfrm>
            <a:off x="3234814" y="1822209"/>
            <a:ext cx="6115663" cy="3862888"/>
            <a:chOff x="3234814" y="1822209"/>
            <a:chExt cx="6115663" cy="3862888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7F91001-4127-4F53-B0AB-94E12C8D4B1F}"/>
                </a:ext>
              </a:extLst>
            </p:cNvPr>
            <p:cNvSpPr/>
            <p:nvPr/>
          </p:nvSpPr>
          <p:spPr>
            <a:xfrm flipV="1">
              <a:off x="3234814" y="4931402"/>
              <a:ext cx="2477728" cy="753695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567CBCBB-80B2-4C76-9865-DFB6FA5E3987}"/>
                </a:ext>
              </a:extLst>
            </p:cNvPr>
            <p:cNvCxnSpPr/>
            <p:nvPr/>
          </p:nvCxnSpPr>
          <p:spPr>
            <a:xfrm flipH="1">
              <a:off x="5176121" y="1822209"/>
              <a:ext cx="4174356" cy="321358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9ABEF696-20DB-4A64-A7F6-056B70DCFD92}"/>
              </a:ext>
            </a:extLst>
          </p:cNvPr>
          <p:cNvSpPr txBox="1"/>
          <p:nvPr/>
        </p:nvSpPr>
        <p:spPr>
          <a:xfrm>
            <a:off x="7260198" y="1515401"/>
            <a:ext cx="86273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3200" b="1" dirty="0"/>
              <a:t>А=</a:t>
            </a:r>
            <a:r>
              <a:rPr lang="sr-Latn-ME" sz="3200" b="1" dirty="0"/>
              <a:t>B</a:t>
            </a:r>
          </a:p>
          <a:p>
            <a:r>
              <a:rPr lang="sr-Latn-ME" sz="3200" b="1" dirty="0"/>
              <a:t>C=D</a:t>
            </a:r>
            <a:endParaRPr lang="sr-Cyrl-ME" sz="32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7D347DE-001C-4A29-8FE8-13C74A08EF63}"/>
              </a:ext>
            </a:extLst>
          </p:cNvPr>
          <p:cNvSpPr txBox="1"/>
          <p:nvPr/>
        </p:nvSpPr>
        <p:spPr>
          <a:xfrm>
            <a:off x="10185880" y="2742167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800" b="1" dirty="0"/>
              <a:t>А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E3A7F21-0FAE-449B-BED3-247A2199D231}"/>
              </a:ext>
            </a:extLst>
          </p:cNvPr>
          <p:cNvSpPr txBox="1"/>
          <p:nvPr/>
        </p:nvSpPr>
        <p:spPr>
          <a:xfrm>
            <a:off x="10080083" y="5692565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800" b="1" dirty="0"/>
              <a:t>C</a:t>
            </a:r>
            <a:endParaRPr lang="sr-Cyrl-ME" sz="2800" b="1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F690A55-B5BA-4346-BC18-792F69AD2E21}"/>
              </a:ext>
            </a:extLst>
          </p:cNvPr>
          <p:cNvSpPr/>
          <p:nvPr/>
        </p:nvSpPr>
        <p:spPr>
          <a:xfrm>
            <a:off x="9635613" y="3174395"/>
            <a:ext cx="1940990" cy="418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FE7AAA6-647D-4030-B248-F0DBD4BDBAF6}"/>
              </a:ext>
            </a:extLst>
          </p:cNvPr>
          <p:cNvSpPr/>
          <p:nvPr/>
        </p:nvSpPr>
        <p:spPr>
          <a:xfrm>
            <a:off x="9416722" y="5483455"/>
            <a:ext cx="1940990" cy="418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43348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5" grpId="0"/>
      <p:bldP spid="16" grpId="0"/>
      <p:bldP spid="26" grpId="0"/>
      <p:bldP spid="31" grpId="0"/>
      <p:bldP spid="32" grpId="0"/>
      <p:bldP spid="33" grpId="0" animBg="1"/>
      <p:bldP spid="3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2DF449-089A-4F0C-A5CD-3FA31CBD6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363" y="38780"/>
            <a:ext cx="3722565" cy="26812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069B6F-4755-4DAC-B5AC-69A637B72D9C}"/>
              </a:ext>
            </a:extLst>
          </p:cNvPr>
          <p:cNvSpPr txBox="1"/>
          <p:nvPr/>
        </p:nvSpPr>
        <p:spPr>
          <a:xfrm>
            <a:off x="0" y="0"/>
            <a:ext cx="13411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ME" dirty="0"/>
              <a:t>E = 10 V,</a:t>
            </a:r>
            <a:br>
              <a:rPr lang="sr-Latn-ME" dirty="0"/>
            </a:br>
            <a:r>
              <a:rPr lang="sr-Latn-ME" dirty="0"/>
              <a:t>R1 = 5k</a:t>
            </a:r>
            <a:r>
              <a:rPr lang="el-GR" dirty="0"/>
              <a:t>Ω</a:t>
            </a:r>
            <a:r>
              <a:rPr lang="sr-Latn-ME" dirty="0"/>
              <a:t>, R2</a:t>
            </a:r>
            <a:r>
              <a:rPr lang="en-US" dirty="0"/>
              <a:t>=</a:t>
            </a:r>
            <a:r>
              <a:rPr lang="sr-Latn-ME" dirty="0"/>
              <a:t>60</a:t>
            </a:r>
            <a:r>
              <a:rPr lang="el-GR" dirty="0"/>
              <a:t> </a:t>
            </a:r>
            <a:r>
              <a:rPr lang="sr-Latn-ME" dirty="0"/>
              <a:t>k</a:t>
            </a:r>
            <a:r>
              <a:rPr lang="el-GR" dirty="0"/>
              <a:t>Ω</a:t>
            </a:r>
            <a:r>
              <a:rPr lang="sr-Latn-CS" dirty="0"/>
              <a:t>, </a:t>
            </a:r>
            <a:r>
              <a:rPr lang="sr-Latn-ME" dirty="0"/>
              <a:t>R3</a:t>
            </a:r>
            <a:r>
              <a:rPr lang="en-US" dirty="0"/>
              <a:t>= 60 </a:t>
            </a:r>
            <a:r>
              <a:rPr lang="sr-Latn-ME" dirty="0"/>
              <a:t>k</a:t>
            </a:r>
            <a:r>
              <a:rPr lang="el-GR" dirty="0"/>
              <a:t>Ω</a:t>
            </a:r>
            <a:r>
              <a:rPr lang="sr-Latn-ME" dirty="0"/>
              <a:t>, R4</a:t>
            </a:r>
            <a:r>
              <a:rPr lang="en-US" dirty="0"/>
              <a:t>= </a:t>
            </a:r>
            <a:r>
              <a:rPr lang="sr-Latn-ME" dirty="0"/>
              <a:t>2</a:t>
            </a:r>
            <a:r>
              <a:rPr lang="en-US" dirty="0"/>
              <a:t>0 </a:t>
            </a:r>
            <a:r>
              <a:rPr lang="sr-Latn-ME" dirty="0"/>
              <a:t>k</a:t>
            </a:r>
            <a:r>
              <a:rPr lang="el-GR" dirty="0"/>
              <a:t>Ω</a:t>
            </a:r>
            <a:r>
              <a:rPr lang="sr-Latn-ME" dirty="0"/>
              <a:t> </a:t>
            </a:r>
            <a:r>
              <a:rPr lang="sr-Cyrl-ME" dirty="0"/>
              <a:t>и </a:t>
            </a:r>
            <a:r>
              <a:rPr lang="sr-Latn-ME" dirty="0"/>
              <a:t>R</a:t>
            </a:r>
            <a:r>
              <a:rPr lang="sr-Cyrl-ME" dirty="0"/>
              <a:t>5</a:t>
            </a:r>
            <a:r>
              <a:rPr lang="en-US" dirty="0"/>
              <a:t>= </a:t>
            </a:r>
            <a:r>
              <a:rPr lang="sr-Cyrl-ME" dirty="0"/>
              <a:t>4</a:t>
            </a:r>
            <a:r>
              <a:rPr lang="en-US" dirty="0"/>
              <a:t>0 </a:t>
            </a:r>
            <a:r>
              <a:rPr lang="sr-Latn-ME" dirty="0"/>
              <a:t>k</a:t>
            </a:r>
            <a:r>
              <a:rPr lang="el-GR" dirty="0"/>
              <a:t>Ω</a:t>
            </a:r>
            <a:r>
              <a:rPr lang="sr-Cyrl-ME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AD104B-3DDF-4916-A562-FFB8D88B9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45" y="2710679"/>
            <a:ext cx="2343150" cy="352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D8E023-F0EF-41B8-8BBD-CD9BCEDB78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8945" y="440291"/>
            <a:ext cx="3623804" cy="16638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63B89A-8292-4B69-8B9C-CF9C28A5C8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9186" y="38780"/>
            <a:ext cx="2503680" cy="23932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5CF8B58-796F-4481-87CF-7E465BB817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1773" y="2720068"/>
            <a:ext cx="2495550" cy="36195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AA95AF84-C6A1-4AF1-B930-3B31295DDE14}"/>
              </a:ext>
            </a:extLst>
          </p:cNvPr>
          <p:cNvGrpSpPr/>
          <p:nvPr/>
        </p:nvGrpSpPr>
        <p:grpSpPr>
          <a:xfrm>
            <a:off x="6272981" y="678426"/>
            <a:ext cx="1081548" cy="369332"/>
            <a:chOff x="6272981" y="678426"/>
            <a:chExt cx="1081548" cy="369332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A6FA8585-68F8-46EB-BAA5-292827A0BF5C}"/>
                </a:ext>
              </a:extLst>
            </p:cNvPr>
            <p:cNvCxnSpPr/>
            <p:nvPr/>
          </p:nvCxnSpPr>
          <p:spPr>
            <a:xfrm>
              <a:off x="6272981" y="678426"/>
              <a:ext cx="108154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F792389-266A-4E64-9318-A8ACB57E3DED}"/>
                </a:ext>
              </a:extLst>
            </p:cNvPr>
            <p:cNvSpPr txBox="1"/>
            <p:nvPr/>
          </p:nvSpPr>
          <p:spPr>
            <a:xfrm>
              <a:off x="6634058" y="678426"/>
              <a:ext cx="359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/>
                <a:t>I1</a:t>
              </a:r>
              <a:endParaRPr lang="sr-Cyrl-ME" i="1" dirty="0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EC429F55-40B6-4553-A16E-DF8A81102B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39920" y="2209206"/>
            <a:ext cx="2789965" cy="8538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54BE70F-252E-4614-9C14-CDA4CB5EAF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9317" y="3111379"/>
            <a:ext cx="2957113" cy="518345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55908035-FF3A-446B-9124-7CF16245A9D7}"/>
              </a:ext>
            </a:extLst>
          </p:cNvPr>
          <p:cNvGrpSpPr/>
          <p:nvPr/>
        </p:nvGrpSpPr>
        <p:grpSpPr>
          <a:xfrm>
            <a:off x="7785885" y="963562"/>
            <a:ext cx="708596" cy="1017638"/>
            <a:chOff x="7785885" y="963562"/>
            <a:chExt cx="708596" cy="1017638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FEBA6E3-4100-4334-B060-8CAC51A330BE}"/>
                </a:ext>
              </a:extLst>
            </p:cNvPr>
            <p:cNvCxnSpPr/>
            <p:nvPr/>
          </p:nvCxnSpPr>
          <p:spPr>
            <a:xfrm flipH="1">
              <a:off x="7785885" y="963562"/>
              <a:ext cx="580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F3AFA00-BED9-4B2F-91D9-BC64DAD93A7C}"/>
                </a:ext>
              </a:extLst>
            </p:cNvPr>
            <p:cNvCxnSpPr/>
            <p:nvPr/>
          </p:nvCxnSpPr>
          <p:spPr>
            <a:xfrm flipH="1">
              <a:off x="7785885" y="1981200"/>
              <a:ext cx="580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16915F1-C0E1-4E9D-9C81-3362C470D474}"/>
                </a:ext>
              </a:extLst>
            </p:cNvPr>
            <p:cNvCxnSpPr/>
            <p:nvPr/>
          </p:nvCxnSpPr>
          <p:spPr>
            <a:xfrm>
              <a:off x="8190271" y="963562"/>
              <a:ext cx="0" cy="1012722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6D937F7-BF89-4186-AB54-631A30C571E0}"/>
                </a:ext>
              </a:extLst>
            </p:cNvPr>
            <p:cNvSpPr txBox="1"/>
            <p:nvPr/>
          </p:nvSpPr>
          <p:spPr>
            <a:xfrm>
              <a:off x="7896240" y="1345731"/>
              <a:ext cx="59824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1200" i="1" dirty="0"/>
                <a:t>U2345</a:t>
              </a:r>
              <a:endParaRPr lang="sr-Cyrl-ME" i="1" dirty="0"/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837AE7A2-28C1-4401-BF66-08FF08C67D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19535" y="3707555"/>
            <a:ext cx="3201030" cy="436168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A250990E-929C-4326-BF40-32B721B859CE}"/>
              </a:ext>
            </a:extLst>
          </p:cNvPr>
          <p:cNvGrpSpPr/>
          <p:nvPr/>
        </p:nvGrpSpPr>
        <p:grpSpPr>
          <a:xfrm>
            <a:off x="3045855" y="167148"/>
            <a:ext cx="708596" cy="2467897"/>
            <a:chOff x="7785885" y="963562"/>
            <a:chExt cx="708596" cy="1017638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C45F201-FC35-45A6-84E3-FC691DD4867E}"/>
                </a:ext>
              </a:extLst>
            </p:cNvPr>
            <p:cNvCxnSpPr/>
            <p:nvPr/>
          </p:nvCxnSpPr>
          <p:spPr>
            <a:xfrm flipH="1">
              <a:off x="7785885" y="963562"/>
              <a:ext cx="580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A0C4295-9DC5-4F88-9154-CC011A548A18}"/>
                </a:ext>
              </a:extLst>
            </p:cNvPr>
            <p:cNvCxnSpPr/>
            <p:nvPr/>
          </p:nvCxnSpPr>
          <p:spPr>
            <a:xfrm flipH="1">
              <a:off x="7785885" y="1981200"/>
              <a:ext cx="580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A728B4A5-15E6-4053-A400-5C12F0FAE17F}"/>
                </a:ext>
              </a:extLst>
            </p:cNvPr>
            <p:cNvCxnSpPr/>
            <p:nvPr/>
          </p:nvCxnSpPr>
          <p:spPr>
            <a:xfrm>
              <a:off x="8190271" y="963562"/>
              <a:ext cx="0" cy="1012722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B794BBB-210B-4D61-93C7-B96186645134}"/>
                </a:ext>
              </a:extLst>
            </p:cNvPr>
            <p:cNvSpPr txBox="1"/>
            <p:nvPr/>
          </p:nvSpPr>
          <p:spPr>
            <a:xfrm>
              <a:off x="7896240" y="1345731"/>
              <a:ext cx="59824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1200" i="1" dirty="0"/>
                <a:t>U2345</a:t>
              </a:r>
              <a:endParaRPr lang="sr-Cyrl-ME" i="1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EE53D6B-FE3B-45A7-AC7D-0E74C8F0899D}"/>
              </a:ext>
            </a:extLst>
          </p:cNvPr>
          <p:cNvGrpSpPr/>
          <p:nvPr/>
        </p:nvGrpSpPr>
        <p:grpSpPr>
          <a:xfrm>
            <a:off x="2549232" y="440291"/>
            <a:ext cx="359394" cy="607467"/>
            <a:chOff x="6634058" y="468733"/>
            <a:chExt cx="359394" cy="607467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C6B20025-C20B-4643-9F83-548D55B53BE9}"/>
                </a:ext>
              </a:extLst>
            </p:cNvPr>
            <p:cNvCxnSpPr>
              <a:cxnSpLocks/>
            </p:cNvCxnSpPr>
            <p:nvPr/>
          </p:nvCxnSpPr>
          <p:spPr>
            <a:xfrm>
              <a:off x="6993452" y="468733"/>
              <a:ext cx="0" cy="60746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16EABBB-6E4E-4C20-B58F-D7B620915F67}"/>
                </a:ext>
              </a:extLst>
            </p:cNvPr>
            <p:cNvSpPr txBox="1"/>
            <p:nvPr/>
          </p:nvSpPr>
          <p:spPr>
            <a:xfrm>
              <a:off x="6634058" y="678426"/>
              <a:ext cx="359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/>
                <a:t>I2</a:t>
              </a:r>
              <a:endParaRPr lang="sr-Cyrl-ME" i="1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81627E1-20EF-4087-ADFD-6494AC13F11E}"/>
              </a:ext>
            </a:extLst>
          </p:cNvPr>
          <p:cNvGrpSpPr/>
          <p:nvPr/>
        </p:nvGrpSpPr>
        <p:grpSpPr>
          <a:xfrm>
            <a:off x="3497950" y="411849"/>
            <a:ext cx="359394" cy="607467"/>
            <a:chOff x="6634058" y="468733"/>
            <a:chExt cx="359394" cy="607467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FDFD85E7-EAE1-4685-B87E-BB1EBB1F1464}"/>
                </a:ext>
              </a:extLst>
            </p:cNvPr>
            <p:cNvCxnSpPr>
              <a:cxnSpLocks/>
            </p:cNvCxnSpPr>
            <p:nvPr/>
          </p:nvCxnSpPr>
          <p:spPr>
            <a:xfrm>
              <a:off x="6993452" y="468733"/>
              <a:ext cx="0" cy="60746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4AAA52C-236B-41D1-B7D0-EDC187C313F7}"/>
                </a:ext>
              </a:extLst>
            </p:cNvPr>
            <p:cNvSpPr txBox="1"/>
            <p:nvPr/>
          </p:nvSpPr>
          <p:spPr>
            <a:xfrm>
              <a:off x="6634058" y="678426"/>
              <a:ext cx="359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/>
                <a:t>I3</a:t>
              </a:r>
              <a:endParaRPr lang="sr-Cyrl-ME" i="1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70FA0D6-287C-4EFB-A300-3B8FAE0A2ED2}"/>
              </a:ext>
            </a:extLst>
          </p:cNvPr>
          <p:cNvGrpSpPr/>
          <p:nvPr/>
        </p:nvGrpSpPr>
        <p:grpSpPr>
          <a:xfrm>
            <a:off x="4332659" y="317808"/>
            <a:ext cx="399468" cy="607467"/>
            <a:chOff x="6634058" y="468733"/>
            <a:chExt cx="399468" cy="607467"/>
          </a:xfrm>
        </p:grpSpPr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ECFA47DB-710A-4533-AAC6-9814E593CC82}"/>
                </a:ext>
              </a:extLst>
            </p:cNvPr>
            <p:cNvCxnSpPr>
              <a:cxnSpLocks/>
            </p:cNvCxnSpPr>
            <p:nvPr/>
          </p:nvCxnSpPr>
          <p:spPr>
            <a:xfrm>
              <a:off x="6993452" y="468733"/>
              <a:ext cx="0" cy="60746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1184019-065D-40CB-9F3E-69969FBFC3CB}"/>
                </a:ext>
              </a:extLst>
            </p:cNvPr>
            <p:cNvSpPr txBox="1"/>
            <p:nvPr/>
          </p:nvSpPr>
          <p:spPr>
            <a:xfrm>
              <a:off x="6634058" y="678426"/>
              <a:ext cx="399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/>
                <a:t>I</a:t>
              </a:r>
              <a:r>
                <a:rPr lang="sr-Latn-CS" i="1" baseline="-25000" dirty="0"/>
                <a:t>45</a:t>
              </a:r>
              <a:endParaRPr lang="sr-Cyrl-ME" i="1" baseline="-25000" dirty="0"/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B0F8781E-B5A1-41F0-9BDD-BE5BE8001B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545" y="3063216"/>
            <a:ext cx="3584906" cy="82661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A08D129-F7BC-4AF2-9769-509E6D18F74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44353" y="3338591"/>
            <a:ext cx="1295400" cy="33337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D2913D8-79A4-43AF-BF93-C32C8AC84C1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3725" y="3949874"/>
            <a:ext cx="3663619" cy="2646226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CD1CCAC1-50AE-4E8C-B84E-2457579CB27A}"/>
              </a:ext>
            </a:extLst>
          </p:cNvPr>
          <p:cNvGrpSpPr/>
          <p:nvPr/>
        </p:nvGrpSpPr>
        <p:grpSpPr>
          <a:xfrm>
            <a:off x="3156210" y="4988142"/>
            <a:ext cx="399468" cy="607467"/>
            <a:chOff x="6634058" y="468733"/>
            <a:chExt cx="399468" cy="607467"/>
          </a:xfrm>
        </p:grpSpPr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67426CC1-FCA2-4EB6-9F6A-C49C93800584}"/>
                </a:ext>
              </a:extLst>
            </p:cNvPr>
            <p:cNvCxnSpPr>
              <a:cxnSpLocks/>
            </p:cNvCxnSpPr>
            <p:nvPr/>
          </p:nvCxnSpPr>
          <p:spPr>
            <a:xfrm>
              <a:off x="6993452" y="468733"/>
              <a:ext cx="0" cy="60746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F136562-FFBD-4774-A174-A8E6637C302A}"/>
                </a:ext>
              </a:extLst>
            </p:cNvPr>
            <p:cNvSpPr txBox="1"/>
            <p:nvPr/>
          </p:nvSpPr>
          <p:spPr>
            <a:xfrm>
              <a:off x="6634058" y="678426"/>
              <a:ext cx="399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/>
                <a:t>I</a:t>
              </a:r>
              <a:r>
                <a:rPr lang="sr-Latn-CS" i="1" baseline="-25000" dirty="0"/>
                <a:t>45</a:t>
              </a:r>
              <a:endParaRPr lang="sr-Cyrl-ME" i="1" baseline="-25000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266A443-4A3F-4D7F-99E0-93FF211898DA}"/>
              </a:ext>
            </a:extLst>
          </p:cNvPr>
          <p:cNvGrpSpPr/>
          <p:nvPr/>
        </p:nvGrpSpPr>
        <p:grpSpPr>
          <a:xfrm>
            <a:off x="3673916" y="4173789"/>
            <a:ext cx="580104" cy="1017638"/>
            <a:chOff x="7785885" y="963562"/>
            <a:chExt cx="580104" cy="1017638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76673BA-77EB-4586-B7C8-018F5BB3D4CC}"/>
                </a:ext>
              </a:extLst>
            </p:cNvPr>
            <p:cNvCxnSpPr/>
            <p:nvPr/>
          </p:nvCxnSpPr>
          <p:spPr>
            <a:xfrm flipH="1">
              <a:off x="7785885" y="963562"/>
              <a:ext cx="580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A0EC93B-389F-4E6F-9125-F072C20E237A}"/>
                </a:ext>
              </a:extLst>
            </p:cNvPr>
            <p:cNvCxnSpPr/>
            <p:nvPr/>
          </p:nvCxnSpPr>
          <p:spPr>
            <a:xfrm flipH="1">
              <a:off x="7785885" y="1981200"/>
              <a:ext cx="580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31CCC49B-B5B0-4461-A22F-353C196188BF}"/>
                </a:ext>
              </a:extLst>
            </p:cNvPr>
            <p:cNvCxnSpPr/>
            <p:nvPr/>
          </p:nvCxnSpPr>
          <p:spPr>
            <a:xfrm>
              <a:off x="8190271" y="963562"/>
              <a:ext cx="0" cy="1012722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B09ED55-147E-41D9-AA96-375AA9D1A8E3}"/>
                </a:ext>
              </a:extLst>
            </p:cNvPr>
            <p:cNvSpPr txBox="1"/>
            <p:nvPr/>
          </p:nvSpPr>
          <p:spPr>
            <a:xfrm>
              <a:off x="7896240" y="1345731"/>
              <a:ext cx="3626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1200" i="1" dirty="0"/>
                <a:t>U4</a:t>
              </a:r>
              <a:endParaRPr lang="sr-Cyrl-ME" i="1" dirty="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E9E0516-0EA4-4276-AC92-4C3623756ADB}"/>
              </a:ext>
            </a:extLst>
          </p:cNvPr>
          <p:cNvGrpSpPr/>
          <p:nvPr/>
        </p:nvGrpSpPr>
        <p:grpSpPr>
          <a:xfrm>
            <a:off x="3673916" y="5341775"/>
            <a:ext cx="580104" cy="1017638"/>
            <a:chOff x="7785885" y="963562"/>
            <a:chExt cx="580104" cy="1017638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972D9E6-A15F-4661-8A6B-FE8673655CEA}"/>
                </a:ext>
              </a:extLst>
            </p:cNvPr>
            <p:cNvCxnSpPr/>
            <p:nvPr/>
          </p:nvCxnSpPr>
          <p:spPr>
            <a:xfrm flipH="1">
              <a:off x="7785885" y="963562"/>
              <a:ext cx="580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BACAC0B-0409-49D8-B958-9C1EAC3BD420}"/>
                </a:ext>
              </a:extLst>
            </p:cNvPr>
            <p:cNvCxnSpPr/>
            <p:nvPr/>
          </p:nvCxnSpPr>
          <p:spPr>
            <a:xfrm flipH="1">
              <a:off x="7785885" y="1981200"/>
              <a:ext cx="580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C50673AE-94E9-440A-B68A-0C1D67EC2314}"/>
                </a:ext>
              </a:extLst>
            </p:cNvPr>
            <p:cNvCxnSpPr/>
            <p:nvPr/>
          </p:nvCxnSpPr>
          <p:spPr>
            <a:xfrm>
              <a:off x="8190271" y="963562"/>
              <a:ext cx="0" cy="1012722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A1305F7-33ED-4DC4-84F0-E264CE7C2101}"/>
                </a:ext>
              </a:extLst>
            </p:cNvPr>
            <p:cNvSpPr txBox="1"/>
            <p:nvPr/>
          </p:nvSpPr>
          <p:spPr>
            <a:xfrm>
              <a:off x="7896240" y="1345731"/>
              <a:ext cx="3626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1200" i="1" dirty="0"/>
                <a:t>U5</a:t>
              </a:r>
              <a:endParaRPr lang="sr-Cyrl-ME" i="1" dirty="0"/>
            </a:p>
          </p:txBody>
        </p:sp>
      </p:grpSp>
      <p:pic>
        <p:nvPicPr>
          <p:cNvPr id="56" name="Picture 55">
            <a:extLst>
              <a:ext uri="{FF2B5EF4-FFF2-40B4-BE49-F238E27FC236}">
                <a16:creationId xmlns:a16="http://schemas.microsoft.com/office/drawing/2014/main" id="{5DD32EAF-D318-48A1-9B2B-E45C75100A0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22928" y="4680150"/>
            <a:ext cx="4600575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50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78F19-0A98-455E-A3AB-75EF25B90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2. Кирхофов закон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DC903-BBDE-44AF-9570-042ADD5331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Cyrl-ME" dirty="0"/>
              <a:t>Пад напона по путањи по колу која почиње и завршава се у истој тачки је 0.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563E172-AF9D-4528-A42D-86CF583E149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18238" y="2370878"/>
            <a:ext cx="4937125" cy="2973495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B115ED-4F91-4A6D-9377-B55E8058F241}"/>
              </a:ext>
            </a:extLst>
          </p:cNvPr>
          <p:cNvSpPr txBox="1"/>
          <p:nvPr/>
        </p:nvSpPr>
        <p:spPr>
          <a:xfrm>
            <a:off x="8686800" y="527685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А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E9321EE-5845-4B67-9E73-1B6E4D27B94A}"/>
              </a:ext>
            </a:extLst>
          </p:cNvPr>
          <p:cNvCxnSpPr/>
          <p:nvPr/>
        </p:nvCxnSpPr>
        <p:spPr>
          <a:xfrm flipV="1">
            <a:off x="9004516" y="2686050"/>
            <a:ext cx="0" cy="241935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48EDF34-A177-45BC-8978-D52A8E7DF35F}"/>
              </a:ext>
            </a:extLst>
          </p:cNvPr>
          <p:cNvCxnSpPr/>
          <p:nvPr/>
        </p:nvCxnSpPr>
        <p:spPr>
          <a:xfrm>
            <a:off x="9004516" y="2682240"/>
            <a:ext cx="109742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C04D635-252F-4FEB-8D44-6A8899CE4F2A}"/>
              </a:ext>
            </a:extLst>
          </p:cNvPr>
          <p:cNvCxnSpPr/>
          <p:nvPr/>
        </p:nvCxnSpPr>
        <p:spPr>
          <a:xfrm>
            <a:off x="10093234" y="2686050"/>
            <a:ext cx="0" cy="241935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E283353-3201-4060-97A8-4E358382FF1C}"/>
              </a:ext>
            </a:extLst>
          </p:cNvPr>
          <p:cNvCxnSpPr/>
          <p:nvPr/>
        </p:nvCxnSpPr>
        <p:spPr>
          <a:xfrm flipH="1">
            <a:off x="9004516" y="5105400"/>
            <a:ext cx="109742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A8D5C06C-1594-4420-AE7C-D3319AF34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765" y="2682240"/>
            <a:ext cx="2200275" cy="37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2533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1308469A-C229-4888-9CED-73B0FF6C7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2220" y="1992672"/>
            <a:ext cx="4925918" cy="29644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F6A8CC-FBA7-4137-B220-74DE26BE7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Рачунање пада напона између двије тачке по контури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2BB84-E060-4F0C-8219-663947000B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5673931" cy="2655245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sr-Cyrl-ME" dirty="0"/>
              <a:t>Произвољно обиљежити струје у колу. Ако су елементи везани редно, кроз њих тече иста струја.</a:t>
            </a:r>
            <a:endParaRPr lang="sr-Latn-ME" dirty="0"/>
          </a:p>
          <a:p>
            <a:pPr marL="457200" indent="-457200">
              <a:buFont typeface="+mj-lt"/>
              <a:buAutoNum type="arabicPeriod"/>
            </a:pPr>
            <a:r>
              <a:rPr lang="sr-Cyrl-ME" dirty="0"/>
              <a:t>Крене се од тачке на већем потенцијалу према тачки на нижем и биљежимо падове напона на сваком елементу по следећим правилима.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34A4FA-EB67-47DA-B5DA-E0562C334C6E}"/>
              </a:ext>
            </a:extLst>
          </p:cNvPr>
          <p:cNvSpPr txBox="1"/>
          <p:nvPr/>
        </p:nvSpPr>
        <p:spPr>
          <a:xfrm>
            <a:off x="7359039" y="174277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А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6E60B7A-61C6-4AED-872B-F2445544F21B}"/>
              </a:ext>
            </a:extLst>
          </p:cNvPr>
          <p:cNvCxnSpPr>
            <a:cxnSpLocks/>
          </p:cNvCxnSpPr>
          <p:nvPr/>
        </p:nvCxnSpPr>
        <p:spPr>
          <a:xfrm>
            <a:off x="7946867" y="2313187"/>
            <a:ext cx="1758985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66C8FC7-2BB1-4ADA-8557-7838BE56BA25}"/>
              </a:ext>
            </a:extLst>
          </p:cNvPr>
          <p:cNvCxnSpPr/>
          <p:nvPr/>
        </p:nvCxnSpPr>
        <p:spPr>
          <a:xfrm>
            <a:off x="9705852" y="2309377"/>
            <a:ext cx="1097427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103E929-FED7-48C0-8A34-3A80E76A31EF}"/>
              </a:ext>
            </a:extLst>
          </p:cNvPr>
          <p:cNvCxnSpPr/>
          <p:nvPr/>
        </p:nvCxnSpPr>
        <p:spPr>
          <a:xfrm>
            <a:off x="10794570" y="2313187"/>
            <a:ext cx="0" cy="241935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5A64619B-518B-4220-AEDF-BE5C621CA316}"/>
              </a:ext>
            </a:extLst>
          </p:cNvPr>
          <p:cNvSpPr/>
          <p:nvPr/>
        </p:nvSpPr>
        <p:spPr>
          <a:xfrm>
            <a:off x="7668193" y="2100371"/>
            <a:ext cx="108000" cy="10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65F172-EF68-40A2-85E8-5D47B01CB5BF}"/>
              </a:ext>
            </a:extLst>
          </p:cNvPr>
          <p:cNvSpPr txBox="1"/>
          <p:nvPr/>
        </p:nvSpPr>
        <p:spPr>
          <a:xfrm>
            <a:off x="11316545" y="482833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B</a:t>
            </a:r>
            <a:endParaRPr lang="sr-Cyrl-ME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C54CD1B-8283-4244-B6DC-7C1B542C7DB2}"/>
              </a:ext>
            </a:extLst>
          </p:cNvPr>
          <p:cNvSpPr/>
          <p:nvPr/>
        </p:nvSpPr>
        <p:spPr>
          <a:xfrm>
            <a:off x="11208227" y="4828336"/>
            <a:ext cx="108000" cy="10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6CD4430-1603-4FCB-BF3E-6CA094762090}"/>
              </a:ext>
            </a:extLst>
          </p:cNvPr>
          <p:cNvGrpSpPr/>
          <p:nvPr/>
        </p:nvGrpSpPr>
        <p:grpSpPr>
          <a:xfrm>
            <a:off x="7179342" y="2208371"/>
            <a:ext cx="359394" cy="571269"/>
            <a:chOff x="6478006" y="2581234"/>
            <a:chExt cx="359394" cy="571269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057CA411-C1EE-4949-89C6-08D20EBA067A}"/>
                </a:ext>
              </a:extLst>
            </p:cNvPr>
            <p:cNvCxnSpPr/>
            <p:nvPr/>
          </p:nvCxnSpPr>
          <p:spPr>
            <a:xfrm flipV="1">
              <a:off x="6816561" y="2581234"/>
              <a:ext cx="0" cy="5712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2A3CA00-B635-4157-A768-D3FD68B1EE56}"/>
                </a:ext>
              </a:extLst>
            </p:cNvPr>
            <p:cNvSpPr txBox="1"/>
            <p:nvPr/>
          </p:nvSpPr>
          <p:spPr>
            <a:xfrm>
              <a:off x="6478006" y="2648629"/>
              <a:ext cx="359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I1</a:t>
              </a:r>
              <a:endParaRPr lang="sr-Cyrl-ME" i="1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EAE3D8C-9943-4F49-A612-11BF1ACEDF86}"/>
              </a:ext>
            </a:extLst>
          </p:cNvPr>
          <p:cNvGrpSpPr/>
          <p:nvPr/>
        </p:nvGrpSpPr>
        <p:grpSpPr>
          <a:xfrm>
            <a:off x="9028742" y="2568427"/>
            <a:ext cx="359394" cy="571269"/>
            <a:chOff x="6478006" y="2581234"/>
            <a:chExt cx="359394" cy="571269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3FC1DC63-A326-47E1-B089-3C536C3DC836}"/>
                </a:ext>
              </a:extLst>
            </p:cNvPr>
            <p:cNvCxnSpPr/>
            <p:nvPr/>
          </p:nvCxnSpPr>
          <p:spPr>
            <a:xfrm flipV="1">
              <a:off x="6816561" y="2581234"/>
              <a:ext cx="0" cy="5712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800513-AD04-4BF9-9BD8-A2A081B6142C}"/>
                </a:ext>
              </a:extLst>
            </p:cNvPr>
            <p:cNvSpPr txBox="1"/>
            <p:nvPr/>
          </p:nvSpPr>
          <p:spPr>
            <a:xfrm>
              <a:off x="6478006" y="2648629"/>
              <a:ext cx="359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I3</a:t>
              </a:r>
              <a:endParaRPr lang="sr-Cyrl-ME" i="1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AD56894-A20B-4874-A046-A25DD8C00B30}"/>
              </a:ext>
            </a:extLst>
          </p:cNvPr>
          <p:cNvGrpSpPr/>
          <p:nvPr/>
        </p:nvGrpSpPr>
        <p:grpSpPr>
          <a:xfrm>
            <a:off x="11576481" y="3839265"/>
            <a:ext cx="359394" cy="571269"/>
            <a:chOff x="6786504" y="2581234"/>
            <a:chExt cx="359394" cy="571269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CFCEA7D7-A8B9-4157-B27D-4A5E0A6A515A}"/>
                </a:ext>
              </a:extLst>
            </p:cNvPr>
            <p:cNvCxnSpPr/>
            <p:nvPr/>
          </p:nvCxnSpPr>
          <p:spPr>
            <a:xfrm flipV="1">
              <a:off x="6816561" y="2581234"/>
              <a:ext cx="0" cy="5712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307B8E7-F0C9-4824-A15B-A83C33B50402}"/>
                </a:ext>
              </a:extLst>
            </p:cNvPr>
            <p:cNvSpPr txBox="1"/>
            <p:nvPr/>
          </p:nvSpPr>
          <p:spPr>
            <a:xfrm>
              <a:off x="6786504" y="2711584"/>
              <a:ext cx="359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I2</a:t>
              </a:r>
              <a:endParaRPr lang="sr-Cyrl-ME" i="1" dirty="0"/>
            </a:p>
          </p:txBody>
        </p:sp>
      </p:grp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8800EAF-5743-4C57-A330-6C92BDE36D12}"/>
              </a:ext>
            </a:extLst>
          </p:cNvPr>
          <p:cNvCxnSpPr/>
          <p:nvPr/>
        </p:nvCxnSpPr>
        <p:spPr>
          <a:xfrm>
            <a:off x="807868" y="4129413"/>
            <a:ext cx="105644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1B5E5137-D2C6-48EA-A28E-AAAB00B1A253}"/>
              </a:ext>
            </a:extLst>
          </p:cNvPr>
          <p:cNvSpPr txBox="1"/>
          <p:nvPr/>
        </p:nvSpPr>
        <p:spPr>
          <a:xfrm>
            <a:off x="498175" y="3768590"/>
            <a:ext cx="16937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dirty="0"/>
              <a:t>Смјер кретања </a:t>
            </a:r>
          </a:p>
          <a:p>
            <a:pPr algn="ctr"/>
            <a:r>
              <a:rPr lang="sr-Cyrl-ME" dirty="0"/>
              <a:t>по колу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1169F4B-C77D-443D-B5D7-99F29E5C059E}"/>
              </a:ext>
            </a:extLst>
          </p:cNvPr>
          <p:cNvCxnSpPr/>
          <p:nvPr/>
        </p:nvCxnSpPr>
        <p:spPr>
          <a:xfrm>
            <a:off x="2791077" y="4136624"/>
            <a:ext cx="1056443" cy="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CB69E2D5-BC2C-4E9C-9AB5-8764B5091BAE}"/>
              </a:ext>
            </a:extLst>
          </p:cNvPr>
          <p:cNvSpPr txBox="1"/>
          <p:nvPr/>
        </p:nvSpPr>
        <p:spPr>
          <a:xfrm>
            <a:off x="2624267" y="3792778"/>
            <a:ext cx="1390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dirty="0"/>
              <a:t>Смјер струје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B03384B-1F55-4426-8356-2AF32D5708A8}"/>
              </a:ext>
            </a:extLst>
          </p:cNvPr>
          <p:cNvCxnSpPr>
            <a:cxnSpLocks/>
          </p:cNvCxnSpPr>
          <p:nvPr/>
        </p:nvCxnSpPr>
        <p:spPr>
          <a:xfrm>
            <a:off x="1199371" y="4564228"/>
            <a:ext cx="105644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DF60D0E-437A-4480-A3DB-285915FB5410}"/>
              </a:ext>
            </a:extLst>
          </p:cNvPr>
          <p:cNvCxnSpPr>
            <a:cxnSpLocks/>
          </p:cNvCxnSpPr>
          <p:nvPr/>
        </p:nvCxnSpPr>
        <p:spPr>
          <a:xfrm>
            <a:off x="1199371" y="4884566"/>
            <a:ext cx="1056443" cy="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5C5F8ED2-2D8B-4329-B9CF-CE828F2FCC74}"/>
              </a:ext>
            </a:extLst>
          </p:cNvPr>
          <p:cNvSpPr txBox="1"/>
          <p:nvPr/>
        </p:nvSpPr>
        <p:spPr>
          <a:xfrm>
            <a:off x="1566330" y="4552575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i="1" dirty="0"/>
              <a:t>I</a:t>
            </a:r>
            <a:r>
              <a:rPr lang="sr-Latn-ME" baseline="-25000" dirty="0"/>
              <a:t>n</a:t>
            </a:r>
            <a:endParaRPr lang="sr-Cyrl-ME" baseline="-25000" dirty="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DA5C11A-D204-4505-A897-6DB6C6F05E1E}"/>
              </a:ext>
            </a:extLst>
          </p:cNvPr>
          <p:cNvGrpSpPr/>
          <p:nvPr/>
        </p:nvGrpSpPr>
        <p:grpSpPr>
          <a:xfrm>
            <a:off x="1108156" y="4868391"/>
            <a:ext cx="1238873" cy="573304"/>
            <a:chOff x="338237" y="5122534"/>
            <a:chExt cx="1614850" cy="675563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FA62BC4E-A184-48BE-8C36-0B98D394A15F}"/>
                </a:ext>
              </a:extLst>
            </p:cNvPr>
            <p:cNvGrpSpPr/>
            <p:nvPr/>
          </p:nvGrpSpPr>
          <p:grpSpPr>
            <a:xfrm>
              <a:off x="338237" y="5525257"/>
              <a:ext cx="1614850" cy="272840"/>
              <a:chOff x="338237" y="5525257"/>
              <a:chExt cx="1614850" cy="272840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DE809BF2-2F07-4045-BDE5-44BA21C19479}"/>
                  </a:ext>
                </a:extLst>
              </p:cNvPr>
              <p:cNvSpPr/>
              <p:nvPr/>
            </p:nvSpPr>
            <p:spPr>
              <a:xfrm>
                <a:off x="675589" y="5525257"/>
                <a:ext cx="957902" cy="2728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B5D70B32-B616-4E28-B499-2BD9F2A93CAF}"/>
                  </a:ext>
                </a:extLst>
              </p:cNvPr>
              <p:cNvCxnSpPr>
                <a:stCxn id="39" idx="3"/>
              </p:cNvCxnSpPr>
              <p:nvPr/>
            </p:nvCxnSpPr>
            <p:spPr>
              <a:xfrm>
                <a:off x="1633491" y="5661677"/>
                <a:ext cx="319596" cy="227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2D043CA9-E756-44E8-87CA-69FABADBB801}"/>
                  </a:ext>
                </a:extLst>
              </p:cNvPr>
              <p:cNvCxnSpPr/>
              <p:nvPr/>
            </p:nvCxnSpPr>
            <p:spPr>
              <a:xfrm>
                <a:off x="338237" y="5661677"/>
                <a:ext cx="319596" cy="227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61071C1-216F-4D30-8DFC-58EEE3623B91}"/>
                </a:ext>
              </a:extLst>
            </p:cNvPr>
            <p:cNvSpPr txBox="1"/>
            <p:nvPr/>
          </p:nvSpPr>
          <p:spPr>
            <a:xfrm>
              <a:off x="950737" y="5122534"/>
              <a:ext cx="389850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R</a:t>
              </a:r>
              <a:r>
                <a:rPr lang="sr-Latn-ME" baseline="-25000" dirty="0"/>
                <a:t>n</a:t>
              </a:r>
              <a:endParaRPr lang="sr-Cyrl-ME" baseline="-25000" dirty="0"/>
            </a:p>
          </p:txBody>
        </p:sp>
      </p:grpSp>
      <p:pic>
        <p:nvPicPr>
          <p:cNvPr id="47" name="Picture 46">
            <a:extLst>
              <a:ext uri="{FF2B5EF4-FFF2-40B4-BE49-F238E27FC236}">
                <a16:creationId xmlns:a16="http://schemas.microsoft.com/office/drawing/2014/main" id="{497ED6D5-7F79-4667-B704-96A4C88F8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692" y="5775482"/>
            <a:ext cx="685800" cy="295275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30967E79-2ED7-4F7D-A818-75973175A985}"/>
              </a:ext>
            </a:extLst>
          </p:cNvPr>
          <p:cNvSpPr txBox="1"/>
          <p:nvPr/>
        </p:nvSpPr>
        <p:spPr>
          <a:xfrm rot="19082843">
            <a:off x="-51957" y="4860994"/>
            <a:ext cx="1152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Ситуација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DB4B00F-97E2-4C6E-B10B-C868DAE9A179}"/>
              </a:ext>
            </a:extLst>
          </p:cNvPr>
          <p:cNvSpPr txBox="1"/>
          <p:nvPr/>
        </p:nvSpPr>
        <p:spPr>
          <a:xfrm rot="19082843">
            <a:off x="-121622" y="5741181"/>
            <a:ext cx="1076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Пишемо: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1712E313-73CC-4CD7-9E12-033B64C73132}"/>
              </a:ext>
            </a:extLst>
          </p:cNvPr>
          <p:cNvCxnSpPr/>
          <p:nvPr/>
        </p:nvCxnSpPr>
        <p:spPr>
          <a:xfrm>
            <a:off x="328474" y="5568355"/>
            <a:ext cx="7210262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CBF8754-90BD-4586-B4CF-A6CCB4B7425C}"/>
              </a:ext>
            </a:extLst>
          </p:cNvPr>
          <p:cNvCxnSpPr>
            <a:cxnSpLocks/>
          </p:cNvCxnSpPr>
          <p:nvPr/>
        </p:nvCxnSpPr>
        <p:spPr>
          <a:xfrm>
            <a:off x="2694476" y="4576301"/>
            <a:ext cx="105644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977E9702-40DB-46A7-BBF1-78270BF570ED}"/>
              </a:ext>
            </a:extLst>
          </p:cNvPr>
          <p:cNvCxnSpPr>
            <a:cxnSpLocks/>
          </p:cNvCxnSpPr>
          <p:nvPr/>
        </p:nvCxnSpPr>
        <p:spPr>
          <a:xfrm flipH="1">
            <a:off x="2694476" y="4896639"/>
            <a:ext cx="1056443" cy="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35926662-CA51-40AF-AB40-6EE23268EC5B}"/>
              </a:ext>
            </a:extLst>
          </p:cNvPr>
          <p:cNvSpPr txBox="1"/>
          <p:nvPr/>
        </p:nvSpPr>
        <p:spPr>
          <a:xfrm>
            <a:off x="3061435" y="4564648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i="1" dirty="0"/>
              <a:t>I</a:t>
            </a:r>
            <a:r>
              <a:rPr lang="sr-Latn-ME" baseline="-25000" dirty="0"/>
              <a:t>n</a:t>
            </a:r>
            <a:endParaRPr lang="sr-Cyrl-ME" baseline="-25000" dirty="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A858B84-FC9E-43B1-9DDA-5616717009E2}"/>
              </a:ext>
            </a:extLst>
          </p:cNvPr>
          <p:cNvGrpSpPr/>
          <p:nvPr/>
        </p:nvGrpSpPr>
        <p:grpSpPr>
          <a:xfrm>
            <a:off x="2603261" y="4880464"/>
            <a:ext cx="1238873" cy="573304"/>
            <a:chOff x="338237" y="5122534"/>
            <a:chExt cx="1614850" cy="675563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817B645E-40A9-40DE-BF0C-B174F63D920A}"/>
                </a:ext>
              </a:extLst>
            </p:cNvPr>
            <p:cNvGrpSpPr/>
            <p:nvPr/>
          </p:nvGrpSpPr>
          <p:grpSpPr>
            <a:xfrm>
              <a:off x="338237" y="5525257"/>
              <a:ext cx="1614850" cy="272840"/>
              <a:chOff x="338237" y="5525257"/>
              <a:chExt cx="1614850" cy="272840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32BE00B5-E03E-4F6E-A97E-972DEF9B3531}"/>
                  </a:ext>
                </a:extLst>
              </p:cNvPr>
              <p:cNvSpPr/>
              <p:nvPr/>
            </p:nvSpPr>
            <p:spPr>
              <a:xfrm>
                <a:off x="675589" y="5525257"/>
                <a:ext cx="957902" cy="2728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7D174049-8D27-433F-8270-C59A020F7DBB}"/>
                  </a:ext>
                </a:extLst>
              </p:cNvPr>
              <p:cNvCxnSpPr>
                <a:stCxn id="59" idx="3"/>
              </p:cNvCxnSpPr>
              <p:nvPr/>
            </p:nvCxnSpPr>
            <p:spPr>
              <a:xfrm>
                <a:off x="1633491" y="5661677"/>
                <a:ext cx="319596" cy="227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AB641D22-E38A-430B-ACA5-CF12407B1C01}"/>
                  </a:ext>
                </a:extLst>
              </p:cNvPr>
              <p:cNvCxnSpPr/>
              <p:nvPr/>
            </p:nvCxnSpPr>
            <p:spPr>
              <a:xfrm>
                <a:off x="338237" y="5661677"/>
                <a:ext cx="319596" cy="227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1A90259-6114-4BFC-B88D-612A68459EE0}"/>
                </a:ext>
              </a:extLst>
            </p:cNvPr>
            <p:cNvSpPr txBox="1"/>
            <p:nvPr/>
          </p:nvSpPr>
          <p:spPr>
            <a:xfrm>
              <a:off x="950737" y="5122534"/>
              <a:ext cx="389850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R</a:t>
              </a:r>
              <a:r>
                <a:rPr lang="sr-Latn-ME" baseline="-25000" dirty="0"/>
                <a:t>n</a:t>
              </a:r>
              <a:endParaRPr lang="sr-Cyrl-ME" baseline="-25000" dirty="0"/>
            </a:p>
          </p:txBody>
        </p:sp>
      </p:grpSp>
      <p:pic>
        <p:nvPicPr>
          <p:cNvPr id="64" name="Picture 63">
            <a:extLst>
              <a:ext uri="{FF2B5EF4-FFF2-40B4-BE49-F238E27FC236}">
                <a16:creationId xmlns:a16="http://schemas.microsoft.com/office/drawing/2014/main" id="{D83495CC-D45B-4E38-8F3C-0F1CBFFDC4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6608" y="5775482"/>
            <a:ext cx="685800" cy="295275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EB76FB96-3E18-420A-9D06-4DAB5F0E7C99}"/>
              </a:ext>
            </a:extLst>
          </p:cNvPr>
          <p:cNvGrpSpPr/>
          <p:nvPr/>
        </p:nvGrpSpPr>
        <p:grpSpPr>
          <a:xfrm>
            <a:off x="4247897" y="4968665"/>
            <a:ext cx="980890" cy="547511"/>
            <a:chOff x="4285674" y="4968665"/>
            <a:chExt cx="980890" cy="547511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41486810-6622-4630-9FEB-DA7D5A01584E}"/>
                </a:ext>
              </a:extLst>
            </p:cNvPr>
            <p:cNvSpPr/>
            <p:nvPr/>
          </p:nvSpPr>
          <p:spPr>
            <a:xfrm>
              <a:off x="4554245" y="5045660"/>
              <a:ext cx="470516" cy="47051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1D593709-FE1D-4B8B-843D-6CEA59B0099C}"/>
                </a:ext>
              </a:extLst>
            </p:cNvPr>
            <p:cNvCxnSpPr/>
            <p:nvPr/>
          </p:nvCxnSpPr>
          <p:spPr>
            <a:xfrm>
              <a:off x="4309059" y="5280918"/>
              <a:ext cx="245186" cy="19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C71839AE-A0C5-4B2D-9CF3-4E20EDAB06E3}"/>
                </a:ext>
              </a:extLst>
            </p:cNvPr>
            <p:cNvCxnSpPr/>
            <p:nvPr/>
          </p:nvCxnSpPr>
          <p:spPr>
            <a:xfrm>
              <a:off x="5021378" y="5280918"/>
              <a:ext cx="245186" cy="19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BD961EF-07BE-46CC-B9D0-A15D9A019FA8}"/>
                </a:ext>
              </a:extLst>
            </p:cNvPr>
            <p:cNvSpPr txBox="1"/>
            <p:nvPr/>
          </p:nvSpPr>
          <p:spPr>
            <a:xfrm>
              <a:off x="4285674" y="496866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+</a:t>
              </a:r>
            </a:p>
          </p:txBody>
        </p:sp>
      </p:grp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CEC29090-6E87-484A-8F00-DDFD02FCE1B3}"/>
              </a:ext>
            </a:extLst>
          </p:cNvPr>
          <p:cNvCxnSpPr>
            <a:cxnSpLocks/>
          </p:cNvCxnSpPr>
          <p:nvPr/>
        </p:nvCxnSpPr>
        <p:spPr>
          <a:xfrm>
            <a:off x="4210121" y="4576301"/>
            <a:ext cx="105644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B8CF7FDB-049F-4D10-8166-708EEDB9E0FF}"/>
              </a:ext>
            </a:extLst>
          </p:cNvPr>
          <p:cNvSpPr txBox="1"/>
          <p:nvPr/>
        </p:nvSpPr>
        <p:spPr>
          <a:xfrm>
            <a:off x="4549829" y="469604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Е</a:t>
            </a:r>
            <a:r>
              <a:rPr lang="sr-Latn-ME" baseline="-25000" dirty="0"/>
              <a:t>k</a:t>
            </a:r>
            <a:endParaRPr lang="sr-Cyrl-ME" baseline="-25000" dirty="0"/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7143D1E3-629D-4FE5-BADA-EEB811348E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0217" y="5775482"/>
            <a:ext cx="476250" cy="295275"/>
          </a:xfrm>
          <a:prstGeom prst="rect">
            <a:avLst/>
          </a:prstGeom>
        </p:spPr>
      </p:pic>
      <p:grpSp>
        <p:nvGrpSpPr>
          <p:cNvPr id="75" name="Group 74">
            <a:extLst>
              <a:ext uri="{FF2B5EF4-FFF2-40B4-BE49-F238E27FC236}">
                <a16:creationId xmlns:a16="http://schemas.microsoft.com/office/drawing/2014/main" id="{55DABAA3-326E-4B53-928E-9B12A653282B}"/>
              </a:ext>
            </a:extLst>
          </p:cNvPr>
          <p:cNvGrpSpPr/>
          <p:nvPr/>
        </p:nvGrpSpPr>
        <p:grpSpPr>
          <a:xfrm>
            <a:off x="5597718" y="4967346"/>
            <a:ext cx="957505" cy="535946"/>
            <a:chOff x="4309059" y="4980230"/>
            <a:chExt cx="957505" cy="535946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FF708BE1-0650-4C7B-982F-055C5C7AAF89}"/>
                </a:ext>
              </a:extLst>
            </p:cNvPr>
            <p:cNvSpPr/>
            <p:nvPr/>
          </p:nvSpPr>
          <p:spPr>
            <a:xfrm>
              <a:off x="4554245" y="5045660"/>
              <a:ext cx="470516" cy="47051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0B01D475-F5DA-45CD-84E8-30FA4DAD52FF}"/>
                </a:ext>
              </a:extLst>
            </p:cNvPr>
            <p:cNvCxnSpPr/>
            <p:nvPr/>
          </p:nvCxnSpPr>
          <p:spPr>
            <a:xfrm>
              <a:off x="4309059" y="5280918"/>
              <a:ext cx="245186" cy="19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FD3EA9B0-1D53-423F-BB9B-37893C66EBE9}"/>
                </a:ext>
              </a:extLst>
            </p:cNvPr>
            <p:cNvCxnSpPr/>
            <p:nvPr/>
          </p:nvCxnSpPr>
          <p:spPr>
            <a:xfrm>
              <a:off x="5021378" y="5280918"/>
              <a:ext cx="245186" cy="19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94EA02B-CA4A-4147-B460-99F9623FD92E}"/>
                </a:ext>
              </a:extLst>
            </p:cNvPr>
            <p:cNvSpPr txBox="1"/>
            <p:nvPr/>
          </p:nvSpPr>
          <p:spPr>
            <a:xfrm>
              <a:off x="4958699" y="498023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+</a:t>
              </a:r>
            </a:p>
          </p:txBody>
        </p:sp>
      </p:grp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813076B3-693A-4FBE-BD19-7A7828AC5973}"/>
              </a:ext>
            </a:extLst>
          </p:cNvPr>
          <p:cNvCxnSpPr>
            <a:cxnSpLocks/>
          </p:cNvCxnSpPr>
          <p:nvPr/>
        </p:nvCxnSpPr>
        <p:spPr>
          <a:xfrm>
            <a:off x="5536557" y="4563417"/>
            <a:ext cx="105644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22E138C0-4C98-4EBA-93B9-CA7E700D6CF1}"/>
              </a:ext>
            </a:extLst>
          </p:cNvPr>
          <p:cNvSpPr txBox="1"/>
          <p:nvPr/>
        </p:nvSpPr>
        <p:spPr>
          <a:xfrm>
            <a:off x="5876265" y="468316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Е</a:t>
            </a:r>
            <a:r>
              <a:rPr lang="sr-Latn-ME" baseline="-25000" dirty="0"/>
              <a:t>k</a:t>
            </a:r>
            <a:endParaRPr lang="sr-Cyrl-ME" baseline="-25000" dirty="0"/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8EEE1384-B4C6-46DC-8330-5F25910F7B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3587" y="5785006"/>
            <a:ext cx="504825" cy="2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695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5463F33-2CD4-4ACB-8E1B-F75F93BCD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Примјер: Напон између тачака А и Б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2EF9999-B9BF-4317-B9BA-6C5830327776}"/>
              </a:ext>
            </a:extLst>
          </p:cNvPr>
          <p:cNvGrpSpPr/>
          <p:nvPr/>
        </p:nvGrpSpPr>
        <p:grpSpPr>
          <a:xfrm>
            <a:off x="6749144" y="1742776"/>
            <a:ext cx="5186732" cy="3447533"/>
            <a:chOff x="6922220" y="1742776"/>
            <a:chExt cx="5013655" cy="345489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8D13A22-108E-4787-B61F-6141F50032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2220" y="1992672"/>
              <a:ext cx="4925918" cy="296441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A2C2396-C798-4896-ABD1-F2A1268A04B1}"/>
                </a:ext>
              </a:extLst>
            </p:cNvPr>
            <p:cNvSpPr txBox="1"/>
            <p:nvPr/>
          </p:nvSpPr>
          <p:spPr>
            <a:xfrm>
              <a:off x="7359039" y="1742776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А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0394A186-2ED5-4015-B566-FA7B55A50ACB}"/>
                </a:ext>
              </a:extLst>
            </p:cNvPr>
            <p:cNvCxnSpPr>
              <a:cxnSpLocks/>
            </p:cNvCxnSpPr>
            <p:nvPr/>
          </p:nvCxnSpPr>
          <p:spPr>
            <a:xfrm>
              <a:off x="7946867" y="2313187"/>
              <a:ext cx="1758985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F48487B-CF1D-4CA0-9401-D28F881E19EE}"/>
                </a:ext>
              </a:extLst>
            </p:cNvPr>
            <p:cNvCxnSpPr/>
            <p:nvPr/>
          </p:nvCxnSpPr>
          <p:spPr>
            <a:xfrm>
              <a:off x="9705852" y="2309377"/>
              <a:ext cx="1097427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E1083EB-18F0-4F7B-BD78-C6BC0ED67B3A}"/>
                </a:ext>
              </a:extLst>
            </p:cNvPr>
            <p:cNvCxnSpPr/>
            <p:nvPr/>
          </p:nvCxnSpPr>
          <p:spPr>
            <a:xfrm>
              <a:off x="10794570" y="2313187"/>
              <a:ext cx="0" cy="241935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2951F72-D4C8-4E95-8A80-7FD0CEE73D79}"/>
                </a:ext>
              </a:extLst>
            </p:cNvPr>
            <p:cNvSpPr/>
            <p:nvPr/>
          </p:nvSpPr>
          <p:spPr>
            <a:xfrm>
              <a:off x="7668193" y="2100371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67664FE-63BB-4860-A1B2-0C8A7A80F0DD}"/>
                </a:ext>
              </a:extLst>
            </p:cNvPr>
            <p:cNvSpPr txBox="1"/>
            <p:nvPr/>
          </p:nvSpPr>
          <p:spPr>
            <a:xfrm>
              <a:off x="11316545" y="4828336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B</a:t>
              </a:r>
              <a:endParaRPr lang="sr-Cyrl-ME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C3092BA5-08F0-4EF6-B486-064DA5BC299E}"/>
                </a:ext>
              </a:extLst>
            </p:cNvPr>
            <p:cNvSpPr/>
            <p:nvPr/>
          </p:nvSpPr>
          <p:spPr>
            <a:xfrm>
              <a:off x="11208227" y="4828336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F416122-DD4A-4252-816A-3FED90A53B16}"/>
                </a:ext>
              </a:extLst>
            </p:cNvPr>
            <p:cNvGrpSpPr/>
            <p:nvPr/>
          </p:nvGrpSpPr>
          <p:grpSpPr>
            <a:xfrm>
              <a:off x="7179342" y="2208371"/>
              <a:ext cx="359394" cy="571269"/>
              <a:chOff x="6478006" y="2581234"/>
              <a:chExt cx="359394" cy="571269"/>
            </a:xfrm>
          </p:grpSpPr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DB626D5B-00C3-4C50-B17B-EE1E0AB8581A}"/>
                  </a:ext>
                </a:extLst>
              </p:cNvPr>
              <p:cNvCxnSpPr/>
              <p:nvPr/>
            </p:nvCxnSpPr>
            <p:spPr>
              <a:xfrm flipV="1">
                <a:off x="6816561" y="2581234"/>
                <a:ext cx="0" cy="57126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242F184-E165-491A-B50D-67F14FD26191}"/>
                  </a:ext>
                </a:extLst>
              </p:cNvPr>
              <p:cNvSpPr txBox="1"/>
              <p:nvPr/>
            </p:nvSpPr>
            <p:spPr>
              <a:xfrm>
                <a:off x="6478006" y="2648629"/>
                <a:ext cx="3593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i="1" dirty="0"/>
                  <a:t>I1</a:t>
                </a:r>
                <a:endParaRPr lang="sr-Cyrl-ME" i="1" dirty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8E81EE6-559E-482C-982C-1FA956868BBA}"/>
                </a:ext>
              </a:extLst>
            </p:cNvPr>
            <p:cNvGrpSpPr/>
            <p:nvPr/>
          </p:nvGrpSpPr>
          <p:grpSpPr>
            <a:xfrm>
              <a:off x="9028742" y="2568427"/>
              <a:ext cx="359394" cy="571269"/>
              <a:chOff x="6478006" y="2581234"/>
              <a:chExt cx="359394" cy="571269"/>
            </a:xfrm>
          </p:grpSpPr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115710DC-6574-4B67-811C-7EB7430CAD2A}"/>
                  </a:ext>
                </a:extLst>
              </p:cNvPr>
              <p:cNvCxnSpPr/>
              <p:nvPr/>
            </p:nvCxnSpPr>
            <p:spPr>
              <a:xfrm flipV="1">
                <a:off x="6816561" y="2581234"/>
                <a:ext cx="0" cy="57126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77D54B9-A44E-4F18-9F21-D8B65339844F}"/>
                  </a:ext>
                </a:extLst>
              </p:cNvPr>
              <p:cNvSpPr txBox="1"/>
              <p:nvPr/>
            </p:nvSpPr>
            <p:spPr>
              <a:xfrm>
                <a:off x="6478006" y="2648629"/>
                <a:ext cx="3593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i="1" dirty="0"/>
                  <a:t>I3</a:t>
                </a:r>
                <a:endParaRPr lang="sr-Cyrl-ME" i="1" dirty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C13A51A-1CEA-48CF-9DCF-C8A578FE3B47}"/>
                </a:ext>
              </a:extLst>
            </p:cNvPr>
            <p:cNvGrpSpPr/>
            <p:nvPr/>
          </p:nvGrpSpPr>
          <p:grpSpPr>
            <a:xfrm>
              <a:off x="11576481" y="3839265"/>
              <a:ext cx="359394" cy="571269"/>
              <a:chOff x="6786504" y="2581234"/>
              <a:chExt cx="359394" cy="571269"/>
            </a:xfrm>
          </p:grpSpPr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E91A5D3B-9CD4-4073-AF6B-A37197C3A1D1}"/>
                  </a:ext>
                </a:extLst>
              </p:cNvPr>
              <p:cNvCxnSpPr/>
              <p:nvPr/>
            </p:nvCxnSpPr>
            <p:spPr>
              <a:xfrm flipV="1">
                <a:off x="6816561" y="2581234"/>
                <a:ext cx="0" cy="57126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251AE12-904D-48BD-9911-BF172B4113A8}"/>
                  </a:ext>
                </a:extLst>
              </p:cNvPr>
              <p:cNvSpPr txBox="1"/>
              <p:nvPr/>
            </p:nvSpPr>
            <p:spPr>
              <a:xfrm>
                <a:off x="6786504" y="2711584"/>
                <a:ext cx="3593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i="1" dirty="0"/>
                  <a:t>I2</a:t>
                </a:r>
                <a:endParaRPr lang="sr-Cyrl-ME" i="1" dirty="0"/>
              </a:p>
            </p:txBody>
          </p:sp>
        </p:grp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A62A1BF9-762E-4251-B135-33252435A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583" y="2458902"/>
            <a:ext cx="4795562" cy="67781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94E4255-4AAD-45CB-9D54-C4F1A7FFFCEA}"/>
              </a:ext>
            </a:extLst>
          </p:cNvPr>
          <p:cNvSpPr txBox="1"/>
          <p:nvPr/>
        </p:nvSpPr>
        <p:spPr>
          <a:xfrm>
            <a:off x="1379583" y="3979473"/>
            <a:ext cx="49875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000" dirty="0"/>
              <a:t>Било који пут између А и Б би био валидан, </a:t>
            </a:r>
          </a:p>
          <a:p>
            <a:r>
              <a:rPr lang="sr-Cyrl-ME" sz="2000" dirty="0"/>
              <a:t>Само да се крене од А ка Б.</a:t>
            </a:r>
          </a:p>
        </p:txBody>
      </p:sp>
    </p:spTree>
    <p:extLst>
      <p:ext uri="{BB962C8B-B14F-4D97-AF65-F5344CB8AC3E}">
        <p14:creationId xmlns:p14="http://schemas.microsoft.com/office/powerpoint/2010/main" val="32346277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74416-E14D-4389-84BE-4AC338D26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Писање једначине по 2. Кирхофовом закону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E26EB0-402E-4092-B9D2-CF5DA047E6A4}"/>
              </a:ext>
            </a:extLst>
          </p:cNvPr>
          <p:cNvSpPr txBox="1"/>
          <p:nvPr/>
        </p:nvSpPr>
        <p:spPr>
          <a:xfrm>
            <a:off x="1097280" y="1737360"/>
            <a:ext cx="10438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Пише се исто као да рачунамо пад напона, само што сада почињемо и завршавамо у истој тачки ток идемо по одређеном путу тј. </a:t>
            </a:r>
            <a:r>
              <a:rPr lang="sr-Cyrl-ME" b="1" dirty="0">
                <a:solidFill>
                  <a:srgbClr val="FF0000"/>
                </a:solidFill>
              </a:rPr>
              <a:t>КОНТУРИ</a:t>
            </a:r>
            <a:r>
              <a:rPr lang="sr-Cyrl-ME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60DEEF-644D-49E0-8CF2-606C7442D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452" y="2060525"/>
            <a:ext cx="4524375" cy="462915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DEB97FF-5812-4298-97F1-D9B741ADE435}"/>
              </a:ext>
            </a:extLst>
          </p:cNvPr>
          <p:cNvCxnSpPr>
            <a:cxnSpLocks/>
          </p:cNvCxnSpPr>
          <p:nvPr/>
        </p:nvCxnSpPr>
        <p:spPr>
          <a:xfrm flipV="1">
            <a:off x="8806415" y="2198713"/>
            <a:ext cx="1957379" cy="2707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992A301-B8FA-43E0-9A27-B629BCD0CEC6}"/>
              </a:ext>
            </a:extLst>
          </p:cNvPr>
          <p:cNvCxnSpPr>
            <a:cxnSpLocks/>
          </p:cNvCxnSpPr>
          <p:nvPr/>
        </p:nvCxnSpPr>
        <p:spPr>
          <a:xfrm>
            <a:off x="10737111" y="2198712"/>
            <a:ext cx="26683" cy="351411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28CF7F0-A402-41BA-AF2C-77C8516C4A6A}"/>
              </a:ext>
            </a:extLst>
          </p:cNvPr>
          <p:cNvCxnSpPr>
            <a:cxnSpLocks/>
          </p:cNvCxnSpPr>
          <p:nvPr/>
        </p:nvCxnSpPr>
        <p:spPr>
          <a:xfrm flipH="1">
            <a:off x="8806415" y="5651863"/>
            <a:ext cx="1930696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A924CAF-27A6-4BDA-8D60-CEB1FF9E21EE}"/>
              </a:ext>
            </a:extLst>
          </p:cNvPr>
          <p:cNvCxnSpPr>
            <a:cxnSpLocks/>
          </p:cNvCxnSpPr>
          <p:nvPr/>
        </p:nvCxnSpPr>
        <p:spPr>
          <a:xfrm flipH="1" flipV="1">
            <a:off x="8806415" y="2198712"/>
            <a:ext cx="1" cy="345315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5647D215-5DC1-401C-B04D-96062C53A306}"/>
              </a:ext>
            </a:extLst>
          </p:cNvPr>
          <p:cNvSpPr/>
          <p:nvPr/>
        </p:nvSpPr>
        <p:spPr>
          <a:xfrm>
            <a:off x="8221591" y="2264896"/>
            <a:ext cx="235098" cy="2201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A4BD993-2750-4B58-ACF1-375149F51D5D}"/>
              </a:ext>
            </a:extLst>
          </p:cNvPr>
          <p:cNvCxnSpPr>
            <a:endCxn id="22" idx="2"/>
          </p:cNvCxnSpPr>
          <p:nvPr/>
        </p:nvCxnSpPr>
        <p:spPr>
          <a:xfrm flipV="1">
            <a:off x="6792686" y="2374982"/>
            <a:ext cx="1428905" cy="1940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307B9A5-EB70-480B-B7A1-FFB40D66F360}"/>
              </a:ext>
            </a:extLst>
          </p:cNvPr>
          <p:cNvSpPr txBox="1"/>
          <p:nvPr/>
        </p:nvSpPr>
        <p:spPr>
          <a:xfrm>
            <a:off x="1097280" y="2374982"/>
            <a:ext cx="5653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Cyrl-ME" dirty="0"/>
              <a:t>Можемо почети из било које тачке на контури. У овом примјеру почећу одавдје.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985FFEB-F89E-4D4D-B3E2-F4E82AF76544}"/>
              </a:ext>
            </a:extLst>
          </p:cNvPr>
          <p:cNvGrpSpPr/>
          <p:nvPr/>
        </p:nvGrpSpPr>
        <p:grpSpPr>
          <a:xfrm>
            <a:off x="7895373" y="2548001"/>
            <a:ext cx="3721184" cy="3493533"/>
            <a:chOff x="7895373" y="2548001"/>
            <a:chExt cx="3721184" cy="3493533"/>
          </a:xfrm>
        </p:grpSpPr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CFA24EDE-E3BF-44BE-B8CC-2475CF980E44}"/>
                </a:ext>
              </a:extLst>
            </p:cNvPr>
            <p:cNvCxnSpPr/>
            <p:nvPr/>
          </p:nvCxnSpPr>
          <p:spPr>
            <a:xfrm flipV="1">
              <a:off x="8245616" y="2548001"/>
              <a:ext cx="0" cy="5700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BC93C40-CF9B-427B-808B-1B7DF6992643}"/>
                </a:ext>
              </a:extLst>
            </p:cNvPr>
            <p:cNvSpPr txBox="1"/>
            <p:nvPr/>
          </p:nvSpPr>
          <p:spPr>
            <a:xfrm>
              <a:off x="7895373" y="2615252"/>
              <a:ext cx="371801" cy="368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I1</a:t>
              </a:r>
              <a:endParaRPr lang="sr-Cyrl-ME" i="1" dirty="0"/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81754181-4B2A-464B-9D80-CAC756BDD8A8}"/>
                </a:ext>
              </a:extLst>
            </p:cNvPr>
            <p:cNvCxnSpPr/>
            <p:nvPr/>
          </p:nvCxnSpPr>
          <p:spPr>
            <a:xfrm flipV="1">
              <a:off x="11607406" y="3496248"/>
              <a:ext cx="0" cy="5700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4ABC135-7DF8-4388-942F-DA3ACBE9279B}"/>
                </a:ext>
              </a:extLst>
            </p:cNvPr>
            <p:cNvSpPr txBox="1"/>
            <p:nvPr/>
          </p:nvSpPr>
          <p:spPr>
            <a:xfrm>
              <a:off x="11257163" y="3563499"/>
              <a:ext cx="359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</a:t>
              </a:r>
              <a:r>
                <a:rPr lang="sr-Cyrl-ME" i="1" dirty="0"/>
                <a:t>2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562C0406-CF8A-4616-AC53-BCA45B483413}"/>
                </a:ext>
              </a:extLst>
            </p:cNvPr>
            <p:cNvCxnSpPr>
              <a:cxnSpLocks/>
            </p:cNvCxnSpPr>
            <p:nvPr/>
          </p:nvCxnSpPr>
          <p:spPr>
            <a:xfrm>
              <a:off x="10057841" y="2548001"/>
              <a:ext cx="0" cy="5700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156FEE2-04DB-477D-B896-7C42879402BC}"/>
                </a:ext>
              </a:extLst>
            </p:cNvPr>
            <p:cNvSpPr txBox="1"/>
            <p:nvPr/>
          </p:nvSpPr>
          <p:spPr>
            <a:xfrm>
              <a:off x="9707598" y="2615252"/>
              <a:ext cx="371801" cy="368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</a:t>
              </a:r>
              <a:r>
                <a:rPr lang="sr-Cyrl-ME" i="1" dirty="0"/>
                <a:t>5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14AFF7CF-1A8B-4820-9EB1-9546C475855B}"/>
                </a:ext>
              </a:extLst>
            </p:cNvPr>
            <p:cNvCxnSpPr>
              <a:cxnSpLocks/>
            </p:cNvCxnSpPr>
            <p:nvPr/>
          </p:nvCxnSpPr>
          <p:spPr>
            <a:xfrm>
              <a:off x="9707598" y="4614052"/>
              <a:ext cx="35024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E89F23E-051E-41A5-A220-CEF41DF08208}"/>
                </a:ext>
              </a:extLst>
            </p:cNvPr>
            <p:cNvSpPr txBox="1"/>
            <p:nvPr/>
          </p:nvSpPr>
          <p:spPr>
            <a:xfrm>
              <a:off x="9686040" y="4245507"/>
              <a:ext cx="359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</a:t>
              </a:r>
              <a:r>
                <a:rPr lang="sr-Cyrl-ME" i="1" dirty="0"/>
                <a:t>4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9D383310-CD16-435A-BBF1-801EEE2753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93676" y="6041534"/>
              <a:ext cx="371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21AB657-2EA7-41B5-AEF7-F725CB88FE66}"/>
                </a:ext>
              </a:extLst>
            </p:cNvPr>
            <p:cNvSpPr txBox="1"/>
            <p:nvPr/>
          </p:nvSpPr>
          <p:spPr>
            <a:xfrm>
              <a:off x="9593675" y="5672989"/>
              <a:ext cx="371801" cy="368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I3</a:t>
              </a:r>
              <a:endParaRPr lang="sr-Cyrl-ME" i="1" dirty="0"/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1744BB6F-66EE-4440-BACA-57309306748C}"/>
              </a:ext>
            </a:extLst>
          </p:cNvPr>
          <p:cNvSpPr/>
          <p:nvPr/>
        </p:nvSpPr>
        <p:spPr>
          <a:xfrm>
            <a:off x="9686040" y="6364699"/>
            <a:ext cx="371800" cy="227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Cyrl-ME" dirty="0">
                <a:solidFill>
                  <a:sysClr val="windowText" lastClr="000000"/>
                </a:solidFill>
              </a:rPr>
              <a:t>3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CF254FEA-9157-4357-B805-FAAD4B746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127" y="3358050"/>
            <a:ext cx="6260508" cy="591186"/>
          </a:xfrm>
          <a:prstGeom prst="rect">
            <a:avLst/>
          </a:prstGeom>
        </p:spPr>
      </p:pic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A4BB57D6-1FEB-497E-8578-A5DD2FED3381}"/>
              </a:ext>
            </a:extLst>
          </p:cNvPr>
          <p:cNvCxnSpPr/>
          <p:nvPr/>
        </p:nvCxnSpPr>
        <p:spPr>
          <a:xfrm flipV="1">
            <a:off x="5913120" y="3748165"/>
            <a:ext cx="879566" cy="626935"/>
          </a:xfrm>
          <a:prstGeom prst="bentConnector3">
            <a:avLst>
              <a:gd name="adj1" fmla="val 9851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3CDF4AFE-5B6E-4BEE-B511-B98C9A54FD04}"/>
              </a:ext>
            </a:extLst>
          </p:cNvPr>
          <p:cNvSpPr txBox="1"/>
          <p:nvPr/>
        </p:nvSpPr>
        <p:spPr>
          <a:xfrm>
            <a:off x="1692221" y="4190434"/>
            <a:ext cx="42208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sr-Cyrl-ME" dirty="0"/>
              <a:t>0 јер је напон између двије исте тачке 0. </a:t>
            </a:r>
            <a:br>
              <a:rPr lang="sr-Cyrl-ME" dirty="0"/>
            </a:br>
            <a:r>
              <a:rPr lang="sr-Cyrl-ME" dirty="0"/>
              <a:t>почели смо и вратили се у исту тачку.</a:t>
            </a:r>
          </a:p>
        </p:txBody>
      </p:sp>
    </p:spTree>
    <p:extLst>
      <p:ext uri="{BB962C8B-B14F-4D97-AF65-F5344CB8AC3E}">
        <p14:creationId xmlns:p14="http://schemas.microsoft.com/office/powerpoint/2010/main" val="12304895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6665C-A35F-45C5-985E-0994DFC54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Писање система једначина за рјешавање кола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A2D98E8-BDD8-4946-A11B-4805EB682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7001691" cy="4023360"/>
          </a:xfrm>
        </p:spPr>
        <p:txBody>
          <a:bodyPr>
            <a:normAutofit/>
          </a:bodyPr>
          <a:lstStyle/>
          <a:p>
            <a:pPr marL="274638" indent="-274638">
              <a:buFont typeface="+mj-lt"/>
              <a:buAutoNum type="arabicPeriod"/>
            </a:pPr>
            <a:r>
              <a:rPr lang="sr-Cyrl-ME" sz="1800" dirty="0"/>
              <a:t>Одредити колико има струја у колу. Свака грана (редно везани елементи) има своју струју. Смјерови могу бити произвољни. </a:t>
            </a:r>
            <a:r>
              <a:rPr lang="sr-Cyrl-ME" sz="1800" b="1" dirty="0"/>
              <a:t>Онолико колико нађемо струја треба нам једначина! (</a:t>
            </a:r>
            <a:r>
              <a:rPr lang="sr-Cyrl-ME" sz="1800" dirty="0">
                <a:solidFill>
                  <a:srgbClr val="00B0F0"/>
                </a:solidFill>
              </a:rPr>
              <a:t>овдје имамо 5 струја </a:t>
            </a:r>
            <a:r>
              <a:rPr lang="en-US" sz="1800" dirty="0">
                <a:solidFill>
                  <a:srgbClr val="00B0F0"/>
                </a:solidFill>
              </a:rPr>
              <a:t>=&gt; 5</a:t>
            </a:r>
            <a:r>
              <a:rPr lang="sr-Cyrl-ME" sz="1800" dirty="0">
                <a:solidFill>
                  <a:srgbClr val="00B0F0"/>
                </a:solidFill>
              </a:rPr>
              <a:t> једначина</a:t>
            </a:r>
            <a:r>
              <a:rPr lang="sr-Cyrl-ME" sz="1800" b="1" dirty="0"/>
              <a:t>)</a:t>
            </a:r>
          </a:p>
          <a:p>
            <a:pPr marL="274638" indent="-274638">
              <a:buFont typeface="+mj-lt"/>
              <a:buAutoNum type="arabicPeriod"/>
            </a:pPr>
            <a:r>
              <a:rPr lang="sr-Cyrl-ME" sz="1800" dirty="0"/>
              <a:t>Одреди број чворова у колу. Ако су два чвора кратко спојена то је један чвор. (</a:t>
            </a:r>
            <a:r>
              <a:rPr lang="sr-Cyrl-ME" sz="1800" dirty="0">
                <a:solidFill>
                  <a:srgbClr val="FF0000"/>
                </a:solidFill>
              </a:rPr>
              <a:t>овдје имамо 3 чвора</a:t>
            </a:r>
            <a:r>
              <a:rPr lang="sr-Cyrl-ME" sz="1800" dirty="0"/>
              <a:t>).</a:t>
            </a:r>
            <a:endParaRPr lang="sr-Latn-ME" sz="1800" dirty="0"/>
          </a:p>
          <a:p>
            <a:pPr marL="274638" indent="-274638">
              <a:buFont typeface="+mj-lt"/>
              <a:buAutoNum type="arabicPeriod"/>
            </a:pPr>
            <a:r>
              <a:rPr lang="sr-Cyrl-ME" sz="1800" dirty="0"/>
              <a:t>Стога треба нам:</a:t>
            </a:r>
          </a:p>
          <a:p>
            <a:pPr marL="567246" lvl="1" indent="-274638">
              <a:buFont typeface="+mj-lt"/>
              <a:buAutoNum type="arabicPeriod"/>
            </a:pPr>
            <a:r>
              <a:rPr lang="sr-Cyrl-ME" sz="1600" dirty="0"/>
              <a:t>Број чворова – 1 </a:t>
            </a:r>
            <a:r>
              <a:rPr lang="en-US" sz="1600" dirty="0"/>
              <a:t>= 3-1 = 2 </a:t>
            </a:r>
            <a:r>
              <a:rPr lang="sr-Cyrl-ME" sz="1600" dirty="0"/>
              <a:t>једначине по 1. Кирхофовом з.</a:t>
            </a:r>
          </a:p>
          <a:p>
            <a:pPr marL="567246" lvl="1" indent="-274638">
              <a:buFont typeface="+mj-lt"/>
              <a:buAutoNum type="arabicPeriod"/>
            </a:pPr>
            <a:r>
              <a:rPr lang="sr-Cyrl-ME" sz="1600" dirty="0"/>
              <a:t>Остале по 2. К.З.: 5-2</a:t>
            </a:r>
            <a:r>
              <a:rPr lang="en-US" sz="1600" dirty="0"/>
              <a:t>=3</a:t>
            </a:r>
            <a:r>
              <a:rPr lang="sr-Cyrl-ME" sz="1600" dirty="0"/>
              <a:t> једначине.</a:t>
            </a:r>
          </a:p>
          <a:p>
            <a:pPr marL="274638" indent="-274638">
              <a:buFont typeface="+mj-lt"/>
              <a:buAutoNum type="arabicPeriod"/>
            </a:pPr>
            <a:r>
              <a:rPr lang="sr-Cyrl-ME" sz="1800" dirty="0"/>
              <a:t>Написати једначине по 1. Кирхофовом закону (К.З.). Произвољно одабрати чворове које посматрамо. У овом случају </a:t>
            </a:r>
            <a:r>
              <a:rPr lang="sr-Latn-ME" sz="1800" dirty="0"/>
              <a:t>A </a:t>
            </a:r>
            <a:r>
              <a:rPr lang="sr-Cyrl-ME" sz="1800" dirty="0"/>
              <a:t>и </a:t>
            </a:r>
            <a:r>
              <a:rPr lang="sr-Latn-ME" sz="1800" dirty="0"/>
              <a:t>C.</a:t>
            </a:r>
            <a:endParaRPr lang="sr-Cyrl-ME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F26E95-6CF0-4B74-8501-886E295AA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50" y="1737360"/>
            <a:ext cx="4019550" cy="44958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F6397BC-4790-42DB-B817-488ABC97AFDB}"/>
              </a:ext>
            </a:extLst>
          </p:cNvPr>
          <p:cNvGrpSpPr/>
          <p:nvPr/>
        </p:nvGrpSpPr>
        <p:grpSpPr>
          <a:xfrm>
            <a:off x="8172450" y="2110647"/>
            <a:ext cx="3721184" cy="3493533"/>
            <a:chOff x="7895373" y="2548001"/>
            <a:chExt cx="3721184" cy="3493533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C9B5403F-76E1-46DD-923C-8A8A13704F9E}"/>
                </a:ext>
              </a:extLst>
            </p:cNvPr>
            <p:cNvCxnSpPr/>
            <p:nvPr/>
          </p:nvCxnSpPr>
          <p:spPr>
            <a:xfrm flipV="1">
              <a:off x="8245616" y="2548001"/>
              <a:ext cx="0" cy="5700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AB4E85D-79CA-4CC7-B77C-9C87234510F4}"/>
                </a:ext>
              </a:extLst>
            </p:cNvPr>
            <p:cNvSpPr txBox="1"/>
            <p:nvPr/>
          </p:nvSpPr>
          <p:spPr>
            <a:xfrm>
              <a:off x="7895373" y="2615252"/>
              <a:ext cx="371801" cy="368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I1</a:t>
              </a:r>
              <a:endParaRPr lang="sr-Cyrl-ME" i="1" dirty="0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4EF5FED-52CC-4E47-9F2E-F2B33F24B6A8}"/>
                </a:ext>
              </a:extLst>
            </p:cNvPr>
            <p:cNvCxnSpPr/>
            <p:nvPr/>
          </p:nvCxnSpPr>
          <p:spPr>
            <a:xfrm flipV="1">
              <a:off x="11607406" y="3496248"/>
              <a:ext cx="0" cy="5700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8C60BFE-D179-477A-9BF3-6B26B1AE0AFD}"/>
                </a:ext>
              </a:extLst>
            </p:cNvPr>
            <p:cNvSpPr txBox="1"/>
            <p:nvPr/>
          </p:nvSpPr>
          <p:spPr>
            <a:xfrm>
              <a:off x="11257163" y="3563499"/>
              <a:ext cx="359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</a:t>
              </a:r>
              <a:r>
                <a:rPr lang="sr-Cyrl-ME" i="1" dirty="0"/>
                <a:t>2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E78451B5-DCF1-49F3-A196-3DF2E4AC2F05}"/>
                </a:ext>
              </a:extLst>
            </p:cNvPr>
            <p:cNvCxnSpPr>
              <a:cxnSpLocks/>
            </p:cNvCxnSpPr>
            <p:nvPr/>
          </p:nvCxnSpPr>
          <p:spPr>
            <a:xfrm>
              <a:off x="10057841" y="2548001"/>
              <a:ext cx="0" cy="5700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9E58844-BD83-4A13-B449-E1A7D08448CC}"/>
                </a:ext>
              </a:extLst>
            </p:cNvPr>
            <p:cNvSpPr txBox="1"/>
            <p:nvPr/>
          </p:nvSpPr>
          <p:spPr>
            <a:xfrm>
              <a:off x="9707598" y="2615252"/>
              <a:ext cx="371801" cy="368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</a:t>
              </a:r>
              <a:r>
                <a:rPr lang="sr-Cyrl-ME" i="1" dirty="0"/>
                <a:t>5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D3B3D88D-AB17-499C-938B-DA156A2541F4}"/>
                </a:ext>
              </a:extLst>
            </p:cNvPr>
            <p:cNvCxnSpPr>
              <a:cxnSpLocks/>
            </p:cNvCxnSpPr>
            <p:nvPr/>
          </p:nvCxnSpPr>
          <p:spPr>
            <a:xfrm>
              <a:off x="9707598" y="4614052"/>
              <a:ext cx="35024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3F20711-FB28-4B76-86DF-A80015B7E807}"/>
                </a:ext>
              </a:extLst>
            </p:cNvPr>
            <p:cNvSpPr txBox="1"/>
            <p:nvPr/>
          </p:nvSpPr>
          <p:spPr>
            <a:xfrm>
              <a:off x="9686040" y="4245507"/>
              <a:ext cx="359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</a:t>
              </a:r>
              <a:r>
                <a:rPr lang="sr-Cyrl-ME" i="1" dirty="0"/>
                <a:t>4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6460E78-F1E3-4B18-9588-34C911B0A2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93676" y="6041534"/>
              <a:ext cx="371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6F47BD2-FACC-48DA-88CF-D9A1CD897374}"/>
                </a:ext>
              </a:extLst>
            </p:cNvPr>
            <p:cNvSpPr txBox="1"/>
            <p:nvPr/>
          </p:nvSpPr>
          <p:spPr>
            <a:xfrm>
              <a:off x="9593675" y="5672989"/>
              <a:ext cx="371801" cy="368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I3</a:t>
              </a:r>
              <a:endParaRPr lang="sr-Cyrl-ME" i="1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1EE3EE1-E2D3-4158-8E56-BBD629699B5B}"/>
              </a:ext>
            </a:extLst>
          </p:cNvPr>
          <p:cNvSpPr txBox="1"/>
          <p:nvPr/>
        </p:nvSpPr>
        <p:spPr>
          <a:xfrm>
            <a:off x="8298532" y="417669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A6BADC-CC3B-4F2E-85B4-671748DDB417}"/>
              </a:ext>
            </a:extLst>
          </p:cNvPr>
          <p:cNvSpPr txBox="1"/>
          <p:nvPr/>
        </p:nvSpPr>
        <p:spPr>
          <a:xfrm>
            <a:off x="10419069" y="1554785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>
                <a:solidFill>
                  <a:srgbClr val="FF0000"/>
                </a:solidFill>
              </a:rPr>
              <a:t>B</a:t>
            </a:r>
            <a:endParaRPr lang="sr-Cyrl-ME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4F0D27-6432-4F51-BE68-22D5831BA193}"/>
              </a:ext>
            </a:extLst>
          </p:cNvPr>
          <p:cNvSpPr txBox="1"/>
          <p:nvPr/>
        </p:nvSpPr>
        <p:spPr>
          <a:xfrm>
            <a:off x="10937465" y="446780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>
                <a:solidFill>
                  <a:srgbClr val="FF0000"/>
                </a:solidFill>
              </a:rPr>
              <a:t>C</a:t>
            </a:r>
            <a:endParaRPr lang="sr-Cyrl-ME" b="1" dirty="0">
              <a:solidFill>
                <a:srgbClr val="FF0000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8C640FD-6B21-4A69-AFC2-382CCDE65985}"/>
              </a:ext>
            </a:extLst>
          </p:cNvPr>
          <p:cNvSpPr/>
          <p:nvPr/>
        </p:nvSpPr>
        <p:spPr>
          <a:xfrm>
            <a:off x="10305954" y="4241077"/>
            <a:ext cx="1485435" cy="304164"/>
          </a:xfrm>
          <a:prstGeom prst="ellips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B94934A-FCAD-4BA8-AC99-9ED278979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3105" y="5419907"/>
            <a:ext cx="23241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6699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6665C-A35F-45C5-985E-0994DFC54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Писање система једначина за рјешавање кола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A2D98E8-BDD8-4946-A11B-4805EB682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558898"/>
            <a:ext cx="7001691" cy="3310195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 startAt="5"/>
            </a:pPr>
            <a:r>
              <a:rPr lang="sr-Cyrl-ME" sz="1800" dirty="0"/>
              <a:t>Одабрати онолико контура колико нам треба једначина по </a:t>
            </a:r>
            <a:r>
              <a:rPr lang="sr-Latn-ME" sz="1800" dirty="0"/>
              <a:t>2. </a:t>
            </a:r>
            <a:r>
              <a:rPr lang="sr-Cyrl-ME" sz="1800" dirty="0"/>
              <a:t>К.З. У овом случају </a:t>
            </a:r>
            <a:r>
              <a:rPr lang="sr-Cyrl-ME" sz="1800" b="1" dirty="0"/>
              <a:t>ТРИ</a:t>
            </a:r>
            <a:r>
              <a:rPr lang="sr-Cyrl-ME" sz="1800" dirty="0"/>
              <a:t>. Свака контура треба да има једну грану кроз коју остале не иду. Смјер по контури је произвоља</a:t>
            </a:r>
            <a:endParaRPr lang="sr-Latn-ME" sz="1800" dirty="0"/>
          </a:p>
          <a:p>
            <a:pPr marL="342900" indent="-342900">
              <a:buFont typeface="+mj-lt"/>
              <a:buAutoNum type="arabicPeriod" startAt="5"/>
            </a:pPr>
            <a:r>
              <a:rPr lang="sr-Cyrl-ME" sz="1800" dirty="0"/>
              <a:t>Написати једначине по 2. Кирхофовом закону по тим контурама (обиљежене са </a:t>
            </a:r>
            <a:r>
              <a:rPr lang="sr-Latn-ME" sz="1800" dirty="0"/>
              <a:t>I-III)</a:t>
            </a:r>
          </a:p>
          <a:p>
            <a:pPr marL="342900" indent="-342900">
              <a:buFont typeface="+mj-lt"/>
              <a:buAutoNum type="arabicPeriod" startAt="5"/>
            </a:pPr>
            <a:endParaRPr lang="sr-Cyrl-ME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F26E95-6CF0-4B74-8501-886E295AA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50" y="1737360"/>
            <a:ext cx="4019550" cy="44958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F6397BC-4790-42DB-B817-488ABC97AFDB}"/>
              </a:ext>
            </a:extLst>
          </p:cNvPr>
          <p:cNvGrpSpPr/>
          <p:nvPr/>
        </p:nvGrpSpPr>
        <p:grpSpPr>
          <a:xfrm>
            <a:off x="8172450" y="2110647"/>
            <a:ext cx="3721184" cy="3493533"/>
            <a:chOff x="7895373" y="2548001"/>
            <a:chExt cx="3721184" cy="3493533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C9B5403F-76E1-46DD-923C-8A8A13704F9E}"/>
                </a:ext>
              </a:extLst>
            </p:cNvPr>
            <p:cNvCxnSpPr/>
            <p:nvPr/>
          </p:nvCxnSpPr>
          <p:spPr>
            <a:xfrm flipV="1">
              <a:off x="8245616" y="2548001"/>
              <a:ext cx="0" cy="5700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AB4E85D-79CA-4CC7-B77C-9C87234510F4}"/>
                </a:ext>
              </a:extLst>
            </p:cNvPr>
            <p:cNvSpPr txBox="1"/>
            <p:nvPr/>
          </p:nvSpPr>
          <p:spPr>
            <a:xfrm>
              <a:off x="7895373" y="2615252"/>
              <a:ext cx="371801" cy="368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I1</a:t>
              </a:r>
              <a:endParaRPr lang="sr-Cyrl-ME" i="1" dirty="0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4EF5FED-52CC-4E47-9F2E-F2B33F24B6A8}"/>
                </a:ext>
              </a:extLst>
            </p:cNvPr>
            <p:cNvCxnSpPr/>
            <p:nvPr/>
          </p:nvCxnSpPr>
          <p:spPr>
            <a:xfrm flipV="1">
              <a:off x="11607406" y="3496248"/>
              <a:ext cx="0" cy="5700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8C60BFE-D179-477A-9BF3-6B26B1AE0AFD}"/>
                </a:ext>
              </a:extLst>
            </p:cNvPr>
            <p:cNvSpPr txBox="1"/>
            <p:nvPr/>
          </p:nvSpPr>
          <p:spPr>
            <a:xfrm>
              <a:off x="11257163" y="3563499"/>
              <a:ext cx="359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</a:t>
              </a:r>
              <a:r>
                <a:rPr lang="sr-Cyrl-ME" i="1" dirty="0"/>
                <a:t>2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E78451B5-DCF1-49F3-A196-3DF2E4AC2F05}"/>
                </a:ext>
              </a:extLst>
            </p:cNvPr>
            <p:cNvCxnSpPr>
              <a:cxnSpLocks/>
            </p:cNvCxnSpPr>
            <p:nvPr/>
          </p:nvCxnSpPr>
          <p:spPr>
            <a:xfrm>
              <a:off x="10057841" y="2548001"/>
              <a:ext cx="0" cy="5700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9E58844-BD83-4A13-B449-E1A7D08448CC}"/>
                </a:ext>
              </a:extLst>
            </p:cNvPr>
            <p:cNvSpPr txBox="1"/>
            <p:nvPr/>
          </p:nvSpPr>
          <p:spPr>
            <a:xfrm>
              <a:off x="9707598" y="2615252"/>
              <a:ext cx="371801" cy="368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</a:t>
              </a:r>
              <a:r>
                <a:rPr lang="sr-Cyrl-ME" i="1" dirty="0"/>
                <a:t>5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D3B3D88D-AB17-499C-938B-DA156A2541F4}"/>
                </a:ext>
              </a:extLst>
            </p:cNvPr>
            <p:cNvCxnSpPr>
              <a:cxnSpLocks/>
            </p:cNvCxnSpPr>
            <p:nvPr/>
          </p:nvCxnSpPr>
          <p:spPr>
            <a:xfrm>
              <a:off x="9707598" y="4614052"/>
              <a:ext cx="35024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3F20711-FB28-4B76-86DF-A80015B7E807}"/>
                </a:ext>
              </a:extLst>
            </p:cNvPr>
            <p:cNvSpPr txBox="1"/>
            <p:nvPr/>
          </p:nvSpPr>
          <p:spPr>
            <a:xfrm>
              <a:off x="9686040" y="4245507"/>
              <a:ext cx="359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</a:t>
              </a:r>
              <a:r>
                <a:rPr lang="sr-Cyrl-ME" i="1" dirty="0"/>
                <a:t>4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6460E78-F1E3-4B18-9588-34C911B0A2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93676" y="6041534"/>
              <a:ext cx="371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6F47BD2-FACC-48DA-88CF-D9A1CD897374}"/>
                </a:ext>
              </a:extLst>
            </p:cNvPr>
            <p:cNvSpPr txBox="1"/>
            <p:nvPr/>
          </p:nvSpPr>
          <p:spPr>
            <a:xfrm>
              <a:off x="9593675" y="5672989"/>
              <a:ext cx="371801" cy="368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I3</a:t>
              </a:r>
              <a:endParaRPr lang="sr-Cyrl-ME" i="1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1EE3EE1-E2D3-4158-8E56-BBD629699B5B}"/>
              </a:ext>
            </a:extLst>
          </p:cNvPr>
          <p:cNvSpPr txBox="1"/>
          <p:nvPr/>
        </p:nvSpPr>
        <p:spPr>
          <a:xfrm>
            <a:off x="8298532" y="417669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A6BADC-CC3B-4F2E-85B4-671748DDB417}"/>
              </a:ext>
            </a:extLst>
          </p:cNvPr>
          <p:cNvSpPr txBox="1"/>
          <p:nvPr/>
        </p:nvSpPr>
        <p:spPr>
          <a:xfrm>
            <a:off x="10419069" y="1554785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>
                <a:solidFill>
                  <a:srgbClr val="FF0000"/>
                </a:solidFill>
              </a:rPr>
              <a:t>B</a:t>
            </a:r>
            <a:endParaRPr lang="sr-Cyrl-ME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4F0D27-6432-4F51-BE68-22D5831BA193}"/>
              </a:ext>
            </a:extLst>
          </p:cNvPr>
          <p:cNvSpPr txBox="1"/>
          <p:nvPr/>
        </p:nvSpPr>
        <p:spPr>
          <a:xfrm>
            <a:off x="10937465" y="446780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>
                <a:solidFill>
                  <a:srgbClr val="FF0000"/>
                </a:solidFill>
              </a:rPr>
              <a:t>C</a:t>
            </a:r>
            <a:endParaRPr lang="sr-Cyrl-ME" b="1" dirty="0">
              <a:solidFill>
                <a:srgbClr val="FF0000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8C640FD-6B21-4A69-AFC2-382CCDE65985}"/>
              </a:ext>
            </a:extLst>
          </p:cNvPr>
          <p:cNvSpPr/>
          <p:nvPr/>
        </p:nvSpPr>
        <p:spPr>
          <a:xfrm>
            <a:off x="10305954" y="4241077"/>
            <a:ext cx="1485435" cy="304164"/>
          </a:xfrm>
          <a:prstGeom prst="ellips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B94934A-FCAD-4BA8-AC99-9ED278979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225" y="1796898"/>
            <a:ext cx="2324100" cy="762000"/>
          </a:xfrm>
          <a:prstGeom prst="rect">
            <a:avLst/>
          </a:prstGeom>
        </p:spPr>
      </p:pic>
      <p:sp>
        <p:nvSpPr>
          <p:cNvPr id="3" name="Arc 2">
            <a:extLst>
              <a:ext uri="{FF2B5EF4-FFF2-40B4-BE49-F238E27FC236}">
                <a16:creationId xmlns:a16="http://schemas.microsoft.com/office/drawing/2014/main" id="{CACCC9A1-0902-4B69-A80C-96F9D7DED67D}"/>
              </a:ext>
            </a:extLst>
          </p:cNvPr>
          <p:cNvSpPr/>
          <p:nvPr/>
        </p:nvSpPr>
        <p:spPr>
          <a:xfrm>
            <a:off x="8882743" y="2246811"/>
            <a:ext cx="1359802" cy="1560546"/>
          </a:xfrm>
          <a:prstGeom prst="arc">
            <a:avLst>
              <a:gd name="adj1" fmla="val 16865637"/>
              <a:gd name="adj2" fmla="val 13815180"/>
            </a:avLst>
          </a:prstGeom>
          <a:ln w="5715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6D046481-224A-4CE0-B099-EF75A8A920CD}"/>
              </a:ext>
            </a:extLst>
          </p:cNvPr>
          <p:cNvSpPr/>
          <p:nvPr/>
        </p:nvSpPr>
        <p:spPr>
          <a:xfrm flipH="1">
            <a:off x="10733579" y="2399211"/>
            <a:ext cx="610898" cy="1560546"/>
          </a:xfrm>
          <a:prstGeom prst="arc">
            <a:avLst>
              <a:gd name="adj1" fmla="val 19068951"/>
              <a:gd name="adj2" fmla="val 18235416"/>
            </a:avLst>
          </a:prstGeom>
          <a:ln w="5715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C06B72C0-11EE-42C8-A115-F60ABEC0351A}"/>
              </a:ext>
            </a:extLst>
          </p:cNvPr>
          <p:cNvSpPr/>
          <p:nvPr/>
        </p:nvSpPr>
        <p:spPr>
          <a:xfrm flipH="1" flipV="1">
            <a:off x="8882740" y="4606655"/>
            <a:ext cx="2461731" cy="599023"/>
          </a:xfrm>
          <a:prstGeom prst="arc">
            <a:avLst>
              <a:gd name="adj1" fmla="val 19068951"/>
              <a:gd name="adj2" fmla="val 18235416"/>
            </a:avLst>
          </a:prstGeom>
          <a:ln w="5715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D2C4A48-A67A-41D2-B8D1-323B8C002A3F}"/>
              </a:ext>
            </a:extLst>
          </p:cNvPr>
          <p:cNvSpPr txBox="1"/>
          <p:nvPr/>
        </p:nvSpPr>
        <p:spPr>
          <a:xfrm>
            <a:off x="9415809" y="2629418"/>
            <a:ext cx="2936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3200" b="1" i="1" dirty="0"/>
              <a:t>I</a:t>
            </a:r>
            <a:endParaRPr lang="sr-Cyrl-ME" sz="3200" b="1" i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C46EFE-325A-42E1-A9EC-6F8EC69F47FC}"/>
              </a:ext>
            </a:extLst>
          </p:cNvPr>
          <p:cNvSpPr txBox="1"/>
          <p:nvPr/>
        </p:nvSpPr>
        <p:spPr>
          <a:xfrm>
            <a:off x="10892193" y="2987427"/>
            <a:ext cx="4026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3200" b="1" i="1" dirty="0"/>
              <a:t>II</a:t>
            </a:r>
            <a:endParaRPr lang="sr-Cyrl-ME" sz="3200" b="1" i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CA402A2-FBAB-489F-8654-AF7F82422398}"/>
              </a:ext>
            </a:extLst>
          </p:cNvPr>
          <p:cNvSpPr txBox="1"/>
          <p:nvPr/>
        </p:nvSpPr>
        <p:spPr>
          <a:xfrm>
            <a:off x="9932244" y="4586414"/>
            <a:ext cx="5116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3200" b="1" i="1" dirty="0"/>
              <a:t>III</a:t>
            </a:r>
            <a:endParaRPr lang="sr-Cyrl-ME" sz="3200" b="1" i="1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E80B7173-D3A3-4052-A84B-151CDA6434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181" y="4361364"/>
            <a:ext cx="5133975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1090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02434-31A5-468B-94E0-FABE47816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Писање система једначина за рјешавање кола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32DB3-958E-477E-ABC2-81CAED3D7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7"/>
            </a:pPr>
            <a:r>
              <a:rPr lang="sr-Cyrl-ME" dirty="0"/>
              <a:t>Једначине по 1. КЗ и једначине по 2. КЗ заједно чине систем једначина.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4F71BB-7971-4EA7-87FD-F048327DE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482" y="2458748"/>
            <a:ext cx="2959266" cy="9702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3747A0-DAD7-4C9B-A85B-98A466970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1831" y="3428999"/>
            <a:ext cx="5133975" cy="15049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09F21B4-2E82-4EAE-9B11-A4302400B104}"/>
              </a:ext>
            </a:extLst>
          </p:cNvPr>
          <p:cNvSpPr/>
          <p:nvPr/>
        </p:nvSpPr>
        <p:spPr>
          <a:xfrm>
            <a:off x="1019175" y="2276475"/>
            <a:ext cx="923925" cy="2844166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9F9D52-55BB-48C1-99FB-087BC0F00797}"/>
              </a:ext>
            </a:extLst>
          </p:cNvPr>
          <p:cNvSpPr txBox="1"/>
          <p:nvPr/>
        </p:nvSpPr>
        <p:spPr>
          <a:xfrm>
            <a:off x="661851" y="5425440"/>
            <a:ext cx="6550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Није дио једначина већ само обиљежава по чему је која писана!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1168ED1-06FE-4437-8D18-AA82D65895BE}"/>
              </a:ext>
            </a:extLst>
          </p:cNvPr>
          <p:cNvCxnSpPr>
            <a:endCxn id="8" idx="2"/>
          </p:cNvCxnSpPr>
          <p:nvPr/>
        </p:nvCxnSpPr>
        <p:spPr>
          <a:xfrm flipH="1" flipV="1">
            <a:off x="1481138" y="5120641"/>
            <a:ext cx="382496" cy="3047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ight Brace 11">
            <a:extLst>
              <a:ext uri="{FF2B5EF4-FFF2-40B4-BE49-F238E27FC236}">
                <a16:creationId xmlns:a16="http://schemas.microsoft.com/office/drawing/2014/main" id="{37FC5B17-F61B-4BA3-8CA0-72296F84E722}"/>
              </a:ext>
            </a:extLst>
          </p:cNvPr>
          <p:cNvSpPr/>
          <p:nvPr/>
        </p:nvSpPr>
        <p:spPr>
          <a:xfrm>
            <a:off x="6479177" y="2368731"/>
            <a:ext cx="583473" cy="809898"/>
          </a:xfrm>
          <a:prstGeom prst="rightBrace">
            <a:avLst>
              <a:gd name="adj1" fmla="val 27736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EB7A5A56-8D8B-4F49-A50E-917A26BA53FC}"/>
              </a:ext>
            </a:extLst>
          </p:cNvPr>
          <p:cNvSpPr/>
          <p:nvPr/>
        </p:nvSpPr>
        <p:spPr>
          <a:xfrm>
            <a:off x="6453051" y="3428999"/>
            <a:ext cx="522515" cy="1273630"/>
          </a:xfrm>
          <a:prstGeom prst="rightBrace">
            <a:avLst>
              <a:gd name="adj1" fmla="val 35000"/>
              <a:gd name="adj2" fmla="val 4658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D44649-DA27-4EC1-8230-BD0A7245C087}"/>
              </a:ext>
            </a:extLst>
          </p:cNvPr>
          <p:cNvSpPr txBox="1"/>
          <p:nvPr/>
        </p:nvSpPr>
        <p:spPr>
          <a:xfrm>
            <a:off x="7062650" y="2589014"/>
            <a:ext cx="2687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По 1. Кирхофовом закону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4BE913-2D4A-4B7B-8E29-9D7EC5984DBC}"/>
              </a:ext>
            </a:extLst>
          </p:cNvPr>
          <p:cNvSpPr txBox="1"/>
          <p:nvPr/>
        </p:nvSpPr>
        <p:spPr>
          <a:xfrm>
            <a:off x="6975566" y="3812142"/>
            <a:ext cx="2687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По 2. Кирхофовом закону</a:t>
            </a:r>
          </a:p>
        </p:txBody>
      </p:sp>
    </p:spTree>
    <p:extLst>
      <p:ext uri="{BB962C8B-B14F-4D97-AF65-F5344CB8AC3E}">
        <p14:creationId xmlns:p14="http://schemas.microsoft.com/office/powerpoint/2010/main" val="201493305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771</TotalTime>
  <Words>1329</Words>
  <Application>Microsoft Office PowerPoint</Application>
  <PresentationFormat>Widescreen</PresentationFormat>
  <Paragraphs>251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Calibri Light</vt:lpstr>
      <vt:lpstr>Times New Roman</vt:lpstr>
      <vt:lpstr>Wingdings</vt:lpstr>
      <vt:lpstr>Retrospect</vt:lpstr>
      <vt:lpstr>Електрична кола једносмјерне струје</vt:lpstr>
      <vt:lpstr>Настанак струје</vt:lpstr>
      <vt:lpstr>Дејства електричне струје</vt:lpstr>
      <vt:lpstr>Електрично коло / струјни круг</vt:lpstr>
      <vt:lpstr>Потрошачи: отпорници</vt:lpstr>
      <vt:lpstr>Специјални отпорници/потрошачи</vt:lpstr>
      <vt:lpstr>Извори електромоторне силе синоними: извор, извор електричне енергије, извор емс</vt:lpstr>
      <vt:lpstr>Једноставно електрично коло</vt:lpstr>
      <vt:lpstr>Струјни круг</vt:lpstr>
      <vt:lpstr>Струја, густина струје и наелектрисање</vt:lpstr>
      <vt:lpstr>Смјер струје у односу на смјер кретања наелектрисања</vt:lpstr>
      <vt:lpstr>Означавање величина у колу</vt:lpstr>
      <vt:lpstr>1. Кирхофов закон</vt:lpstr>
      <vt:lpstr>Омов закон и отпорност</vt:lpstr>
      <vt:lpstr>Кратак спој</vt:lpstr>
      <vt:lpstr>Џулов закон</vt:lpstr>
      <vt:lpstr>Задатак 1</vt:lpstr>
      <vt:lpstr>Везе отпорника</vt:lpstr>
      <vt:lpstr>Задатак 2</vt:lpstr>
      <vt:lpstr>PowerPoint Presentation</vt:lpstr>
      <vt:lpstr>PowerPoint Presentation</vt:lpstr>
      <vt:lpstr>PowerPoint Presentation</vt:lpstr>
      <vt:lpstr>PowerPoint Presentation</vt:lpstr>
      <vt:lpstr>Задатак 3</vt:lpstr>
      <vt:lpstr>PowerPoint Presentation</vt:lpstr>
      <vt:lpstr>PowerPoint Presentation</vt:lpstr>
      <vt:lpstr>Задатак 4</vt:lpstr>
      <vt:lpstr>PowerPoint Presentation</vt:lpstr>
      <vt:lpstr>Задатак 4</vt:lpstr>
      <vt:lpstr>PowerPoint Presentation</vt:lpstr>
      <vt:lpstr>PowerPoint Presentation</vt:lpstr>
      <vt:lpstr>2. Кирхофов закон</vt:lpstr>
      <vt:lpstr>Рачунање пада напона између двије тачке по контури</vt:lpstr>
      <vt:lpstr>Примјер: Напон између тачака А и Б</vt:lpstr>
      <vt:lpstr>Писање једначине по 2. Кирхофовом закону</vt:lpstr>
      <vt:lpstr>Писање система једначина за рјешавање кола</vt:lpstr>
      <vt:lpstr>Писање система једначина за рјешавање кола</vt:lpstr>
      <vt:lpstr>Писање система једначина за рјешавање кола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Електрична кола једносмјерне струје</dc:title>
  <dc:creator>Блажо Ђуровић</dc:creator>
  <cp:lastModifiedBy>Блажо Ђуровић</cp:lastModifiedBy>
  <cp:revision>56</cp:revision>
  <dcterms:created xsi:type="dcterms:W3CDTF">2020-09-15T20:42:42Z</dcterms:created>
  <dcterms:modified xsi:type="dcterms:W3CDTF">2020-10-05T19:40:21Z</dcterms:modified>
</cp:coreProperties>
</file>