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9" r:id="rId3"/>
    <p:sldId id="262" r:id="rId4"/>
    <p:sldId id="260" r:id="rId5"/>
    <p:sldId id="263" r:id="rId6"/>
    <p:sldId id="264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228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9AFC-BE54-435D-B52F-53A77E6D009D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B5392-8559-4A3D-A5CC-FFDCA09AFA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B5392-8559-4A3D-A5CC-FFDCA09AFA7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0868D2-096D-4A9F-8DAE-BA7D5E9E7490}" type="datetimeFigureOut">
              <a:rPr lang="en-US" smtClean="0"/>
              <a:pPr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Рад, потенцијал и напон електростатичког поља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Потенцијал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382001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sr-Cyrl-ME" dirty="0"/>
              <a:t>Рад је производ силе и пређеног пута по којој је сила примјењивана.</a:t>
            </a:r>
            <a:endParaRPr lang="sr-Latn-ME" dirty="0"/>
          </a:p>
          <a:p>
            <a:pPr>
              <a:spcAft>
                <a:spcPts val="600"/>
              </a:spcAft>
            </a:pPr>
            <a:endParaRPr lang="sr-Latn-ME" dirty="0"/>
          </a:p>
          <a:p>
            <a:pPr>
              <a:spcAft>
                <a:spcPts val="600"/>
              </a:spcAft>
            </a:pPr>
            <a:endParaRPr lang="sr-Latn-ME" dirty="0"/>
          </a:p>
          <a:p>
            <a:pPr>
              <a:spcAft>
                <a:spcPts val="600"/>
              </a:spcAft>
            </a:pPr>
            <a:r>
              <a:rPr lang="sr-Cyrl-ME" dirty="0"/>
              <a:t>Потенцијал је рад који електростатичко поље изврши помјерајући јединично наелектрисање (</a:t>
            </a:r>
            <a:r>
              <a:rPr lang="sr-Latn-ME" dirty="0"/>
              <a:t>Q=1C) </a:t>
            </a:r>
            <a:r>
              <a:rPr lang="sr-Cyrl-ME" dirty="0"/>
              <a:t>из неке тачке у референтну тачку (обично бесконачност).</a:t>
            </a:r>
            <a:endParaRPr lang="sr-Latn-ME" dirty="0"/>
          </a:p>
          <a:p>
            <a:pPr>
              <a:spcAft>
                <a:spcPts val="600"/>
              </a:spcAft>
            </a:pPr>
            <a:r>
              <a:rPr lang="sr-Cyrl-ME" dirty="0"/>
              <a:t>Ознака: </a:t>
            </a:r>
            <a:r>
              <a:rPr lang="sr-Latn-ME" dirty="0"/>
              <a:t>V</a:t>
            </a:r>
          </a:p>
          <a:p>
            <a:pPr>
              <a:spcAft>
                <a:spcPts val="600"/>
              </a:spcAft>
            </a:pPr>
            <a:r>
              <a:rPr lang="sr-Cyrl-ME" dirty="0"/>
              <a:t>Јединица: Волт </a:t>
            </a:r>
            <a:r>
              <a:rPr lang="en-US" dirty="0"/>
              <a:t>[V]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4829380"/>
            <a:ext cx="3302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За тачкасто наелектрисање: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774107"/>
              </p:ext>
            </p:extLst>
          </p:nvPr>
        </p:nvGraphicFramePr>
        <p:xfrm>
          <a:off x="5076056" y="5229490"/>
          <a:ext cx="1521787" cy="1132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2" imgW="545760" imgH="406080" progId="Equation.DSMT4">
                  <p:embed/>
                </p:oleObj>
              </mc:Choice>
              <mc:Fallback>
                <p:oleObj name="Equation" r:id="rId2" imgW="545760" imgH="4060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5229490"/>
                        <a:ext cx="1521787" cy="11324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ABE2E36-89C4-46CC-B1C3-26D1A1F95E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282337"/>
              </p:ext>
            </p:extLst>
          </p:nvPr>
        </p:nvGraphicFramePr>
        <p:xfrm>
          <a:off x="990535" y="2441466"/>
          <a:ext cx="1583407" cy="683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5760" imgH="164880" progId="Equation.DSMT4">
                  <p:embed/>
                </p:oleObj>
              </mc:Choice>
              <mc:Fallback>
                <p:oleObj name="Equation" r:id="rId4" imgW="545760" imgH="164880" progId="Equation.DSMT4">
                  <p:embed/>
                  <p:pic>
                    <p:nvPicPr>
                      <p:cNvPr id="49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535" y="2441466"/>
                        <a:ext cx="1583407" cy="6830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0711C-0081-41E4-8A52-0D11A614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Потенцијал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77881-0F86-4570-9DA4-499FB1596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7"/>
            <a:ext cx="8229600" cy="4824537"/>
          </a:xfrm>
        </p:spPr>
        <p:txBody>
          <a:bodyPr>
            <a:normAutofit fontScale="85000" lnSpcReduction="10000"/>
          </a:bodyPr>
          <a:lstStyle/>
          <a:p>
            <a:r>
              <a:rPr lang="sr-Cyrl-ME" dirty="0"/>
              <a:t>Потенцијал је скаларна величина која за сваку тачку око наелектрисаног тијела говори колики је потенцијал/могућност да наелектрисање тог тијела да помјери позитивно наелектрисање у из те тачке у бесконачност.</a:t>
            </a:r>
          </a:p>
          <a:p>
            <a:r>
              <a:rPr lang="sr-Cyrl-ME" dirty="0"/>
              <a:t>Потенцијал тачака око позитивног наелектрисања је позитиван јер она одбијају позитивна наелектрисања од себе (у правцу бесконачности).</a:t>
            </a:r>
          </a:p>
          <a:p>
            <a:r>
              <a:rPr lang="sr-Cyrl-ME" dirty="0"/>
              <a:t>Потенцијал око негативног наелектрисања је негативан јер нег. наелектрисање не да не одбија већ привлачи позитивно наелектрисање супротно од смјера у којем га желимо послати!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79148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Еквипотенцијалне површине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49B714-2988-4552-A72C-937DFD1146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Еквипотенцијална линија или површина </a:t>
            </a:r>
            <a:r>
              <a:rPr lang="sr-Latn-ME" dirty="0"/>
              <a:t>(2D) </a:t>
            </a:r>
            <a:r>
              <a:rPr lang="sr-Cyrl-ME" dirty="0"/>
              <a:t>код које све тачке те површине имају исти електрични потенцијал.</a:t>
            </a:r>
            <a:endParaRPr lang="sr-Latn-ME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A77DA2-B7C9-4FF0-97AA-7FEEBCFD09AF}"/>
              </a:ext>
            </a:extLst>
          </p:cNvPr>
          <p:cNvGrpSpPr/>
          <p:nvPr/>
        </p:nvGrpSpPr>
        <p:grpSpPr>
          <a:xfrm>
            <a:off x="4932040" y="2132856"/>
            <a:ext cx="3600000" cy="3600226"/>
            <a:chOff x="2555776" y="2205038"/>
            <a:chExt cx="3600000" cy="360022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4560920-2095-4A1F-A08F-DA0A5F875CDA}"/>
                </a:ext>
              </a:extLst>
            </p:cNvPr>
            <p:cNvSpPr/>
            <p:nvPr/>
          </p:nvSpPr>
          <p:spPr>
            <a:xfrm>
              <a:off x="4139792" y="3788860"/>
              <a:ext cx="360000" cy="3600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sz="2800" dirty="0"/>
                <a:t>+</a:t>
              </a:r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AF5D9F7-339A-41C0-A8EC-C2CB8AC82391}"/>
                </a:ext>
              </a:extLst>
            </p:cNvPr>
            <p:cNvSpPr/>
            <p:nvPr/>
          </p:nvSpPr>
          <p:spPr>
            <a:xfrm>
              <a:off x="3599712" y="3248880"/>
              <a:ext cx="1440160" cy="144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E872AED-0B2A-4511-872B-AA2283399168}"/>
                </a:ext>
              </a:extLst>
            </p:cNvPr>
            <p:cNvSpPr/>
            <p:nvPr/>
          </p:nvSpPr>
          <p:spPr>
            <a:xfrm>
              <a:off x="3059792" y="2708880"/>
              <a:ext cx="2520000" cy="252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DB8FD34-947A-4CB8-9955-EA20410975CE}"/>
                </a:ext>
              </a:extLst>
            </p:cNvPr>
            <p:cNvSpPr/>
            <p:nvPr/>
          </p:nvSpPr>
          <p:spPr>
            <a:xfrm>
              <a:off x="2555776" y="2205264"/>
              <a:ext cx="3600000" cy="360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A855629C-F72A-4F27-A6D1-8A2A40BA772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2826812"/>
                </p:ext>
              </p:extLst>
            </p:nvPr>
          </p:nvGraphicFramePr>
          <p:xfrm>
            <a:off x="4499992" y="2996952"/>
            <a:ext cx="236369" cy="3438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9680" imgH="203040" progId="Equation.DSMT4">
                    <p:embed/>
                  </p:oleObj>
                </mc:Choice>
                <mc:Fallback>
                  <p:oleObj name="Equation" r:id="rId2" imgW="139680" imgH="203040" progId="Equation.DSMT4">
                    <p:embed/>
                    <p:pic>
                      <p:nvPicPr>
                        <p:cNvPr id="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9992" y="2996952"/>
                          <a:ext cx="236369" cy="3438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3">
              <a:extLst>
                <a:ext uri="{FF2B5EF4-FFF2-40B4-BE49-F238E27FC236}">
                  <a16:creationId xmlns:a16="http://schemas.microsoft.com/office/drawing/2014/main" id="{1FE6E364-677E-4932-BB17-6FDC71962A6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7630112"/>
                </p:ext>
              </p:extLst>
            </p:nvPr>
          </p:nvGraphicFramePr>
          <p:xfrm>
            <a:off x="4911725" y="2565400"/>
            <a:ext cx="2794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4880" imgH="203040" progId="Equation.DSMT4">
                    <p:embed/>
                  </p:oleObj>
                </mc:Choice>
                <mc:Fallback>
                  <p:oleObj name="Equation" r:id="rId4" imgW="164880" imgH="203040" progId="Equation.DSMT4">
                    <p:embed/>
                    <p:pic>
                      <p:nvPicPr>
                        <p:cNvPr id="2355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1725" y="2565400"/>
                          <a:ext cx="2794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4">
              <a:extLst>
                <a:ext uri="{FF2B5EF4-FFF2-40B4-BE49-F238E27FC236}">
                  <a16:creationId xmlns:a16="http://schemas.microsoft.com/office/drawing/2014/main" id="{3C2A5903-6981-44CE-98BF-4846E7C0DD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7916990"/>
                </p:ext>
              </p:extLst>
            </p:nvPr>
          </p:nvGraphicFramePr>
          <p:xfrm>
            <a:off x="5303838" y="2205038"/>
            <a:ext cx="257175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203040" progId="Equation.DSMT4">
                    <p:embed/>
                  </p:oleObj>
                </mc:Choice>
                <mc:Fallback>
                  <p:oleObj name="Equation" r:id="rId6" imgW="152280" imgH="203040" progId="Equation.DSMT4">
                    <p:embed/>
                    <p:pic>
                      <p:nvPicPr>
                        <p:cNvPr id="2355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3838" y="2205038"/>
                          <a:ext cx="257175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669DE9-0614-425E-9122-FDEF9471523A}"/>
                </a:ext>
              </a:extLst>
            </p:cNvPr>
            <p:cNvSpPr txBox="1"/>
            <p:nvPr/>
          </p:nvSpPr>
          <p:spPr>
            <a:xfrm>
              <a:off x="4427984" y="4077072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Q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64EE37-13A1-4157-868A-2484A308F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Напон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897834-7C0B-419F-B411-F19FACDC1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8177"/>
            <a:ext cx="8229600" cy="4992624"/>
          </a:xfrm>
        </p:spPr>
        <p:txBody>
          <a:bodyPr>
            <a:normAutofit/>
          </a:bodyPr>
          <a:lstStyle/>
          <a:p>
            <a:r>
              <a:rPr lang="sr-Cyrl-ME" dirty="0"/>
              <a:t>Напон је разлика потенцијала двије тачке у електричном пољу.</a:t>
            </a:r>
            <a:endParaRPr lang="sr-Latn-ME" dirty="0"/>
          </a:p>
          <a:p>
            <a:pPr marL="118872" indent="0">
              <a:buNone/>
            </a:pPr>
            <a:endParaRPr lang="sr-Latn-ME" dirty="0"/>
          </a:p>
          <a:p>
            <a:pPr marL="118872" indent="0">
              <a:buNone/>
            </a:pPr>
            <a:endParaRPr lang="sr-Cyrl-ME" dirty="0"/>
          </a:p>
          <a:p>
            <a:r>
              <a:rPr lang="sr-Cyrl-ME" dirty="0"/>
              <a:t>Ознака: </a:t>
            </a:r>
            <a:r>
              <a:rPr lang="sr-Latn-ME" dirty="0"/>
              <a:t>U</a:t>
            </a:r>
          </a:p>
          <a:p>
            <a:r>
              <a:rPr lang="sr-Cyrl-ME" dirty="0"/>
              <a:t>Јединица: Волт </a:t>
            </a:r>
            <a:r>
              <a:rPr lang="en-US" dirty="0"/>
              <a:t>[V]</a:t>
            </a:r>
          </a:p>
          <a:p>
            <a:r>
              <a:rPr lang="sr-Cyrl-ME" dirty="0"/>
              <a:t>Напон нам говори колико је електрично поље способно да пренесе позитивно наелектрисање из једне у другу тачку.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AD63F85-08ED-49AF-B757-EBC50BF07D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021505"/>
              </p:ext>
            </p:extLst>
          </p:nvPr>
        </p:nvGraphicFramePr>
        <p:xfrm>
          <a:off x="3059832" y="2492896"/>
          <a:ext cx="2773170" cy="82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5800" imgH="203040" progId="Equation.DSMT4">
                  <p:embed/>
                </p:oleObj>
              </mc:Choice>
              <mc:Fallback>
                <p:oleObj name="Equation" r:id="rId2" imgW="685800" imgH="20304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492896"/>
                        <a:ext cx="2773170" cy="8216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585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21C09-190E-4ADF-AD62-1B1296FC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Тенденције наелектрисања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89E6B-81A2-447D-8782-0241D942B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Позитивна наелектрисања се крећу од тачака на већем потенцијалу према тачкама на нижем потенцијалу. Према томе крећу се ако је напон позитиван.</a:t>
            </a:r>
          </a:p>
          <a:p>
            <a:r>
              <a:rPr lang="sr-Cyrl-ME" dirty="0"/>
              <a:t>Негативна наелектрисања се крећу према вишим потенцијалима те за њихово кретање је потребан негативан напон.</a:t>
            </a:r>
          </a:p>
        </p:txBody>
      </p:sp>
    </p:spTree>
    <p:extLst>
      <p:ext uri="{BB962C8B-B14F-4D97-AF65-F5344CB8AC3E}">
        <p14:creationId xmlns:p14="http://schemas.microsoft.com/office/powerpoint/2010/main" val="668848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Рад у електростатичком пољу</a:t>
            </a:r>
            <a:endParaRPr lang="en-US" dirty="0"/>
          </a:p>
        </p:txBody>
      </p:sp>
      <p:sp>
        <p:nvSpPr>
          <p:cNvPr id="21504" name="Content Placeholder 21503">
            <a:extLst>
              <a:ext uri="{FF2B5EF4-FFF2-40B4-BE49-F238E27FC236}">
                <a16:creationId xmlns:a16="http://schemas.microsoft.com/office/drawing/2014/main" id="{00ED5CB2-C948-4AB7-B291-6D446F335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1545" y="1693156"/>
            <a:ext cx="4038600" cy="490419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Потенцијал и напон само узимају у обзир рад које електрично поље ради и занемарује све друге силе које нису Кулонова сила.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Зато је на примјер напон између тачака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B U</a:t>
            </a:r>
            <a:r>
              <a:rPr lang="sr-Latn-ME" baseline="-25000" dirty="0"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и напон између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sr-Latn-ME" baseline="-25000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једнак.</a:t>
            </a: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Пошто су тачке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на истом потенцијалу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еквипот. линија), напон између њих је 0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sr-Cyrl-ME" dirty="0">
                <a:latin typeface="Arial" panose="020B0604020202020204" pitchFamily="34" charset="0"/>
                <a:cs typeface="Arial" panose="020B0604020202020204" pitchFamily="34" charset="0"/>
              </a:rPr>
              <a:t> што значи да ел. поље не може да пребаци наелектрисање између те двије тачке.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789E32-08FA-4130-867D-DF793CFB8B50}"/>
              </a:ext>
            </a:extLst>
          </p:cNvPr>
          <p:cNvGrpSpPr/>
          <p:nvPr/>
        </p:nvGrpSpPr>
        <p:grpSpPr>
          <a:xfrm>
            <a:off x="4860032" y="2276872"/>
            <a:ext cx="3600000" cy="3600226"/>
            <a:chOff x="2555776" y="2205038"/>
            <a:chExt cx="3600000" cy="3600226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8817F98-75A6-4AE9-BAEA-2B4521541904}"/>
                </a:ext>
              </a:extLst>
            </p:cNvPr>
            <p:cNvSpPr/>
            <p:nvPr/>
          </p:nvSpPr>
          <p:spPr>
            <a:xfrm>
              <a:off x="4139792" y="3788860"/>
              <a:ext cx="360000" cy="3600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sz="2800" dirty="0"/>
                <a:t>+</a:t>
              </a:r>
              <a:endParaRPr lang="en-US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88220C5-B4C5-4740-85C3-C9DC34078318}"/>
                </a:ext>
              </a:extLst>
            </p:cNvPr>
            <p:cNvSpPr/>
            <p:nvPr/>
          </p:nvSpPr>
          <p:spPr>
            <a:xfrm>
              <a:off x="3599712" y="3248880"/>
              <a:ext cx="1440160" cy="144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8142B8E-11C9-488D-BDB9-D4EE9F7F8FA1}"/>
                </a:ext>
              </a:extLst>
            </p:cNvPr>
            <p:cNvSpPr/>
            <p:nvPr/>
          </p:nvSpPr>
          <p:spPr>
            <a:xfrm>
              <a:off x="3059792" y="2708880"/>
              <a:ext cx="2520000" cy="252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24A47BC-DC82-48E4-8A4C-15A9F1D18D83}"/>
                </a:ext>
              </a:extLst>
            </p:cNvPr>
            <p:cNvSpPr/>
            <p:nvPr/>
          </p:nvSpPr>
          <p:spPr>
            <a:xfrm>
              <a:off x="2555776" y="2205264"/>
              <a:ext cx="3600000" cy="360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9" name="Object 58">
              <a:extLst>
                <a:ext uri="{FF2B5EF4-FFF2-40B4-BE49-F238E27FC236}">
                  <a16:creationId xmlns:a16="http://schemas.microsoft.com/office/drawing/2014/main" id="{F856B812-E39B-4BAC-8E07-1754B01C643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6122865"/>
                </p:ext>
              </p:extLst>
            </p:nvPr>
          </p:nvGraphicFramePr>
          <p:xfrm>
            <a:off x="4499992" y="2996952"/>
            <a:ext cx="236369" cy="3438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9680" imgH="203040" progId="Equation.DSMT4">
                    <p:embed/>
                  </p:oleObj>
                </mc:Choice>
                <mc:Fallback>
                  <p:oleObj name="Equation" r:id="rId3" imgW="139680" imgH="20304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A855629C-F72A-4F27-A6D1-8A2A40BA77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9992" y="2996952"/>
                          <a:ext cx="236369" cy="3438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3">
              <a:extLst>
                <a:ext uri="{FF2B5EF4-FFF2-40B4-BE49-F238E27FC236}">
                  <a16:creationId xmlns:a16="http://schemas.microsoft.com/office/drawing/2014/main" id="{7CD14731-9974-4A6B-ABCD-C5EF19DF033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5025633"/>
                </p:ext>
              </p:extLst>
            </p:nvPr>
          </p:nvGraphicFramePr>
          <p:xfrm>
            <a:off x="4911725" y="2565400"/>
            <a:ext cx="2794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4880" imgH="203040" progId="Equation.DSMT4">
                    <p:embed/>
                  </p:oleObj>
                </mc:Choice>
                <mc:Fallback>
                  <p:oleObj name="Equation" r:id="rId5" imgW="164880" imgH="203040" progId="Equation.DSMT4">
                    <p:embed/>
                    <p:pic>
                      <p:nvPicPr>
                        <p:cNvPr id="20" name="Object 3">
                          <a:extLst>
                            <a:ext uri="{FF2B5EF4-FFF2-40B4-BE49-F238E27FC236}">
                              <a16:creationId xmlns:a16="http://schemas.microsoft.com/office/drawing/2014/main" id="{1FE6E364-677E-4932-BB17-6FDC71962A6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1725" y="2565400"/>
                          <a:ext cx="279400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4">
              <a:extLst>
                <a:ext uri="{FF2B5EF4-FFF2-40B4-BE49-F238E27FC236}">
                  <a16:creationId xmlns:a16="http://schemas.microsoft.com/office/drawing/2014/main" id="{1E763FC1-C642-44A5-A13C-DCE137A573F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4183590"/>
                </p:ext>
              </p:extLst>
            </p:nvPr>
          </p:nvGraphicFramePr>
          <p:xfrm>
            <a:off x="5303838" y="2205038"/>
            <a:ext cx="257175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280" imgH="203040" progId="Equation.DSMT4">
                    <p:embed/>
                  </p:oleObj>
                </mc:Choice>
                <mc:Fallback>
                  <p:oleObj name="Equation" r:id="rId7" imgW="152280" imgH="203040" progId="Equation.DSMT4">
                    <p:embed/>
                    <p:pic>
                      <p:nvPicPr>
                        <p:cNvPr id="21" name="Object 4">
                          <a:extLst>
                            <a:ext uri="{FF2B5EF4-FFF2-40B4-BE49-F238E27FC236}">
                              <a16:creationId xmlns:a16="http://schemas.microsoft.com/office/drawing/2014/main" id="{3C2A5903-6981-44CE-98BF-4846E7C0DD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3838" y="2205038"/>
                          <a:ext cx="257175" cy="342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29F097D-9784-43CB-82C1-02C3A10D352B}"/>
                </a:ext>
              </a:extLst>
            </p:cNvPr>
            <p:cNvSpPr txBox="1"/>
            <p:nvPr/>
          </p:nvSpPr>
          <p:spPr>
            <a:xfrm>
              <a:off x="4427984" y="4077072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Q</a:t>
              </a:r>
              <a:endParaRPr lang="en-US" dirty="0"/>
            </a:p>
          </p:txBody>
        </p:sp>
      </p:grpSp>
      <p:sp>
        <p:nvSpPr>
          <p:cNvPr id="21506" name="Oval 21505">
            <a:extLst>
              <a:ext uri="{FF2B5EF4-FFF2-40B4-BE49-F238E27FC236}">
                <a16:creationId xmlns:a16="http://schemas.microsoft.com/office/drawing/2014/main" id="{99E295EF-F9C4-4FD3-9A16-7D56C15AD243}"/>
              </a:ext>
            </a:extLst>
          </p:cNvPr>
          <p:cNvSpPr/>
          <p:nvPr/>
        </p:nvSpPr>
        <p:spPr>
          <a:xfrm>
            <a:off x="5831960" y="404071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1507" name="TextBox 21506">
            <a:extLst>
              <a:ext uri="{FF2B5EF4-FFF2-40B4-BE49-F238E27FC236}">
                <a16:creationId xmlns:a16="http://schemas.microsoft.com/office/drawing/2014/main" id="{13F6F064-D62C-49EF-B1B2-0540A8AA4B30}"/>
              </a:ext>
            </a:extLst>
          </p:cNvPr>
          <p:cNvSpPr txBox="1"/>
          <p:nvPr/>
        </p:nvSpPr>
        <p:spPr>
          <a:xfrm>
            <a:off x="5692960" y="414354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A</a:t>
            </a:r>
            <a:endParaRPr lang="sr-Cyrl-ME" b="1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DB0249F-CC1E-4F0E-A5A3-A49891791982}"/>
              </a:ext>
            </a:extLst>
          </p:cNvPr>
          <p:cNvSpPr/>
          <p:nvPr/>
        </p:nvSpPr>
        <p:spPr>
          <a:xfrm>
            <a:off x="5285529" y="404071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A73E06A-B7F8-46E2-998C-162C569F29F1}"/>
              </a:ext>
            </a:extLst>
          </p:cNvPr>
          <p:cNvSpPr txBox="1"/>
          <p:nvPr/>
        </p:nvSpPr>
        <p:spPr>
          <a:xfrm>
            <a:off x="5098049" y="414354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B</a:t>
            </a:r>
            <a:endParaRPr lang="sr-Cyrl-ME" b="1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3509166-4F7A-4B85-850F-64A0F96A4AF3}"/>
              </a:ext>
            </a:extLst>
          </p:cNvPr>
          <p:cNvSpPr/>
          <p:nvPr/>
        </p:nvSpPr>
        <p:spPr>
          <a:xfrm>
            <a:off x="6481625" y="2725397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1BC18C-9772-4B47-95B2-D1961ECAE04E}"/>
              </a:ext>
            </a:extLst>
          </p:cNvPr>
          <p:cNvSpPr txBox="1"/>
          <p:nvPr/>
        </p:nvSpPr>
        <p:spPr>
          <a:xfrm>
            <a:off x="6294145" y="282822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C</a:t>
            </a:r>
            <a:endParaRPr lang="sr-Cyrl-ME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337</TotalTime>
  <Words>329</Words>
  <Application>Microsoft Office PowerPoint</Application>
  <PresentationFormat>On-screen Show (4:3)</PresentationFormat>
  <Paragraphs>37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Equation</vt:lpstr>
      <vt:lpstr>Рад, потенцијал и напон електростатичког поља</vt:lpstr>
      <vt:lpstr>Потенцијал</vt:lpstr>
      <vt:lpstr>Потенцијал</vt:lpstr>
      <vt:lpstr>Еквипотенцијалне површине</vt:lpstr>
      <vt:lpstr>Напон</vt:lpstr>
      <vt:lpstr>Тенденције наелектрисања</vt:lpstr>
      <vt:lpstr>Рад у електростатичком пољу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материјала и наелектрисање</dc:title>
  <dc:creator>Blazo</dc:creator>
  <cp:lastModifiedBy>Блажо Ђуровић</cp:lastModifiedBy>
  <cp:revision>34</cp:revision>
  <dcterms:created xsi:type="dcterms:W3CDTF">2018-09-06T20:07:06Z</dcterms:created>
  <dcterms:modified xsi:type="dcterms:W3CDTF">2021-09-19T22:36:40Z</dcterms:modified>
</cp:coreProperties>
</file>