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5" r:id="rId3"/>
    <p:sldId id="259" r:id="rId4"/>
    <p:sldId id="293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8373B0D4-67A4-4F90-9A9E-9A2C5A0B676F}"/>
    <pc:docChg chg="delSld">
      <pc:chgData name="Блажо Ђуровић" userId="5694572e-f064-495d-ac23-a1610d1060de" providerId="ADAL" clId="{8373B0D4-67A4-4F90-9A9E-9A2C5A0B676F}" dt="2022-04-04T08:08:02.072" v="0" actId="47"/>
      <pc:docMkLst>
        <pc:docMk/>
      </pc:docMkLst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0" sldId="263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0" sldId="264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0" sldId="265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0" sldId="266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2112851572" sldId="267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515117613" sldId="268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1967422753" sldId="270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2635032257" sldId="271"/>
        </pc:sldMkLst>
      </pc:sldChg>
      <pc:sldChg chg="del">
        <pc:chgData name="Блажо Ђуровић" userId="5694572e-f064-495d-ac23-a1610d1060de" providerId="ADAL" clId="{8373B0D4-67A4-4F90-9A9E-9A2C5A0B676F}" dt="2022-04-04T08:08:02.072" v="0" actId="47"/>
        <pc:sldMkLst>
          <pc:docMk/>
          <pc:sldMk cId="3825108056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4F4E-52C3-4CEF-B681-FB5CA12AED4F}" type="datetimeFigureOut">
              <a:rPr lang="en-US" smtClean="0"/>
              <a:pPr/>
              <a:t>4/4/2022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Електромагнетика</a:t>
            </a:r>
            <a:br>
              <a:rPr lang="sr-Cyrl-CS" dirty="0"/>
            </a:br>
            <a:r>
              <a:rPr lang="sr-Cyrl-CS" dirty="0"/>
              <a:t>магнетно поље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0FFB92D-7BF7-4491-9C26-76928FACDCC3}"/>
              </a:ext>
            </a:extLst>
          </p:cNvPr>
          <p:cNvGrpSpPr/>
          <p:nvPr/>
        </p:nvGrpSpPr>
        <p:grpSpPr>
          <a:xfrm>
            <a:off x="6129953" y="2204864"/>
            <a:ext cx="1914909" cy="3346221"/>
            <a:chOff x="5354122" y="2145862"/>
            <a:chExt cx="1914909" cy="3346221"/>
          </a:xfrm>
        </p:grpSpPr>
        <p:sp>
          <p:nvSpPr>
            <p:cNvPr id="12" name="Arc 11">
              <a:extLst>
                <a:ext uri="{FF2B5EF4-FFF2-40B4-BE49-F238E27FC236}">
                  <a16:creationId xmlns:a16="http://schemas.microsoft.com/office/drawing/2014/main" id="{1E25BCBD-F689-4D37-A408-12D9C5AA9A03}"/>
                </a:ext>
              </a:extLst>
            </p:cNvPr>
            <p:cNvSpPr/>
            <p:nvPr/>
          </p:nvSpPr>
          <p:spPr>
            <a:xfrm rot="2980288">
              <a:off x="5717069" y="3226574"/>
              <a:ext cx="1584176" cy="788141"/>
            </a:xfrm>
            <a:prstGeom prst="arc">
              <a:avLst>
                <a:gd name="adj1" fmla="val 2716"/>
                <a:gd name="adj2" fmla="val 21571038"/>
              </a:avLst>
            </a:prstGeom>
            <a:ln w="19050">
              <a:solidFill>
                <a:srgbClr val="FF0000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153901C4-B359-462D-9E62-046DF2421B7B}"/>
                </a:ext>
              </a:extLst>
            </p:cNvPr>
            <p:cNvSpPr/>
            <p:nvPr/>
          </p:nvSpPr>
          <p:spPr>
            <a:xfrm rot="2980288">
              <a:off x="5153366" y="3066446"/>
              <a:ext cx="2565960" cy="1327748"/>
            </a:xfrm>
            <a:prstGeom prst="arc">
              <a:avLst>
                <a:gd name="adj1" fmla="val 2716"/>
                <a:gd name="adj2" fmla="val 0"/>
              </a:avLst>
            </a:prstGeom>
            <a:ln w="19050">
              <a:solidFill>
                <a:srgbClr val="FF0000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EF76D6CF-D9EB-4C3E-BD2A-E83D88B6AD73}"/>
                </a:ext>
              </a:extLst>
            </p:cNvPr>
            <p:cNvSpPr/>
            <p:nvPr/>
          </p:nvSpPr>
          <p:spPr>
            <a:xfrm rot="2980288">
              <a:off x="4638466" y="2861518"/>
              <a:ext cx="3346221" cy="1914909"/>
            </a:xfrm>
            <a:prstGeom prst="arc">
              <a:avLst>
                <a:gd name="adj1" fmla="val 2716"/>
                <a:gd name="adj2" fmla="val 0"/>
              </a:avLst>
            </a:prstGeom>
            <a:ln w="19050">
              <a:solidFill>
                <a:srgbClr val="FF0000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E32A82E8-179B-44E6-BEE9-23DC4C76C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Магнетно поље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45D8310-74FA-4AA0-B871-AE30B1F939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511" y="1600200"/>
            <a:ext cx="5243880" cy="5069160"/>
          </a:xfrm>
        </p:spPr>
        <p:txBody>
          <a:bodyPr>
            <a:normAutofit lnSpcReduction="10000"/>
          </a:bodyPr>
          <a:lstStyle/>
          <a:p>
            <a:r>
              <a:rPr lang="sr-Cyrl-ME" dirty="0"/>
              <a:t>Магнетно поље настаје кретањем наелектрисања.</a:t>
            </a:r>
          </a:p>
          <a:p>
            <a:r>
              <a:rPr lang="sr-Cyrl-ME" dirty="0"/>
              <a:t>Ознака: </a:t>
            </a:r>
            <a:r>
              <a:rPr lang="sr-Latn-ME" dirty="0"/>
              <a:t>H. </a:t>
            </a:r>
            <a:r>
              <a:rPr lang="sr-Cyrl-ME" dirty="0"/>
              <a:t>Јединица: </a:t>
            </a:r>
            <a:r>
              <a:rPr lang="en-US" dirty="0"/>
              <a:t>[</a:t>
            </a:r>
            <a:r>
              <a:rPr lang="sr-Latn-ME" dirty="0"/>
              <a:t>A/m</a:t>
            </a:r>
            <a:r>
              <a:rPr lang="en-US" dirty="0"/>
              <a:t>]</a:t>
            </a:r>
            <a:endParaRPr lang="sr-Cyrl-ME" dirty="0"/>
          </a:p>
          <a:p>
            <a:r>
              <a:rPr lang="sr-Cyrl-ME" dirty="0"/>
              <a:t>Раван у којој су линије поља на слици је нормална (90 степени) на правац кретања наелектрисања.</a:t>
            </a:r>
          </a:p>
          <a:p>
            <a:r>
              <a:rPr lang="sr-Cyrl-ME" dirty="0"/>
              <a:t>Гушће линије поља значе да је поље јаче.</a:t>
            </a:r>
          </a:p>
          <a:p>
            <a:r>
              <a:rPr lang="sr-Cyrl-ME" dirty="0"/>
              <a:t>Вектор поља у некој тачки је тангента на линију поља у тој тачки.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A577BD0-D33C-47F6-84A3-C25F560DAEBA}"/>
              </a:ext>
            </a:extLst>
          </p:cNvPr>
          <p:cNvGrpSpPr/>
          <p:nvPr/>
        </p:nvGrpSpPr>
        <p:grpSpPr>
          <a:xfrm>
            <a:off x="7148031" y="3463622"/>
            <a:ext cx="700198" cy="585356"/>
            <a:chOff x="6372200" y="3404620"/>
            <a:chExt cx="700198" cy="58535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89D0C25-3BE4-4297-9C20-DF38EBCFC4CD}"/>
                </a:ext>
              </a:extLst>
            </p:cNvPr>
            <p:cNvSpPr/>
            <p:nvPr/>
          </p:nvSpPr>
          <p:spPr>
            <a:xfrm>
              <a:off x="6372200" y="3404620"/>
              <a:ext cx="360040" cy="360040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Cyrl-CS" dirty="0"/>
                <a:t>+</a:t>
              </a:r>
              <a:endParaRPr lang="en-US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CAC2690-004F-4984-97C3-1C1C03C422F6}"/>
                </a:ext>
              </a:extLst>
            </p:cNvPr>
            <p:cNvSpPr txBox="1"/>
            <p:nvPr/>
          </p:nvSpPr>
          <p:spPr>
            <a:xfrm>
              <a:off x="6732240" y="3620644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Q</a:t>
              </a:r>
              <a:endParaRPr lang="en-US" dirty="0"/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FC9C5C-DBDB-4AFD-8380-5AC378328212}"/>
              </a:ext>
            </a:extLst>
          </p:cNvPr>
          <p:cNvCxnSpPr/>
          <p:nvPr/>
        </p:nvCxnSpPr>
        <p:spPr>
          <a:xfrm flipV="1">
            <a:off x="7488425" y="2527518"/>
            <a:ext cx="1224136" cy="100811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416B492-177F-4BE0-B7EB-5338C6F4CBB7}"/>
              </a:ext>
            </a:extLst>
          </p:cNvPr>
          <p:cNvSpPr txBox="1"/>
          <p:nvPr/>
        </p:nvSpPr>
        <p:spPr>
          <a:xfrm>
            <a:off x="8640553" y="2455510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v</a:t>
            </a:r>
            <a:endParaRPr lang="en-US" i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620FF9-CE94-4B98-82F5-4AA22357D0BF}"/>
              </a:ext>
            </a:extLst>
          </p:cNvPr>
          <p:cNvCxnSpPr>
            <a:cxnSpLocks/>
          </p:cNvCxnSpPr>
          <p:nvPr/>
        </p:nvCxnSpPr>
        <p:spPr>
          <a:xfrm>
            <a:off x="7292047" y="5197036"/>
            <a:ext cx="1263509" cy="45950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D74F0BEE-1444-4735-ACCE-D38E99975425}"/>
              </a:ext>
            </a:extLst>
          </p:cNvPr>
          <p:cNvSpPr/>
          <p:nvPr/>
        </p:nvSpPr>
        <p:spPr>
          <a:xfrm>
            <a:off x="7243937" y="5161032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D3883BD-3BC7-475D-887E-4A5DAE9D533E}"/>
              </a:ext>
            </a:extLst>
          </p:cNvPr>
          <p:cNvCxnSpPr>
            <a:cxnSpLocks/>
          </p:cNvCxnSpPr>
          <p:nvPr/>
        </p:nvCxnSpPr>
        <p:spPr>
          <a:xfrm flipH="1">
            <a:off x="5515359" y="2522261"/>
            <a:ext cx="615671" cy="293252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9828052A-FF6D-4B84-A59C-4719BFA9843B}"/>
              </a:ext>
            </a:extLst>
          </p:cNvPr>
          <p:cNvSpPr/>
          <p:nvPr/>
        </p:nvSpPr>
        <p:spPr>
          <a:xfrm>
            <a:off x="6095026" y="2486257"/>
            <a:ext cx="72008" cy="7200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1BB9817-E11E-44A8-94B3-C87BEC3C3C9C}"/>
                  </a:ext>
                </a:extLst>
              </p:cNvPr>
              <p:cNvSpPr txBox="1"/>
              <p:nvPr/>
            </p:nvSpPr>
            <p:spPr>
              <a:xfrm>
                <a:off x="5515359" y="2280937"/>
                <a:ext cx="302390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1BB9817-E11E-44A8-94B3-C87BEC3C3C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359" y="2280937"/>
                <a:ext cx="302390" cy="4140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3D5AC84-298F-4247-82CF-CB5EF64E11F5}"/>
                  </a:ext>
                </a:extLst>
              </p:cNvPr>
              <p:cNvSpPr txBox="1"/>
              <p:nvPr/>
            </p:nvSpPr>
            <p:spPr>
              <a:xfrm>
                <a:off x="8388183" y="5210248"/>
                <a:ext cx="302390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3D5AC84-298F-4247-82CF-CB5EF64E1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8183" y="5210248"/>
                <a:ext cx="302390" cy="41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A2119F47-3850-4917-9719-F178F9B5B65A}"/>
              </a:ext>
            </a:extLst>
          </p:cNvPr>
          <p:cNvSpPr txBox="1"/>
          <p:nvPr/>
        </p:nvSpPr>
        <p:spPr>
          <a:xfrm>
            <a:off x="5274709" y="5656541"/>
            <a:ext cx="2738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sz="2400" dirty="0"/>
              <a:t>Линије магнетног поља</a:t>
            </a:r>
            <a:endParaRPr lang="sr-Cyrl-ME" sz="24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198A76D-A26E-4880-9F91-2A545E6FB619}"/>
              </a:ext>
            </a:extLst>
          </p:cNvPr>
          <p:cNvSpPr/>
          <p:nvPr/>
        </p:nvSpPr>
        <p:spPr>
          <a:xfrm rot="8000817">
            <a:off x="5917357" y="3998470"/>
            <a:ext cx="1339210" cy="515932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19F593D-6F4F-49FE-B42D-8F2CDC78B166}"/>
              </a:ext>
            </a:extLst>
          </p:cNvPr>
          <p:cNvCxnSpPr>
            <a:cxnSpLocks/>
            <a:stCxn id="29" idx="0"/>
            <a:endCxn id="30" idx="7"/>
          </p:cNvCxnSpPr>
          <p:nvPr/>
        </p:nvCxnSpPr>
        <p:spPr>
          <a:xfrm flipH="1" flipV="1">
            <a:off x="6394608" y="4725966"/>
            <a:ext cx="249224" cy="9305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87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/>
      <p:bldP spid="17" grpId="0" animBg="1"/>
      <p:bldP spid="23" grpId="0" animBg="1"/>
      <p:bldP spid="27" grpId="0"/>
      <p:bldP spid="28" grpId="0"/>
      <p:bldP spid="29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CS" dirty="0"/>
              <a:t>Примјери покретног наелектрисања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/>
              <a:t>У магнетима:</a:t>
            </a:r>
          </a:p>
          <a:p>
            <a:pPr lvl="1"/>
            <a:r>
              <a:rPr lang="sr-Cyrl-CS" dirty="0"/>
              <a:t>Електрони се крећу око језгра атома и тиме стварају магнетно поље.</a:t>
            </a:r>
          </a:p>
          <a:p>
            <a:r>
              <a:rPr lang="sr-Cyrl-CS" dirty="0"/>
              <a:t>У проводнику кроз који тече струја</a:t>
            </a:r>
          </a:p>
          <a:p>
            <a:pPr lvl="1"/>
            <a:r>
              <a:rPr lang="sr-Cyrl-CS" dirty="0"/>
              <a:t>Струја је кретање наелектрисања. Најчешће се крећу електрони.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66ADCD7-9625-476E-A282-DBF3B5CE8F56}"/>
              </a:ext>
            </a:extLst>
          </p:cNvPr>
          <p:cNvCxnSpPr/>
          <p:nvPr/>
        </p:nvCxnSpPr>
        <p:spPr>
          <a:xfrm flipV="1">
            <a:off x="1119889" y="1054041"/>
            <a:ext cx="2343571" cy="4257764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sr-Cyrl-CS" dirty="0"/>
              <a:t>Правац и смјер </a:t>
            </a:r>
            <a:r>
              <a:rPr lang="sr-Cyrl-ME" dirty="0"/>
              <a:t>магнетног поља</a:t>
            </a:r>
            <a:endParaRPr lang="en-US" dirty="0"/>
          </a:p>
        </p:txBody>
      </p:sp>
      <p:sp>
        <p:nvSpPr>
          <p:cNvPr id="28" name="Arc 27"/>
          <p:cNvSpPr/>
          <p:nvPr/>
        </p:nvSpPr>
        <p:spPr>
          <a:xfrm rot="1736407">
            <a:off x="1395023" y="2727786"/>
            <a:ext cx="1941506" cy="736683"/>
          </a:xfrm>
          <a:prstGeom prst="arc">
            <a:avLst>
              <a:gd name="adj1" fmla="val 19832990"/>
              <a:gd name="adj2" fmla="val 12891636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 rot="1736407">
            <a:off x="977914" y="2597827"/>
            <a:ext cx="2700056" cy="1144430"/>
          </a:xfrm>
          <a:prstGeom prst="arc">
            <a:avLst>
              <a:gd name="adj1" fmla="val 18918879"/>
              <a:gd name="adj2" fmla="val 13640180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29"/>
          <p:cNvSpPr/>
          <p:nvPr/>
        </p:nvSpPr>
        <p:spPr>
          <a:xfrm rot="1736407">
            <a:off x="576389" y="2447357"/>
            <a:ext cx="3378405" cy="1663426"/>
          </a:xfrm>
          <a:prstGeom prst="arc">
            <a:avLst>
              <a:gd name="adj1" fmla="val 18163277"/>
              <a:gd name="adj2" fmla="val 14388170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51630" y="1963757"/>
            <a:ext cx="2880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i="1" dirty="0">
                <a:latin typeface="Times" pitchFamily="18" charset="0"/>
              </a:rPr>
              <a:t>I</a:t>
            </a:r>
            <a:endParaRPr lang="en-US" sz="3200" i="1" dirty="0">
              <a:latin typeface="Times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781721" y="1842401"/>
            <a:ext cx="504056" cy="8097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Arc 30"/>
          <p:cNvSpPr/>
          <p:nvPr/>
        </p:nvSpPr>
        <p:spPr>
          <a:xfrm rot="1736407">
            <a:off x="57434" y="2258242"/>
            <a:ext cx="4210961" cy="2341516"/>
          </a:xfrm>
          <a:prstGeom prst="arc">
            <a:avLst>
              <a:gd name="adj1" fmla="val 17759667"/>
              <a:gd name="adj2" fmla="val 14883076"/>
            </a:avLst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/>
          <p:cNvSpPr/>
          <p:nvPr/>
        </p:nvSpPr>
        <p:spPr>
          <a:xfrm rot="13391337">
            <a:off x="317689" y="2156351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Isosceles Triangle 35"/>
          <p:cNvSpPr/>
          <p:nvPr/>
        </p:nvSpPr>
        <p:spPr>
          <a:xfrm rot="11488743">
            <a:off x="644912" y="2427788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/>
          <p:cNvSpPr/>
          <p:nvPr/>
        </p:nvSpPr>
        <p:spPr>
          <a:xfrm rot="8941054">
            <a:off x="1148969" y="2859836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ED730E4-D3FC-4EA2-8AC1-C058B891E827}"/>
              </a:ext>
            </a:extLst>
          </p:cNvPr>
          <p:cNvCxnSpPr/>
          <p:nvPr/>
        </p:nvCxnSpPr>
        <p:spPr>
          <a:xfrm rot="17836439" flipV="1">
            <a:off x="6061135" y="1141493"/>
            <a:ext cx="1881195" cy="3508927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EF3934A-A24D-41E5-ADCA-389DDF1F7242}"/>
              </a:ext>
            </a:extLst>
          </p:cNvPr>
          <p:cNvSpPr txBox="1"/>
          <p:nvPr/>
        </p:nvSpPr>
        <p:spPr>
          <a:xfrm>
            <a:off x="6611766" y="1594384"/>
            <a:ext cx="231205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3200" i="1" dirty="0">
                <a:latin typeface="Times" pitchFamily="18" charset="0"/>
              </a:rPr>
              <a:t>I</a:t>
            </a:r>
            <a:endParaRPr lang="en-US" sz="3200" i="1" dirty="0">
              <a:latin typeface="Times" pitchFamily="18" charset="0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251F5B6-0F4B-43EA-AD58-920E6B959FB0}"/>
              </a:ext>
            </a:extLst>
          </p:cNvPr>
          <p:cNvCxnSpPr>
            <a:cxnSpLocks/>
          </p:cNvCxnSpPr>
          <p:nvPr/>
        </p:nvCxnSpPr>
        <p:spPr>
          <a:xfrm rot="7036439" flipV="1">
            <a:off x="6387014" y="1679505"/>
            <a:ext cx="404608" cy="66730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DFC51A49-2EFC-4E66-98C8-AFA445BFBE57}"/>
              </a:ext>
            </a:extLst>
          </p:cNvPr>
          <p:cNvGrpSpPr/>
          <p:nvPr/>
        </p:nvGrpSpPr>
        <p:grpSpPr>
          <a:xfrm>
            <a:off x="5444543" y="2115904"/>
            <a:ext cx="3380157" cy="1929700"/>
            <a:chOff x="5444543" y="2115904"/>
            <a:chExt cx="3380157" cy="1929700"/>
          </a:xfrm>
        </p:grpSpPr>
        <p:sp>
          <p:nvSpPr>
            <p:cNvPr id="43" name="Arc 42">
              <a:extLst>
                <a:ext uri="{FF2B5EF4-FFF2-40B4-BE49-F238E27FC236}">
                  <a16:creationId xmlns:a16="http://schemas.microsoft.com/office/drawing/2014/main" id="{B8CEFD44-E731-4043-9A2B-40B3A4BBBE27}"/>
                </a:ext>
              </a:extLst>
            </p:cNvPr>
            <p:cNvSpPr/>
            <p:nvPr/>
          </p:nvSpPr>
          <p:spPr>
            <a:xfrm rot="19572846">
              <a:off x="6186184" y="2506750"/>
              <a:ext cx="1558455" cy="607118"/>
            </a:xfrm>
            <a:prstGeom prst="arc">
              <a:avLst>
                <a:gd name="adj1" fmla="val 19832990"/>
                <a:gd name="adj2" fmla="val 12891636"/>
              </a:avLst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1381FB12-2969-497F-A59B-73B81069FE5F}"/>
                </a:ext>
              </a:extLst>
            </p:cNvPr>
            <p:cNvSpPr/>
            <p:nvPr/>
          </p:nvSpPr>
          <p:spPr>
            <a:xfrm rot="19572846">
              <a:off x="5921964" y="2393640"/>
              <a:ext cx="2167347" cy="943153"/>
            </a:xfrm>
            <a:prstGeom prst="arc">
              <a:avLst>
                <a:gd name="adj1" fmla="val 18918879"/>
                <a:gd name="adj2" fmla="val 13640180"/>
              </a:avLst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Arc 48">
              <a:extLst>
                <a:ext uri="{FF2B5EF4-FFF2-40B4-BE49-F238E27FC236}">
                  <a16:creationId xmlns:a16="http://schemas.microsoft.com/office/drawing/2014/main" id="{A9341F3D-DC9E-4DA7-BC94-13E8BF072C2A}"/>
                </a:ext>
              </a:extLst>
            </p:cNvPr>
            <p:cNvSpPr/>
            <p:nvPr/>
          </p:nvSpPr>
          <p:spPr>
            <a:xfrm rot="19572846">
              <a:off x="5706635" y="2265441"/>
              <a:ext cx="2711861" cy="1370870"/>
            </a:xfrm>
            <a:prstGeom prst="arc">
              <a:avLst>
                <a:gd name="adj1" fmla="val 18163277"/>
                <a:gd name="adj2" fmla="val 14388170"/>
              </a:avLst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FD3E7E5A-54F7-4FA9-942D-54605015A8C0}"/>
                </a:ext>
              </a:extLst>
            </p:cNvPr>
            <p:cNvSpPr/>
            <p:nvPr/>
          </p:nvSpPr>
          <p:spPr>
            <a:xfrm rot="19572846">
              <a:off x="5444543" y="2115904"/>
              <a:ext cx="3380157" cy="1929700"/>
            </a:xfrm>
            <a:prstGeom prst="arc">
              <a:avLst>
                <a:gd name="adj1" fmla="val 17759667"/>
                <a:gd name="adj2" fmla="val 14883076"/>
              </a:avLst>
            </a:prstGeom>
            <a:noFill/>
            <a:ln w="19050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E08956AE-C8B1-4299-BD32-8903594EAE1F}"/>
              </a:ext>
            </a:extLst>
          </p:cNvPr>
          <p:cNvSpPr/>
          <p:nvPr/>
        </p:nvSpPr>
        <p:spPr>
          <a:xfrm rot="8941054">
            <a:off x="1526456" y="2806860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0924AF04-312E-4E31-B00F-19B41C752C0B}"/>
              </a:ext>
            </a:extLst>
          </p:cNvPr>
          <p:cNvSpPr/>
          <p:nvPr/>
        </p:nvSpPr>
        <p:spPr>
          <a:xfrm rot="12477543">
            <a:off x="7411520" y="2544316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72ED64F2-D12A-42E0-8046-03C25AB3B8E5}"/>
              </a:ext>
            </a:extLst>
          </p:cNvPr>
          <p:cNvSpPr/>
          <p:nvPr/>
        </p:nvSpPr>
        <p:spPr>
          <a:xfrm rot="12477543">
            <a:off x="7733643" y="2519346"/>
            <a:ext cx="219606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47D3679F-FB78-4209-A16D-BBFB93F4351F}"/>
              </a:ext>
            </a:extLst>
          </p:cNvPr>
          <p:cNvSpPr/>
          <p:nvPr/>
        </p:nvSpPr>
        <p:spPr>
          <a:xfrm rot="13454479">
            <a:off x="7635210" y="3130600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531EE907-8259-4BAD-ADE5-9FE61CC21363}"/>
              </a:ext>
            </a:extLst>
          </p:cNvPr>
          <p:cNvSpPr/>
          <p:nvPr/>
        </p:nvSpPr>
        <p:spPr>
          <a:xfrm rot="13296099">
            <a:off x="7946423" y="3419452"/>
            <a:ext cx="216024" cy="288032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EBF275-0250-4A0A-9752-69E7EE22F88F}"/>
              </a:ext>
            </a:extLst>
          </p:cNvPr>
          <p:cNvSpPr txBox="1"/>
          <p:nvPr/>
        </p:nvSpPr>
        <p:spPr>
          <a:xfrm>
            <a:off x="1578463" y="5102004"/>
            <a:ext cx="60592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sz="2400" b="1" dirty="0"/>
              <a:t>Правило десне руке:</a:t>
            </a:r>
          </a:p>
          <a:p>
            <a:r>
              <a:rPr lang="sr-Cyrl-ME" sz="2400" dirty="0"/>
              <a:t>Обмотамо шаку око проводника. Поставимо палац у правцу струје. Остали прсти показују смјер магнетног поља.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5C82E54-B512-4FC3-805F-6BA6E6900F49}"/>
                  </a:ext>
                </a:extLst>
              </p:cNvPr>
              <p:cNvSpPr txBox="1"/>
              <p:nvPr/>
            </p:nvSpPr>
            <p:spPr>
              <a:xfrm>
                <a:off x="800120" y="2644383"/>
                <a:ext cx="302390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65C82E54-B512-4FC3-805F-6BA6E6900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20" y="2644383"/>
                <a:ext cx="302390" cy="41408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CD40240-1FC4-4C7A-8744-21CB8AAABD31}"/>
                  </a:ext>
                </a:extLst>
              </p:cNvPr>
              <p:cNvSpPr txBox="1"/>
              <p:nvPr/>
            </p:nvSpPr>
            <p:spPr>
              <a:xfrm>
                <a:off x="8076900" y="2832463"/>
                <a:ext cx="302390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sz="24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CD40240-1FC4-4C7A-8744-21CB8AAABD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6900" y="2832463"/>
                <a:ext cx="302390" cy="4140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855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6" grpId="0"/>
      <p:bldP spid="31" grpId="0" animBg="1"/>
      <p:bldP spid="35" grpId="0" animBg="1"/>
      <p:bldP spid="36" grpId="0" animBg="1"/>
      <p:bldP spid="37" grpId="0" animBg="1"/>
      <p:bldP spid="50" grpId="0"/>
      <p:bldP spid="53" grpId="0" animBg="1"/>
      <p:bldP spid="54" grpId="0" animBg="1"/>
      <p:bldP spid="55" grpId="0" animBg="1"/>
      <p:bldP spid="56" grpId="0" animBg="1"/>
      <p:bldP spid="57" grpId="0" animBg="1"/>
      <p:bldP spid="5" grpId="0"/>
      <p:bldP spid="58" grpId="0"/>
      <p:bldP spid="5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zultat slika za arrow"/>
          <p:cNvPicPr>
            <a:picLocks noChangeAspect="1" noChangeArrowheads="1"/>
          </p:cNvPicPr>
          <p:nvPr/>
        </p:nvPicPr>
        <p:blipFill>
          <a:blip r:embed="rId2" cstate="print"/>
          <a:srcRect b="86560"/>
          <a:stretch>
            <a:fillRect/>
          </a:stretch>
        </p:blipFill>
        <p:spPr bwMode="auto">
          <a:xfrm>
            <a:off x="1403648" y="980728"/>
            <a:ext cx="4286250" cy="576064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Други начини обиљежавања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27584" y="1484784"/>
            <a:ext cx="792088" cy="720080"/>
            <a:chOff x="611560" y="1484784"/>
            <a:chExt cx="792088" cy="720080"/>
          </a:xfrm>
        </p:grpSpPr>
        <p:sp>
          <p:nvSpPr>
            <p:cNvPr id="4" name="Oval 3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691680" y="1628800"/>
            <a:ext cx="18652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Вектор “ИЗВИРЕ”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40152" y="1628800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Вектор “УВИРЕ”</a:t>
            </a:r>
            <a:endParaRPr lang="en-US" dirty="0"/>
          </a:p>
        </p:txBody>
      </p:sp>
      <p:grpSp>
        <p:nvGrpSpPr>
          <p:cNvPr id="22" name="Group 21"/>
          <p:cNvGrpSpPr/>
          <p:nvPr/>
        </p:nvGrpSpPr>
        <p:grpSpPr>
          <a:xfrm>
            <a:off x="5076056" y="1484784"/>
            <a:ext cx="792088" cy="720080"/>
            <a:chOff x="5076056" y="1484784"/>
            <a:chExt cx="792088" cy="720080"/>
          </a:xfrm>
        </p:grpSpPr>
        <p:sp>
          <p:nvSpPr>
            <p:cNvPr id="9" name="Oval 8"/>
            <p:cNvSpPr/>
            <p:nvPr/>
          </p:nvSpPr>
          <p:spPr>
            <a:xfrm>
              <a:off x="5076056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>
              <a:stCxn id="9" idx="1"/>
              <a:endCxn id="9" idx="5"/>
            </p:cNvCxnSpPr>
            <p:nvPr/>
          </p:nvCxnSpPr>
          <p:spPr>
            <a:xfrm>
              <a:off x="5192055" y="1590237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Connector 14"/>
          <p:cNvCxnSpPr>
            <a:stCxn id="9" idx="3"/>
            <a:endCxn id="9" idx="7"/>
          </p:cNvCxnSpPr>
          <p:nvPr/>
        </p:nvCxnSpPr>
        <p:spPr>
          <a:xfrm flipV="1">
            <a:off x="5192055" y="1590237"/>
            <a:ext cx="560090" cy="50917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123728" y="2708920"/>
            <a:ext cx="144016" cy="388843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2411760" y="3068960"/>
            <a:ext cx="72008" cy="9361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47206" y="3284984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i="1" dirty="0"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endParaRPr lang="en-US" sz="24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827584" y="2996952"/>
            <a:ext cx="360040" cy="288032"/>
            <a:chOff x="4427984" y="2852936"/>
            <a:chExt cx="792088" cy="720080"/>
          </a:xfrm>
        </p:grpSpPr>
        <p:grpSp>
          <p:nvGrpSpPr>
            <p:cNvPr id="23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Connector 24"/>
              <p:cNvCxnSpPr>
                <a:stCxn id="24" idx="1"/>
                <a:endCxn id="24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Connector 25"/>
            <p:cNvCxnSpPr>
              <a:stCxn id="24" idx="3"/>
              <a:endCxn id="24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1269354" y="3765813"/>
            <a:ext cx="360040" cy="288032"/>
            <a:chOff x="4427984" y="2852936"/>
            <a:chExt cx="792088" cy="720080"/>
          </a:xfrm>
        </p:grpSpPr>
        <p:grpSp>
          <p:nvGrpSpPr>
            <p:cNvPr id="31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33" name="Oval 32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4" name="Straight Connector 33"/>
              <p:cNvCxnSpPr>
                <a:stCxn id="33" idx="1"/>
                <a:endCxn id="33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1"/>
            <p:cNvCxnSpPr>
              <a:stCxn id="33" idx="3"/>
              <a:endCxn id="33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764815" y="4765334"/>
            <a:ext cx="360040" cy="288032"/>
            <a:chOff x="4427984" y="2852936"/>
            <a:chExt cx="792088" cy="720080"/>
          </a:xfrm>
        </p:grpSpPr>
        <p:grpSp>
          <p:nvGrpSpPr>
            <p:cNvPr id="36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9" name="Straight Connector 38"/>
              <p:cNvCxnSpPr>
                <a:stCxn id="38" idx="1"/>
                <a:endCxn id="38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7" name="Straight Connector 36"/>
            <p:cNvCxnSpPr>
              <a:stCxn id="38" idx="3"/>
              <a:endCxn id="38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1191772" y="5680613"/>
            <a:ext cx="360040" cy="288032"/>
            <a:chOff x="4427984" y="2852936"/>
            <a:chExt cx="792088" cy="720080"/>
          </a:xfrm>
        </p:grpSpPr>
        <p:grpSp>
          <p:nvGrpSpPr>
            <p:cNvPr id="41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43" name="Oval 42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4" name="Straight Connector 43"/>
              <p:cNvCxnSpPr>
                <a:stCxn id="43" idx="1"/>
                <a:endCxn id="43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2" name="Straight Connector 41"/>
            <p:cNvCxnSpPr>
              <a:stCxn id="43" idx="3"/>
              <a:endCxn id="43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/>
          <p:cNvGrpSpPr/>
          <p:nvPr/>
        </p:nvGrpSpPr>
        <p:grpSpPr>
          <a:xfrm>
            <a:off x="3491880" y="3068960"/>
            <a:ext cx="360040" cy="360040"/>
            <a:chOff x="611560" y="1484784"/>
            <a:chExt cx="792088" cy="720080"/>
          </a:xfrm>
        </p:grpSpPr>
        <p:sp>
          <p:nvSpPr>
            <p:cNvPr id="46" name="Oval 45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912151" y="3714192"/>
            <a:ext cx="360040" cy="360040"/>
            <a:chOff x="611560" y="1484784"/>
            <a:chExt cx="792088" cy="720080"/>
          </a:xfrm>
        </p:grpSpPr>
        <p:sp>
          <p:nvSpPr>
            <p:cNvPr id="49" name="Oval 48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511876" y="4859621"/>
            <a:ext cx="360040" cy="360040"/>
            <a:chOff x="611560" y="1484784"/>
            <a:chExt cx="792088" cy="720080"/>
          </a:xfrm>
        </p:grpSpPr>
        <p:sp>
          <p:nvSpPr>
            <p:cNvPr id="52" name="Oval 51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2734974" y="5678281"/>
            <a:ext cx="360040" cy="360040"/>
            <a:chOff x="611560" y="1484784"/>
            <a:chExt cx="792088" cy="720080"/>
          </a:xfrm>
        </p:grpSpPr>
        <p:sp>
          <p:nvSpPr>
            <p:cNvPr id="55" name="Oval 54"/>
            <p:cNvSpPr/>
            <p:nvPr/>
          </p:nvSpPr>
          <p:spPr>
            <a:xfrm>
              <a:off x="611560" y="1484784"/>
              <a:ext cx="792088" cy="72008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935596" y="1772816"/>
              <a:ext cx="144016" cy="144016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4572000" y="2492896"/>
            <a:ext cx="0" cy="436510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/>
          <p:cNvGrpSpPr/>
          <p:nvPr/>
        </p:nvGrpSpPr>
        <p:grpSpPr>
          <a:xfrm>
            <a:off x="6588224" y="4451513"/>
            <a:ext cx="504056" cy="432048"/>
            <a:chOff x="4427984" y="2852936"/>
            <a:chExt cx="792088" cy="720080"/>
          </a:xfrm>
        </p:grpSpPr>
        <p:grpSp>
          <p:nvGrpSpPr>
            <p:cNvPr id="67" name="Group 22"/>
            <p:cNvGrpSpPr/>
            <p:nvPr/>
          </p:nvGrpSpPr>
          <p:grpSpPr>
            <a:xfrm>
              <a:off x="4427984" y="2852936"/>
              <a:ext cx="792088" cy="720080"/>
              <a:chOff x="5076056" y="1484784"/>
              <a:chExt cx="792088" cy="720080"/>
            </a:xfrm>
          </p:grpSpPr>
          <p:sp>
            <p:nvSpPr>
              <p:cNvPr id="69" name="Oval 68"/>
              <p:cNvSpPr/>
              <p:nvPr/>
            </p:nvSpPr>
            <p:spPr>
              <a:xfrm>
                <a:off x="5076056" y="1484784"/>
                <a:ext cx="792088" cy="72008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0" name="Straight Connector 69"/>
              <p:cNvCxnSpPr>
                <a:stCxn id="69" idx="1"/>
                <a:endCxn id="69" idx="5"/>
              </p:cNvCxnSpPr>
              <p:nvPr/>
            </p:nvCxnSpPr>
            <p:spPr>
              <a:xfrm>
                <a:off x="5192055" y="1590237"/>
                <a:ext cx="560090" cy="509174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8" name="Straight Connector 67"/>
            <p:cNvCxnSpPr>
              <a:stCxn id="69" idx="3"/>
              <a:endCxn id="69" idx="7"/>
            </p:cNvCxnSpPr>
            <p:nvPr/>
          </p:nvCxnSpPr>
          <p:spPr>
            <a:xfrm flipV="1">
              <a:off x="4543983" y="2958389"/>
              <a:ext cx="560090" cy="50917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6948264" y="4797152"/>
            <a:ext cx="2423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sz="2400" i="1" dirty="0">
                <a:latin typeface="Times" panose="02020603050405020304" pitchFamily="18" charset="0"/>
                <a:cs typeface="Times" panose="02020603050405020304" pitchFamily="18" charset="0"/>
              </a:rPr>
              <a:t>I</a:t>
            </a:r>
            <a:endParaRPr lang="en-US" sz="24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D30B42-7501-41B0-B4D5-130F2E31EBBC}"/>
              </a:ext>
            </a:extLst>
          </p:cNvPr>
          <p:cNvGrpSpPr/>
          <p:nvPr/>
        </p:nvGrpSpPr>
        <p:grpSpPr>
          <a:xfrm>
            <a:off x="5292080" y="3429000"/>
            <a:ext cx="3096344" cy="2477075"/>
            <a:chOff x="5292080" y="3429000"/>
            <a:chExt cx="3096344" cy="2477075"/>
          </a:xfrm>
        </p:grpSpPr>
        <p:sp>
          <p:nvSpPr>
            <p:cNvPr id="72" name="Oval 71"/>
            <p:cNvSpPr/>
            <p:nvPr/>
          </p:nvSpPr>
          <p:spPr>
            <a:xfrm>
              <a:off x="5940152" y="3947457"/>
              <a:ext cx="1800200" cy="144016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5652120" y="3717032"/>
              <a:ext cx="2376264" cy="1901011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/>
            <p:cNvSpPr/>
            <p:nvPr/>
          </p:nvSpPr>
          <p:spPr>
            <a:xfrm>
              <a:off x="5292080" y="3429000"/>
              <a:ext cx="3096344" cy="2477075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5" name="Isosceles Triangle 74"/>
          <p:cNvSpPr/>
          <p:nvPr/>
        </p:nvSpPr>
        <p:spPr>
          <a:xfrm>
            <a:off x="5220072" y="4509120"/>
            <a:ext cx="144016" cy="14401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/>
          <p:cNvSpPr/>
          <p:nvPr/>
        </p:nvSpPr>
        <p:spPr>
          <a:xfrm>
            <a:off x="5580112" y="4509120"/>
            <a:ext cx="144016" cy="14401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/>
          <p:cNvSpPr/>
          <p:nvPr/>
        </p:nvSpPr>
        <p:spPr>
          <a:xfrm>
            <a:off x="5868144" y="4509120"/>
            <a:ext cx="144016" cy="144016"/>
          </a:xfrm>
          <a:prstGeom prst="triangl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1EB4AD-7486-4524-BD08-3DA62E6258E3}"/>
                  </a:ext>
                </a:extLst>
              </p:cNvPr>
              <p:cNvSpPr txBox="1"/>
              <p:nvPr/>
            </p:nvSpPr>
            <p:spPr>
              <a:xfrm>
                <a:off x="1200942" y="3228845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1EB4AD-7486-4524-BD08-3DA62E625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942" y="3228845"/>
                <a:ext cx="227948" cy="310598"/>
              </a:xfrm>
              <a:prstGeom prst="rect">
                <a:avLst/>
              </a:prstGeom>
              <a:blipFill>
                <a:blip r:embed="rId3"/>
                <a:stretch>
                  <a:fillRect l="-24324" r="-24324" b="-588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3B3A90E-2312-476F-912F-31AA83CB924C}"/>
                  </a:ext>
                </a:extLst>
              </p:cNvPr>
              <p:cNvSpPr txBox="1"/>
              <p:nvPr/>
            </p:nvSpPr>
            <p:spPr>
              <a:xfrm>
                <a:off x="1708898" y="3963664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3B3A90E-2312-476F-912F-31AA83CB9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898" y="3963664"/>
                <a:ext cx="227948" cy="310598"/>
              </a:xfrm>
              <a:prstGeom prst="rect">
                <a:avLst/>
              </a:prstGeom>
              <a:blipFill>
                <a:blip r:embed="rId4"/>
                <a:stretch>
                  <a:fillRect l="-23684" r="-21053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E531E0D-593D-4D41-BA08-8BA4BCCC0249}"/>
                  </a:ext>
                </a:extLst>
              </p:cNvPr>
              <p:cNvSpPr txBox="1"/>
              <p:nvPr/>
            </p:nvSpPr>
            <p:spPr>
              <a:xfrm>
                <a:off x="1099681" y="5011185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9E531E0D-593D-4D41-BA08-8BA4BCCC0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681" y="5011185"/>
                <a:ext cx="227948" cy="310598"/>
              </a:xfrm>
              <a:prstGeom prst="rect">
                <a:avLst/>
              </a:prstGeom>
              <a:blipFill>
                <a:blip r:embed="rId5"/>
                <a:stretch>
                  <a:fillRect l="-23684" r="-21053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29FA2F5-6DCC-468E-B37B-0E32CC0FA066}"/>
                  </a:ext>
                </a:extLst>
              </p:cNvPr>
              <p:cNvSpPr txBox="1"/>
              <p:nvPr/>
            </p:nvSpPr>
            <p:spPr>
              <a:xfrm>
                <a:off x="1644331" y="5877272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F29FA2F5-6DCC-468E-B37B-0E32CC0FA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331" y="5877272"/>
                <a:ext cx="227948" cy="310598"/>
              </a:xfrm>
              <a:prstGeom prst="rect">
                <a:avLst/>
              </a:prstGeom>
              <a:blipFill>
                <a:blip r:embed="rId6"/>
                <a:stretch>
                  <a:fillRect l="-27027" r="-21622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859BF61-F3D5-40A0-87F2-6C544F9599A3}"/>
                  </a:ext>
                </a:extLst>
              </p:cNvPr>
              <p:cNvSpPr txBox="1"/>
              <p:nvPr/>
            </p:nvSpPr>
            <p:spPr>
              <a:xfrm>
                <a:off x="3788286" y="3406434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6859BF61-F3D5-40A0-87F2-6C544F959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8286" y="3406434"/>
                <a:ext cx="227948" cy="310598"/>
              </a:xfrm>
              <a:prstGeom prst="rect">
                <a:avLst/>
              </a:prstGeom>
              <a:blipFill>
                <a:blip r:embed="rId7"/>
                <a:stretch>
                  <a:fillRect l="-23684" r="-21053" b="-588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4AB5667-3EBA-4BC6-82C0-2CE6ACE967EC}"/>
                  </a:ext>
                </a:extLst>
              </p:cNvPr>
              <p:cNvSpPr txBox="1"/>
              <p:nvPr/>
            </p:nvSpPr>
            <p:spPr>
              <a:xfrm>
                <a:off x="3177817" y="4074232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4AB5667-3EBA-4BC6-82C0-2CE6ACE967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7817" y="4074232"/>
                <a:ext cx="227948" cy="310598"/>
              </a:xfrm>
              <a:prstGeom prst="rect">
                <a:avLst/>
              </a:prstGeom>
              <a:blipFill>
                <a:blip r:embed="rId8"/>
                <a:stretch>
                  <a:fillRect l="-23684" r="-21053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46EA42-063D-45E5-9D9E-08B4AD354FBC}"/>
                  </a:ext>
                </a:extLst>
              </p:cNvPr>
              <p:cNvSpPr txBox="1"/>
              <p:nvPr/>
            </p:nvSpPr>
            <p:spPr>
              <a:xfrm>
                <a:off x="3809954" y="5285495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5246EA42-063D-45E5-9D9E-08B4AD354F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54" y="5285495"/>
                <a:ext cx="227948" cy="310598"/>
              </a:xfrm>
              <a:prstGeom prst="rect">
                <a:avLst/>
              </a:prstGeom>
              <a:blipFill>
                <a:blip r:embed="rId9"/>
                <a:stretch>
                  <a:fillRect l="-27027" r="-21622" b="-7843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C0A99FC-734F-41EA-BE21-46F3BE71F71D}"/>
                  </a:ext>
                </a:extLst>
              </p:cNvPr>
              <p:cNvSpPr txBox="1"/>
              <p:nvPr/>
            </p:nvSpPr>
            <p:spPr>
              <a:xfrm>
                <a:off x="3203182" y="6038321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9C0A99FC-734F-41EA-BE21-46F3BE71F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3182" y="6038321"/>
                <a:ext cx="227948" cy="310598"/>
              </a:xfrm>
              <a:prstGeom prst="rect">
                <a:avLst/>
              </a:prstGeom>
              <a:blipFill>
                <a:blip r:embed="rId10"/>
                <a:stretch>
                  <a:fillRect l="-23684" r="-21053" b="-8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8979EE1-877D-44B6-96FB-9E2BCE9C7BBF}"/>
                  </a:ext>
                </a:extLst>
              </p:cNvPr>
              <p:cNvSpPr txBox="1"/>
              <p:nvPr/>
            </p:nvSpPr>
            <p:spPr>
              <a:xfrm>
                <a:off x="5076056" y="4248368"/>
                <a:ext cx="227948" cy="3105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08979EE1-877D-44B6-96FB-9E2BCE9C7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4248368"/>
                <a:ext cx="227948" cy="310598"/>
              </a:xfrm>
              <a:prstGeom prst="rect">
                <a:avLst/>
              </a:prstGeom>
              <a:blipFill>
                <a:blip r:embed="rId11"/>
                <a:stretch>
                  <a:fillRect l="-27027" r="-21622" b="-5882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1" grpId="0"/>
      <p:bldP spid="75" grpId="0" animBg="1"/>
      <p:bldP spid="76" grpId="0" animBg="1"/>
      <p:bldP spid="77" grpId="0" animBg="1"/>
      <p:bldP spid="3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3ABA63DF9EB54BB32921C1E1D2E0DD" ma:contentTypeVersion="10" ma:contentTypeDescription="Create a new document." ma:contentTypeScope="" ma:versionID="eb1d24b6be7cfa73c4facf861f946c08">
  <xsd:schema xmlns:xsd="http://www.w3.org/2001/XMLSchema" xmlns:xs="http://www.w3.org/2001/XMLSchema" xmlns:p="http://schemas.microsoft.com/office/2006/metadata/properties" xmlns:ns2="959f0fbd-4f49-4eb3-ac9c-cf9d511687be" xmlns:ns3="aa2ba125-0c82-4766-b0cc-3f251c39f9c6" targetNamespace="http://schemas.microsoft.com/office/2006/metadata/properties" ma:root="true" ma:fieldsID="9ac69940e55c6d469ec0f08657ec8199" ns2:_="" ns3:_="">
    <xsd:import namespace="959f0fbd-4f49-4eb3-ac9c-cf9d511687be"/>
    <xsd:import namespace="aa2ba125-0c82-4766-b0cc-3f251c39f9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9f0fbd-4f49-4eb3-ac9c-cf9d51168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283c838-6ee1-48cb-8539-85abe88050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2ba125-0c82-4766-b0cc-3f251c39f9c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f8b90e5-62bd-43c0-a47a-51905902ea10}" ma:internalName="TaxCatchAll" ma:showField="CatchAllData" ma:web="aa2ba125-0c82-4766-b0cc-3f251c39f9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2ba125-0c82-4766-b0cc-3f251c39f9c6" xsi:nil="true"/>
    <lcf76f155ced4ddcb4097134ff3c332f xmlns="959f0fbd-4f49-4eb3-ac9c-cf9d511687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89C4CB6-B22A-4D34-824A-14D54FBE9FBE}"/>
</file>

<file path=customXml/itemProps2.xml><?xml version="1.0" encoding="utf-8"?>
<ds:datastoreItem xmlns:ds="http://schemas.openxmlformats.org/officeDocument/2006/customXml" ds:itemID="{7397956B-A4E3-4C62-AD1A-36B9AD2DE179}"/>
</file>

<file path=customXml/itemProps3.xml><?xml version="1.0" encoding="utf-8"?>
<ds:datastoreItem xmlns:ds="http://schemas.openxmlformats.org/officeDocument/2006/customXml" ds:itemID="{B7E6CA74-C4AD-49BF-8BED-2E2EB1DB156F}"/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160</Words>
  <Application>Microsoft Office PowerPoint</Application>
  <PresentationFormat>On-screen Show (4:3)</PresentationFormat>
  <Paragraphs>39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Cambria Math</vt:lpstr>
      <vt:lpstr>Times</vt:lpstr>
      <vt:lpstr>Office Theme</vt:lpstr>
      <vt:lpstr>Електромагнетика магнетно поље</vt:lpstr>
      <vt:lpstr>Магнетно поље</vt:lpstr>
      <vt:lpstr>Примјери покретног наелектрисања</vt:lpstr>
      <vt:lpstr>Правац и смјер магнетног поља</vt:lpstr>
      <vt:lpstr>Други начини обиљежавања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Електромагнетика магнетно поље</dc:title>
  <dc:creator>blazodj</dc:creator>
  <cp:lastModifiedBy>Блажо Ђуровић</cp:lastModifiedBy>
  <cp:revision>121</cp:revision>
  <dcterms:created xsi:type="dcterms:W3CDTF">2019-04-04T08:13:45Z</dcterms:created>
  <dcterms:modified xsi:type="dcterms:W3CDTF">2022-04-04T08:08:04Z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0x010100523ABA63DF9EB54BB32921C1E1D2E0DD</vt:lpwstr>
  </property>
</Properties>
</file>