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97" d="100"/>
          <a:sy n="97" d="100"/>
        </p:scale>
        <p:origin x="108" y="3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16597-E67E-4766-9141-59A1E2F51B2A}" type="datetimeFigureOut">
              <a:rPr lang="sr-Cyrl-ME" smtClean="0"/>
              <a:t>18.1.2021.</a:t>
            </a:fld>
            <a:endParaRPr lang="sr-Cyrl-M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E5A43-47F0-4EC6-99C2-BA874D400876}" type="slidenum">
              <a:rPr lang="sr-Cyrl-ME" smtClean="0"/>
              <a:t>‹#›</a:t>
            </a:fld>
            <a:endParaRPr lang="sr-Cyrl-ME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045214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16597-E67E-4766-9141-59A1E2F51B2A}" type="datetimeFigureOut">
              <a:rPr lang="sr-Cyrl-ME" smtClean="0"/>
              <a:t>18.1.2021.</a:t>
            </a:fld>
            <a:endParaRPr lang="sr-Cyrl-M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E5A43-47F0-4EC6-99C2-BA874D400876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20941000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16597-E67E-4766-9141-59A1E2F51B2A}" type="datetimeFigureOut">
              <a:rPr lang="sr-Cyrl-ME" smtClean="0"/>
              <a:t>18.1.2021.</a:t>
            </a:fld>
            <a:endParaRPr lang="sr-Cyrl-M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E5A43-47F0-4EC6-99C2-BA874D400876}" type="slidenum">
              <a:rPr lang="sr-Cyrl-ME" smtClean="0"/>
              <a:t>‹#›</a:t>
            </a:fld>
            <a:endParaRPr lang="sr-Cyrl-ME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020945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16597-E67E-4766-9141-59A1E2F51B2A}" type="datetimeFigureOut">
              <a:rPr lang="sr-Cyrl-ME" smtClean="0"/>
              <a:t>18.1.2021.</a:t>
            </a:fld>
            <a:endParaRPr lang="sr-Cyrl-M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E5A43-47F0-4EC6-99C2-BA874D400876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33325930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16597-E67E-4766-9141-59A1E2F51B2A}" type="datetimeFigureOut">
              <a:rPr lang="sr-Cyrl-ME" smtClean="0"/>
              <a:t>18.1.2021.</a:t>
            </a:fld>
            <a:endParaRPr lang="sr-Cyrl-M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E5A43-47F0-4EC6-99C2-BA874D400876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7461133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16597-E67E-4766-9141-59A1E2F51B2A}" type="datetimeFigureOut">
              <a:rPr lang="sr-Cyrl-ME" smtClean="0"/>
              <a:t>18.1.2021.</a:t>
            </a:fld>
            <a:endParaRPr lang="sr-Cyrl-M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E5A43-47F0-4EC6-99C2-BA874D400876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42627448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16597-E67E-4766-9141-59A1E2F51B2A}" type="datetimeFigureOut">
              <a:rPr lang="sr-Cyrl-ME" smtClean="0"/>
              <a:t>18.1.2021.</a:t>
            </a:fld>
            <a:endParaRPr lang="sr-Cyrl-M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sr-Cyrl-M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E5A43-47F0-4EC6-99C2-BA874D400876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2107741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43816597-E67E-4766-9141-59A1E2F51B2A}" type="datetimeFigureOut">
              <a:rPr lang="sr-Cyrl-ME" smtClean="0"/>
              <a:t>18.1.2021.</a:t>
            </a:fld>
            <a:endParaRPr lang="sr-Cyrl-M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sr-Cyrl-M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88E5A43-47F0-4EC6-99C2-BA874D400876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42615720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16597-E67E-4766-9141-59A1E2F51B2A}" type="datetimeFigureOut">
              <a:rPr lang="sr-Cyrl-ME" smtClean="0"/>
              <a:t>18.1.2021.</a:t>
            </a:fld>
            <a:endParaRPr lang="sr-Cyrl-M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E5A43-47F0-4EC6-99C2-BA874D400876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12695343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16597-E67E-4766-9141-59A1E2F51B2A}" type="datetimeFigureOut">
              <a:rPr lang="sr-Cyrl-ME" smtClean="0"/>
              <a:t>18.1.2021.</a:t>
            </a:fld>
            <a:endParaRPr lang="sr-Cyrl-M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E5A43-47F0-4EC6-99C2-BA874D400876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13481306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16597-E67E-4766-9141-59A1E2F51B2A}" type="datetimeFigureOut">
              <a:rPr lang="sr-Cyrl-ME" smtClean="0"/>
              <a:t>18.1.2021.</a:t>
            </a:fld>
            <a:endParaRPr lang="sr-Cyrl-M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E5A43-47F0-4EC6-99C2-BA874D400876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2835965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43816597-E67E-4766-9141-59A1E2F51B2A}" type="datetimeFigureOut">
              <a:rPr lang="sr-Cyrl-ME" smtClean="0"/>
              <a:t>18.1.2021.</a:t>
            </a:fld>
            <a:endParaRPr lang="sr-Cyrl-M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sr-Cyrl-M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88E5A43-47F0-4EC6-99C2-BA874D400876}" type="slidenum">
              <a:rPr lang="sr-Cyrl-ME" smtClean="0"/>
              <a:t>‹#›</a:t>
            </a:fld>
            <a:endParaRPr lang="sr-Cyrl-ME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539023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90E900-BF40-41CD-A15F-D6444958E19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r-Cyrl-ME" dirty="0"/>
              <a:t>Конверзија јединица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DCCA264-33F3-4AAA-B5DD-788BEB4C426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36685704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DD80A0-A384-423D-A349-1A31AF8508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255059"/>
            <a:ext cx="10058400" cy="1364191"/>
          </a:xfrm>
        </p:spPr>
        <p:txBody>
          <a:bodyPr/>
          <a:lstStyle/>
          <a:p>
            <a:r>
              <a:rPr lang="sr-Cyrl-ME" dirty="0"/>
              <a:t>Крајње резултате фино је конвертовати у одговарајући префикс те јединице.</a:t>
            </a:r>
          </a:p>
          <a:p>
            <a:r>
              <a:rPr lang="sr-Cyrl-ME" dirty="0"/>
              <a:t>Ако је вриједност већа од 999 онда ваља конвертовати навише.</a:t>
            </a:r>
          </a:p>
          <a:p>
            <a:r>
              <a:rPr lang="sr-Cyrl-ME" dirty="0"/>
              <a:t>Ако је мања од 1 онда на ниже.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1D3548D7-C6C2-4549-AC58-F6A20A181A0D}"/>
                  </a:ext>
                </a:extLst>
              </p:cNvPr>
              <p:cNvSpPr txBox="1"/>
              <p:nvPr/>
            </p:nvSpPr>
            <p:spPr>
              <a:xfrm>
                <a:off x="491674" y="1998617"/>
                <a:ext cx="992388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Cyrl-ME" sz="2000" b="0" i="1" smtClean="0">
                          <a:latin typeface="Cambria Math" panose="02040503050406030204" pitchFamily="18" charset="0"/>
                        </a:rPr>
                        <m:t>0,</m:t>
                      </m:r>
                      <m:r>
                        <a:rPr lang="sr-Latn-ME" sz="2000" b="0" i="1" smtClean="0">
                          <a:latin typeface="Cambria Math" panose="02040503050406030204" pitchFamily="18" charset="0"/>
                        </a:rPr>
                        <m:t>0025</m:t>
                      </m:r>
                      <m:r>
                        <a:rPr lang="sr-Latn-ME" sz="2000" b="0" i="1" smtClean="0"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sr-Cyrl-ME" sz="2000" dirty="0"/>
              </a:p>
            </p:txBody>
          </p:sp>
        </mc:Choice>
        <mc:Fallback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1D3548D7-C6C2-4549-AC58-F6A20A181A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1674" y="1998617"/>
                <a:ext cx="992388" cy="307777"/>
              </a:xfrm>
              <a:prstGeom prst="rect">
                <a:avLst/>
              </a:prstGeom>
              <a:blipFill>
                <a:blip r:embed="rId2"/>
                <a:stretch>
                  <a:fillRect l="-6173" r="-5556" b="-8000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9" name="Group 8">
            <a:extLst>
              <a:ext uri="{FF2B5EF4-FFF2-40B4-BE49-F238E27FC236}">
                <a16:creationId xmlns:a16="http://schemas.microsoft.com/office/drawing/2014/main" id="{4EDC6878-FEDC-4607-84D6-F6C1082302D1}"/>
              </a:ext>
            </a:extLst>
          </p:cNvPr>
          <p:cNvGrpSpPr/>
          <p:nvPr/>
        </p:nvGrpSpPr>
        <p:grpSpPr>
          <a:xfrm>
            <a:off x="5911588" y="1338263"/>
            <a:ext cx="6280412" cy="3454928"/>
            <a:chOff x="5911588" y="1338263"/>
            <a:chExt cx="6280412" cy="3454928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252A531B-7B0C-4C99-A7BF-5D8DE18D5BF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50000"/>
            <a:stretch/>
          </p:blipFill>
          <p:spPr>
            <a:xfrm>
              <a:off x="5911589" y="1338263"/>
              <a:ext cx="6280411" cy="2090738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B62D8391-A844-4E7A-B959-7CA9A02B85F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67375"/>
            <a:stretch/>
          </p:blipFill>
          <p:spPr>
            <a:xfrm>
              <a:off x="5911588" y="3429000"/>
              <a:ext cx="6280411" cy="1364191"/>
            </a:xfrm>
            <a:prstGeom prst="rect">
              <a:avLst/>
            </a:prstGeom>
          </p:spPr>
        </p:pic>
      </p:grpSp>
      <p:sp>
        <p:nvSpPr>
          <p:cNvPr id="10" name="Arrow: Right 9">
            <a:extLst>
              <a:ext uri="{FF2B5EF4-FFF2-40B4-BE49-F238E27FC236}">
                <a16:creationId xmlns:a16="http://schemas.microsoft.com/office/drawing/2014/main" id="{316C1AC5-B2F1-432F-AA3F-3490198B8B44}"/>
              </a:ext>
            </a:extLst>
          </p:cNvPr>
          <p:cNvSpPr/>
          <p:nvPr/>
        </p:nvSpPr>
        <p:spPr>
          <a:xfrm rot="5400000">
            <a:off x="4877365" y="3758970"/>
            <a:ext cx="1576830" cy="491613"/>
          </a:xfrm>
          <a:prstGeom prst="rightArrow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dirty="0"/>
              <a:t>Мање</a:t>
            </a:r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CF9FE5B9-8195-4386-AED8-69AA29E1EA9A}"/>
              </a:ext>
            </a:extLst>
          </p:cNvPr>
          <p:cNvSpPr/>
          <p:nvPr/>
        </p:nvSpPr>
        <p:spPr>
          <a:xfrm rot="16200000">
            <a:off x="4877366" y="2156907"/>
            <a:ext cx="1576830" cy="491613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dirty="0"/>
              <a:t>Веће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DC1D8732-B49C-49C5-9818-32CE97340B9B}"/>
                  </a:ext>
                </a:extLst>
              </p:cNvPr>
              <p:cNvSpPr txBox="1"/>
              <p:nvPr/>
            </p:nvSpPr>
            <p:spPr>
              <a:xfrm>
                <a:off x="1484062" y="1998616"/>
                <a:ext cx="3283912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Cyrl-ME" sz="2000" b="0" i="1" smtClean="0">
                          <a:latin typeface="Cambria Math" panose="02040503050406030204" pitchFamily="18" charset="0"/>
                        </a:rPr>
                        <m:t>=0,</m:t>
                      </m:r>
                      <m:r>
                        <a:rPr lang="sr-Latn-ME" sz="2000" b="0" i="1" smtClean="0">
                          <a:latin typeface="Cambria Math" panose="02040503050406030204" pitchFamily="18" charset="0"/>
                        </a:rPr>
                        <m:t>0025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∙1000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𝑚𝑉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=2,5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𝑚𝑉</m:t>
                      </m:r>
                    </m:oMath>
                  </m:oMathPara>
                </a14:m>
                <a:endParaRPr lang="sr-Cyrl-ME" sz="2000" dirty="0"/>
              </a:p>
            </p:txBody>
          </p:sp>
        </mc:Choice>
        <mc:Fallback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DC1D8732-B49C-49C5-9818-32CE97340B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84062" y="1998616"/>
                <a:ext cx="3283912" cy="307777"/>
              </a:xfrm>
              <a:prstGeom prst="rect">
                <a:avLst/>
              </a:prstGeom>
              <a:blipFill>
                <a:blip r:embed="rId4"/>
                <a:stretch>
                  <a:fillRect l="-371" r="-1113" b="-8000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B0ED59F4-6FA3-4580-95CB-5C8A2146A189}"/>
                  </a:ext>
                </a:extLst>
              </p:cNvPr>
              <p:cNvSpPr txBox="1"/>
              <p:nvPr/>
            </p:nvSpPr>
            <p:spPr>
              <a:xfrm>
                <a:off x="236035" y="2529993"/>
                <a:ext cx="1475917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3.250.300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𝐻𝑧</m:t>
                      </m:r>
                    </m:oMath>
                  </m:oMathPara>
                </a14:m>
                <a:endParaRPr lang="sr-Cyrl-ME" sz="2000" dirty="0"/>
              </a:p>
            </p:txBody>
          </p:sp>
        </mc:Choice>
        <mc:Fallback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B0ED59F4-6FA3-4580-95CB-5C8A2146A1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6035" y="2529993"/>
                <a:ext cx="1475917" cy="307777"/>
              </a:xfrm>
              <a:prstGeom prst="rect">
                <a:avLst/>
              </a:prstGeom>
              <a:blipFill>
                <a:blip r:embed="rId5"/>
                <a:stretch>
                  <a:fillRect l="-3719" r="-3306" b="-5882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41846CDE-85B4-4DBE-862B-B550A8A824F7}"/>
                  </a:ext>
                </a:extLst>
              </p:cNvPr>
              <p:cNvSpPr txBox="1"/>
              <p:nvPr/>
            </p:nvSpPr>
            <p:spPr>
              <a:xfrm>
                <a:off x="1711952" y="2383632"/>
                <a:ext cx="3535327" cy="58451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Cyrl-ME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sr-Cyrl-ME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000">
                              <a:latin typeface="Cambria Math" panose="02040503050406030204" pitchFamily="18" charset="0"/>
                            </a:rPr>
                            <m:t>3.250.300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1000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𝑘𝐻𝑧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=3250,3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𝑘𝐻𝑧</m:t>
                      </m:r>
                    </m:oMath>
                  </m:oMathPara>
                </a14:m>
                <a:endParaRPr lang="sr-Cyrl-ME" sz="2000" dirty="0"/>
              </a:p>
            </p:txBody>
          </p:sp>
        </mc:Choice>
        <mc:Fallback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41846CDE-85B4-4DBE-862B-B550A8A824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11952" y="2383632"/>
                <a:ext cx="3535327" cy="58451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4FEA9E43-0887-4CC5-B76E-0168B60A0C51}"/>
                  </a:ext>
                </a:extLst>
              </p:cNvPr>
              <p:cNvSpPr txBox="1"/>
              <p:nvPr/>
            </p:nvSpPr>
            <p:spPr>
              <a:xfrm>
                <a:off x="1711951" y="3012957"/>
                <a:ext cx="3118546" cy="58451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Cyrl-ME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sr-Cyrl-ME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000">
                              <a:latin typeface="Cambria Math" panose="02040503050406030204" pitchFamily="18" charset="0"/>
                            </a:rPr>
                            <m:t>3.250</m:t>
                          </m:r>
                          <m:r>
                            <m:rPr>
                              <m:nor/>
                            </m:rPr>
                            <a:rPr lang="en-US" sz="2000" b="0" i="0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m:rPr>
                              <m:nor/>
                            </m:rPr>
                            <a:rPr lang="en-US" sz="200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1000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𝑀𝐻𝑧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=3,25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𝑀𝐻𝑧</m:t>
                      </m:r>
                    </m:oMath>
                  </m:oMathPara>
                </a14:m>
                <a:endParaRPr lang="sr-Cyrl-ME" sz="2000" dirty="0"/>
              </a:p>
            </p:txBody>
          </p:sp>
        </mc:Choice>
        <mc:Fallback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4FEA9E43-0887-4CC5-B76E-0168B60A0C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11951" y="3012957"/>
                <a:ext cx="3118546" cy="58451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>
            <a:extLst>
              <a:ext uri="{FF2B5EF4-FFF2-40B4-BE49-F238E27FC236}">
                <a16:creationId xmlns:a16="http://schemas.microsoft.com/office/drawing/2014/main" id="{BDEAC060-D8F4-4CCB-9921-08560BDD7E3D}"/>
              </a:ext>
            </a:extLst>
          </p:cNvPr>
          <p:cNvSpPr txBox="1"/>
          <p:nvPr/>
        </p:nvSpPr>
        <p:spPr>
          <a:xfrm>
            <a:off x="236035" y="3687097"/>
            <a:ext cx="50112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ME" dirty="0"/>
              <a:t>Ово ваља радити само са финалним вриједностима, а не са међу рјешењима!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183D08D1-B7B7-4B39-99D3-2D3DD0E0EEBE}"/>
                  </a:ext>
                </a:extLst>
              </p:cNvPr>
              <p:cNvSpPr txBox="1"/>
              <p:nvPr/>
            </p:nvSpPr>
            <p:spPr>
              <a:xfrm>
                <a:off x="247005" y="4654691"/>
                <a:ext cx="104188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Cyrl-ME" b="0" i="1" smtClean="0">
                          <a:latin typeface="Cambria Math" panose="02040503050406030204" pitchFamily="18" charset="0"/>
                        </a:rPr>
                        <m:t>7500</m:t>
                      </m:r>
                      <m:r>
                        <a:rPr lang="sr-Cyrl-ME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  <m:r>
                        <a:rPr lang="sr-Latn-ME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</m:t>
                      </m:r>
                      <m:r>
                        <a:rPr lang="sr-Latn-ME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sr-Cyrl-ME" dirty="0"/>
              </a:p>
            </p:txBody>
          </p:sp>
        </mc:Choice>
        <mc:Fallback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183D08D1-B7B7-4B39-99D3-2D3DD0E0EE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005" y="4654691"/>
                <a:ext cx="1041888" cy="276999"/>
              </a:xfrm>
              <a:prstGeom prst="rect">
                <a:avLst/>
              </a:prstGeom>
              <a:blipFill>
                <a:blip r:embed="rId8"/>
                <a:stretch>
                  <a:fillRect l="-5294" r="-2353" b="-22222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EE7B3BD7-1E28-495F-9D12-957EC9DDF61B}"/>
                  </a:ext>
                </a:extLst>
              </p:cNvPr>
              <p:cNvSpPr txBox="1"/>
              <p:nvPr/>
            </p:nvSpPr>
            <p:spPr>
              <a:xfrm>
                <a:off x="1338189" y="4530201"/>
                <a:ext cx="1147686" cy="52597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sr-Latn-ME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sr-Cyrl-ME" b="0" i="1" smtClean="0">
                              <a:latin typeface="Cambria Math" panose="02040503050406030204" pitchFamily="18" charset="0"/>
                            </a:rPr>
                            <m:t>7500</m:t>
                          </m:r>
                        </m:num>
                        <m:den>
                          <m:r>
                            <a:rPr lang="sr-Latn-ME" b="0" i="1" smtClean="0">
                              <a:latin typeface="Cambria Math" panose="02040503050406030204" pitchFamily="18" charset="0"/>
                            </a:rPr>
                            <m:t>1000</m:t>
                          </m:r>
                        </m:den>
                      </m:f>
                      <m:r>
                        <a:rPr lang="sr-Latn-ME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𝑚𝑠</m:t>
                      </m:r>
                      <m:r>
                        <a:rPr lang="sr-Latn-ME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sr-Cyrl-ME" dirty="0"/>
              </a:p>
            </p:txBody>
          </p:sp>
        </mc:Choice>
        <mc:Fallback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EE7B3BD7-1E28-495F-9D12-957EC9DDF6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38189" y="4530201"/>
                <a:ext cx="1147686" cy="525978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6B893150-6E35-4D2E-99DF-F8B967D15141}"/>
                  </a:ext>
                </a:extLst>
              </p:cNvPr>
              <p:cNvSpPr txBox="1"/>
              <p:nvPr/>
            </p:nvSpPr>
            <p:spPr>
              <a:xfrm>
                <a:off x="2440325" y="4654691"/>
                <a:ext cx="66358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Latn-ME" b="0" i="1" smtClean="0">
                          <a:latin typeface="Cambria Math" panose="02040503050406030204" pitchFamily="18" charset="0"/>
                        </a:rPr>
                        <m:t>7,5</m:t>
                      </m:r>
                      <m:r>
                        <a:rPr lang="sr-Latn-ME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𝑚𝑠</m:t>
                      </m:r>
                    </m:oMath>
                  </m:oMathPara>
                </a14:m>
                <a:endParaRPr lang="sr-Cyrl-ME" dirty="0"/>
              </a:p>
            </p:txBody>
          </p:sp>
        </mc:Choice>
        <mc:Fallback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6B893150-6E35-4D2E-99DF-F8B967D151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40325" y="4654691"/>
                <a:ext cx="663580" cy="276999"/>
              </a:xfrm>
              <a:prstGeom prst="rect">
                <a:avLst/>
              </a:prstGeom>
              <a:blipFill>
                <a:blip r:embed="rId10"/>
                <a:stretch>
                  <a:fillRect l="-7339" r="-4587" b="-8889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08F79B86-DA44-407D-9CE6-A516945A5F9B}"/>
                  </a:ext>
                </a:extLst>
              </p:cNvPr>
              <p:cNvSpPr txBox="1"/>
              <p:nvPr/>
            </p:nvSpPr>
            <p:spPr>
              <a:xfrm>
                <a:off x="292555" y="5377442"/>
                <a:ext cx="107170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Latn-ME" b="0" i="1" smtClean="0">
                          <a:latin typeface="Cambria Math" panose="02040503050406030204" pitchFamily="18" charset="0"/>
                        </a:rPr>
                        <m:t>0,04</m:t>
                      </m:r>
                      <m:r>
                        <a:rPr lang="sr-Latn-ME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𝑀𝑉</m:t>
                      </m:r>
                      <m:r>
                        <a:rPr lang="sr-Latn-ME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sr-Cyrl-ME" dirty="0"/>
              </a:p>
            </p:txBody>
          </p:sp>
        </mc:Choice>
        <mc:Fallback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08F79B86-DA44-407D-9CE6-A516945A5F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2555" y="5377442"/>
                <a:ext cx="1071704" cy="276999"/>
              </a:xfrm>
              <a:prstGeom prst="rect">
                <a:avLst/>
              </a:prstGeom>
              <a:blipFill>
                <a:blip r:embed="rId11"/>
                <a:stretch>
                  <a:fillRect l="-5114" r="-1705" b="-6522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629EB982-66BD-4A56-A341-5BB3C24AAC0F}"/>
                  </a:ext>
                </a:extLst>
              </p:cNvPr>
              <p:cNvSpPr txBox="1"/>
              <p:nvPr/>
            </p:nvSpPr>
            <p:spPr>
              <a:xfrm>
                <a:off x="1364259" y="5373308"/>
                <a:ext cx="183858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Latn-ME" b="0" i="1" smtClean="0">
                          <a:latin typeface="Cambria Math" panose="02040503050406030204" pitchFamily="18" charset="0"/>
                        </a:rPr>
                        <m:t>0,04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∙1000</m:t>
                      </m:r>
                      <m:r>
                        <a:rPr lang="sr-Latn-ME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𝑘𝑉</m:t>
                      </m:r>
                      <m:r>
                        <a:rPr lang="sr-Latn-ME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</m:t>
                      </m:r>
                      <m:r>
                        <a:rPr lang="sr-Latn-ME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sr-Cyrl-ME" dirty="0"/>
              </a:p>
            </p:txBody>
          </p:sp>
        </mc:Choice>
        <mc:Fallback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629EB982-66BD-4A56-A341-5BB3C24AAC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64259" y="5373308"/>
                <a:ext cx="1838580" cy="276999"/>
              </a:xfrm>
              <a:prstGeom prst="rect">
                <a:avLst/>
              </a:prstGeom>
              <a:blipFill>
                <a:blip r:embed="rId12"/>
                <a:stretch>
                  <a:fillRect l="-2658" r="-997" b="-6522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8CBDF436-20B8-42D2-BD95-A5EE69FEB3A7}"/>
                  </a:ext>
                </a:extLst>
              </p:cNvPr>
              <p:cNvSpPr txBox="1"/>
              <p:nvPr/>
            </p:nvSpPr>
            <p:spPr>
              <a:xfrm>
                <a:off x="3218831" y="5373307"/>
                <a:ext cx="58759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40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𝑘𝑉</m:t>
                      </m:r>
                    </m:oMath>
                  </m:oMathPara>
                </a14:m>
                <a:endParaRPr lang="sr-Cyrl-ME" dirty="0"/>
              </a:p>
            </p:txBody>
          </p:sp>
        </mc:Choice>
        <mc:Fallback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8CBDF436-20B8-42D2-BD95-A5EE69FEB3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18831" y="5373307"/>
                <a:ext cx="587597" cy="276999"/>
              </a:xfrm>
              <a:prstGeom prst="rect">
                <a:avLst/>
              </a:prstGeom>
              <a:blipFill>
                <a:blip r:embed="rId13"/>
                <a:stretch>
                  <a:fillRect l="-8333" r="-9375" b="-6522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Arc 22">
            <a:extLst>
              <a:ext uri="{FF2B5EF4-FFF2-40B4-BE49-F238E27FC236}">
                <a16:creationId xmlns:a16="http://schemas.microsoft.com/office/drawing/2014/main" id="{13C38237-70DD-4C22-8525-A193CB355E0F}"/>
              </a:ext>
            </a:extLst>
          </p:cNvPr>
          <p:cNvSpPr/>
          <p:nvPr/>
        </p:nvSpPr>
        <p:spPr>
          <a:xfrm>
            <a:off x="1569384" y="5462246"/>
            <a:ext cx="108000" cy="324000"/>
          </a:xfrm>
          <a:prstGeom prst="arc">
            <a:avLst>
              <a:gd name="adj1" fmla="val 205594"/>
              <a:gd name="adj2" fmla="val 11017956"/>
            </a:avLst>
          </a:prstGeom>
          <a:ln>
            <a:headEnd type="triangl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24" name="Arc 23">
            <a:extLst>
              <a:ext uri="{FF2B5EF4-FFF2-40B4-BE49-F238E27FC236}">
                <a16:creationId xmlns:a16="http://schemas.microsoft.com/office/drawing/2014/main" id="{188DD365-66DF-4F5A-A0A0-24B229083B9B}"/>
              </a:ext>
            </a:extLst>
          </p:cNvPr>
          <p:cNvSpPr/>
          <p:nvPr/>
        </p:nvSpPr>
        <p:spPr>
          <a:xfrm>
            <a:off x="1693376" y="5462246"/>
            <a:ext cx="108000" cy="324000"/>
          </a:xfrm>
          <a:prstGeom prst="arc">
            <a:avLst>
              <a:gd name="adj1" fmla="val 205594"/>
              <a:gd name="adj2" fmla="val 11017956"/>
            </a:avLst>
          </a:prstGeom>
          <a:ln>
            <a:headEnd type="triangl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25" name="Arc 24">
            <a:extLst>
              <a:ext uri="{FF2B5EF4-FFF2-40B4-BE49-F238E27FC236}">
                <a16:creationId xmlns:a16="http://schemas.microsoft.com/office/drawing/2014/main" id="{D4D50564-FEA5-4A56-BDB5-38BACF0BDCAE}"/>
              </a:ext>
            </a:extLst>
          </p:cNvPr>
          <p:cNvSpPr/>
          <p:nvPr/>
        </p:nvSpPr>
        <p:spPr>
          <a:xfrm>
            <a:off x="1807134" y="5462246"/>
            <a:ext cx="108000" cy="324000"/>
          </a:xfrm>
          <a:prstGeom prst="arc">
            <a:avLst>
              <a:gd name="adj1" fmla="val 205594"/>
              <a:gd name="adj2" fmla="val 11017956"/>
            </a:avLst>
          </a:prstGeom>
          <a:ln>
            <a:headEnd type="triangl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2982597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7" grpId="0"/>
      <p:bldP spid="10" grpId="0" animBg="1"/>
      <p:bldP spid="11" grpId="0" animBg="1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 animBg="1"/>
      <p:bldP spid="24" grpId="0" animBg="1"/>
      <p:bldP spid="25" grpId="0" animBg="1"/>
    </p:bldLst>
  </p:timing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35</TotalTime>
  <Words>96</Words>
  <Application>Microsoft Office PowerPoint</Application>
  <PresentationFormat>Widescreen</PresentationFormat>
  <Paragraphs>18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Calibri</vt:lpstr>
      <vt:lpstr>Calibri Light</vt:lpstr>
      <vt:lpstr>Cambria Math</vt:lpstr>
      <vt:lpstr>Retrospect</vt:lpstr>
      <vt:lpstr>Конверзија јединица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Конверзија јединица</dc:title>
  <dc:creator>Блажо Ђуровић</dc:creator>
  <cp:lastModifiedBy>Блажо Ђуровић</cp:lastModifiedBy>
  <cp:revision>3</cp:revision>
  <dcterms:created xsi:type="dcterms:W3CDTF">2021-01-18T21:38:15Z</dcterms:created>
  <dcterms:modified xsi:type="dcterms:W3CDTF">2021-01-18T22:13:22Z</dcterms:modified>
</cp:coreProperties>
</file>