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7390DE-4FDF-796D-70A9-E2EC82218775}" v="2" dt="2022-04-04T08:46:31.429"/>
    <p1510:client id="{FB7AED67-5FFF-4E5D-B73F-AC703E3BE112}" v="5" dt="2022-04-01T07:48:15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 autoAdjust="0"/>
    <p:restoredTop sz="94713" autoAdjust="0"/>
  </p:normalViewPr>
  <p:slideViewPr>
    <p:cSldViewPr>
      <p:cViewPr varScale="1">
        <p:scale>
          <a:sx n="104" d="100"/>
          <a:sy n="104" d="100"/>
        </p:scale>
        <p:origin x="118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FB7AED67-5FFF-4E5D-B73F-AC703E3BE112}"/>
    <pc:docChg chg="custSel delSld modSld">
      <pc:chgData name="Блажо Ђуровић" userId="5694572e-f064-495d-ac23-a1610d1060de" providerId="ADAL" clId="{FB7AED67-5FFF-4E5D-B73F-AC703E3BE112}" dt="2022-04-01T07:56:39.792" v="69" actId="20577"/>
      <pc:docMkLst>
        <pc:docMk/>
      </pc:docMkLst>
      <pc:sldChg chg="del">
        <pc:chgData name="Блажо Ђуровић" userId="5694572e-f064-495d-ac23-a1610d1060de" providerId="ADAL" clId="{FB7AED67-5FFF-4E5D-B73F-AC703E3BE112}" dt="2022-04-01T07:46:46.961" v="7" actId="47"/>
        <pc:sldMkLst>
          <pc:docMk/>
          <pc:sldMk cId="0" sldId="257"/>
        </pc:sldMkLst>
      </pc:sldChg>
      <pc:sldChg chg="addSp modSp mod modAnim">
        <pc:chgData name="Блажо Ђуровић" userId="5694572e-f064-495d-ac23-a1610d1060de" providerId="ADAL" clId="{FB7AED67-5FFF-4E5D-B73F-AC703E3BE112}" dt="2022-04-01T07:48:15.870" v="10"/>
        <pc:sldMkLst>
          <pc:docMk/>
          <pc:sldMk cId="0" sldId="258"/>
        </pc:sldMkLst>
        <pc:spChg chg="mod">
          <ac:chgData name="Блажо Ђуровић" userId="5694572e-f064-495d-ac23-a1610d1060de" providerId="ADAL" clId="{FB7AED67-5FFF-4E5D-B73F-AC703E3BE112}" dt="2022-04-01T07:46:37.307" v="6" actId="27636"/>
          <ac:spMkLst>
            <pc:docMk/>
            <pc:sldMk cId="0" sldId="258"/>
            <ac:spMk id="3" creationId="{00000000-0000-0000-0000-000000000000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29" creationId="{CA8AD622-B59C-415A-B24E-C0397A18EA63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31" creationId="{BF503749-53A9-441E-ABE2-6F6CC42BAC44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34" creationId="{5A0786C4-661F-41A0-92EA-9DE8AABCDBD8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44" creationId="{6FB074EB-4E3A-4BAB-A902-A738B39996CE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45" creationId="{A504D2C9-43C4-4676-9F64-37079629F263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46" creationId="{EF13536B-6EAD-43E6-A7C3-A7FCD80B9157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49" creationId="{47D15DF2-4623-4E97-A1CE-B23517295882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50" creationId="{E2E36471-CE2A-4B35-A9F2-E3DCC934EDBF}"/>
          </ac:spMkLst>
        </pc:spChg>
        <pc:spChg chg="mod">
          <ac:chgData name="Блажо Ђуровић" userId="5694572e-f064-495d-ac23-a1610d1060de" providerId="ADAL" clId="{FB7AED67-5FFF-4E5D-B73F-AC703E3BE112}" dt="2022-04-01T07:46:17.522" v="0"/>
          <ac:spMkLst>
            <pc:docMk/>
            <pc:sldMk cId="0" sldId="258"/>
            <ac:spMk id="51" creationId="{5F661C75-157D-4F91-B774-646B6230203C}"/>
          </ac:spMkLst>
        </pc:spChg>
        <pc:grpChg chg="add mod">
          <ac:chgData name="Блажо Ђуровић" userId="5694572e-f064-495d-ac23-a1610d1060de" providerId="ADAL" clId="{FB7AED67-5FFF-4E5D-B73F-AC703E3BE112}" dt="2022-04-01T07:46:27.082" v="4" actId="1038"/>
          <ac:grpSpMkLst>
            <pc:docMk/>
            <pc:sldMk cId="0" sldId="258"/>
            <ac:grpSpMk id="28" creationId="{453DD32A-B2A3-494F-A909-7D5213BD9050}"/>
          </ac:grpSpMkLst>
        </pc:grpChg>
        <pc:grpChg chg="add mod">
          <ac:chgData name="Блажо Ђуровић" userId="5694572e-f064-495d-ac23-a1610d1060de" providerId="ADAL" clId="{FB7AED67-5FFF-4E5D-B73F-AC703E3BE112}" dt="2022-04-01T07:46:27.082" v="4" actId="1038"/>
          <ac:grpSpMkLst>
            <pc:docMk/>
            <pc:sldMk cId="0" sldId="258"/>
            <ac:grpSpMk id="47" creationId="{44E623BE-3D0A-4329-A8F6-F6F46F2A96F4}"/>
          </ac:grpSpMkLst>
        </pc:grpChg>
        <pc:grpChg chg="mod">
          <ac:chgData name="Блажо Ђуровић" userId="5694572e-f064-495d-ac23-a1610d1060de" providerId="ADAL" clId="{FB7AED67-5FFF-4E5D-B73F-AC703E3BE112}" dt="2022-04-01T07:46:17.522" v="0"/>
          <ac:grpSpMkLst>
            <pc:docMk/>
            <pc:sldMk cId="0" sldId="258"/>
            <ac:grpSpMk id="48" creationId="{19EEC459-2B7A-463D-9598-44B1E5AD166F}"/>
          </ac:grpSpMkLst>
        </pc:grp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41" creationId="{815E3FCA-7B25-42C8-A4E3-7C707172BB9C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42" creationId="{74F1865F-F4F4-4E74-8237-9AB19C359243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43" creationId="{2B7AC4F9-E680-40DC-82A9-E3439C758F9F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52" creationId="{511DF5DF-046F-49F8-8729-2F6FEB8F5D9C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53" creationId="{862BE201-4D91-433A-828E-11849335EB65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54" creationId="{426FFE8F-6832-48C0-A1D5-CC4A8ACA8FA9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55" creationId="{16D3F44B-C704-413B-943F-24A499B8D49E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56" creationId="{FCBE72C0-0AD8-4E93-8260-D641D903EE57}"/>
          </ac:cxnSpMkLst>
        </pc:cxnChg>
        <pc:cxnChg chg="mod">
          <ac:chgData name="Блажо Ђуровић" userId="5694572e-f064-495d-ac23-a1610d1060de" providerId="ADAL" clId="{FB7AED67-5FFF-4E5D-B73F-AC703E3BE112}" dt="2022-04-01T07:46:17.522" v="0"/>
          <ac:cxnSpMkLst>
            <pc:docMk/>
            <pc:sldMk cId="0" sldId="258"/>
            <ac:cxnSpMk id="57" creationId="{7B76EC57-65C8-428C-ACF1-10DF1B8ED436}"/>
          </ac:cxnSpMkLst>
        </pc:cxnChg>
      </pc:sldChg>
      <pc:sldChg chg="modSp mod">
        <pc:chgData name="Блажо Ђуровић" userId="5694572e-f064-495d-ac23-a1610d1060de" providerId="ADAL" clId="{FB7AED67-5FFF-4E5D-B73F-AC703E3BE112}" dt="2022-04-01T07:55:25.153" v="31" actId="1035"/>
        <pc:sldMkLst>
          <pc:docMk/>
          <pc:sldMk cId="0" sldId="259"/>
        </pc:sldMkLst>
        <pc:spChg chg="mod">
          <ac:chgData name="Блажо Ђуровић" userId="5694572e-f064-495d-ac23-a1610d1060de" providerId="ADAL" clId="{FB7AED67-5FFF-4E5D-B73F-AC703E3BE112}" dt="2022-04-01T07:54:49.313" v="11" actId="1076"/>
          <ac:spMkLst>
            <pc:docMk/>
            <pc:sldMk cId="0" sldId="259"/>
            <ac:spMk id="59" creationId="{00000000-0000-0000-0000-000000000000}"/>
          </ac:spMkLst>
        </pc:spChg>
        <pc:spChg chg="mod">
          <ac:chgData name="Блажо Ђуровић" userId="5694572e-f064-495d-ac23-a1610d1060de" providerId="ADAL" clId="{FB7AED67-5FFF-4E5D-B73F-AC703E3BE112}" dt="2022-04-01T07:54:59.018" v="23" actId="1037"/>
          <ac:spMkLst>
            <pc:docMk/>
            <pc:sldMk cId="0" sldId="259"/>
            <ac:spMk id="64" creationId="{00000000-0000-0000-0000-000000000000}"/>
          </ac:spMkLst>
        </pc:spChg>
        <pc:cxnChg chg="mod">
          <ac:chgData name="Блажо Ђуровић" userId="5694572e-f064-495d-ac23-a1610d1060de" providerId="ADAL" clId="{FB7AED67-5FFF-4E5D-B73F-AC703E3BE112}" dt="2022-04-01T07:55:16.941" v="25" actId="14100"/>
          <ac:cxnSpMkLst>
            <pc:docMk/>
            <pc:sldMk cId="0" sldId="259"/>
            <ac:cxnSpMk id="15" creationId="{00000000-0000-0000-0000-000000000000}"/>
          </ac:cxnSpMkLst>
        </pc:cxnChg>
        <pc:cxnChg chg="mod">
          <ac:chgData name="Блажо Ђуровић" userId="5694572e-f064-495d-ac23-a1610d1060de" providerId="ADAL" clId="{FB7AED67-5FFF-4E5D-B73F-AC703E3BE112}" dt="2022-04-01T07:55:25.153" v="31" actId="1035"/>
          <ac:cxnSpMkLst>
            <pc:docMk/>
            <pc:sldMk cId="0" sldId="259"/>
            <ac:cxnSpMk id="17" creationId="{00000000-0000-0000-0000-000000000000}"/>
          </ac:cxnSpMkLst>
        </pc:cxnChg>
        <pc:cxnChg chg="mod">
          <ac:chgData name="Блажо Ђуровић" userId="5694572e-f064-495d-ac23-a1610d1060de" providerId="ADAL" clId="{FB7AED67-5FFF-4E5D-B73F-AC703E3BE112}" dt="2022-04-01T07:54:52.330" v="13" actId="1038"/>
          <ac:cxnSpMkLst>
            <pc:docMk/>
            <pc:sldMk cId="0" sldId="259"/>
            <ac:cxnSpMk id="54" creationId="{00000000-0000-0000-0000-000000000000}"/>
          </ac:cxnSpMkLst>
        </pc:cxnChg>
      </pc:sldChg>
      <pc:sldChg chg="modSp mod">
        <pc:chgData name="Блажо Ђуровић" userId="5694572e-f064-495d-ac23-a1610d1060de" providerId="ADAL" clId="{FB7AED67-5FFF-4E5D-B73F-AC703E3BE112}" dt="2022-04-01T07:56:39.792" v="69" actId="20577"/>
        <pc:sldMkLst>
          <pc:docMk/>
          <pc:sldMk cId="0" sldId="260"/>
        </pc:sldMkLst>
        <pc:spChg chg="mod">
          <ac:chgData name="Блажо Ђуровић" userId="5694572e-f064-495d-ac23-a1610d1060de" providerId="ADAL" clId="{FB7AED67-5FFF-4E5D-B73F-AC703E3BE112}" dt="2022-04-01T07:56:39.792" v="69" actId="20577"/>
          <ac:spMkLst>
            <pc:docMk/>
            <pc:sldMk cId="0" sldId="260"/>
            <ac:spMk id="4" creationId="{00000000-0000-0000-0000-000000000000}"/>
          </ac:spMkLst>
        </pc:spChg>
      </pc:sldChg>
    </pc:docChg>
  </pc:docChgLst>
  <pc:docChgLst>
    <pc:chgData name="Блажо Ђуровић" userId="S::blazo.djurovic@pom-ko.edu.me::5694572e-f064-495d-ac23-a1610d1060de" providerId="AD" clId="Web-{8D7390DE-4FDF-796D-70A9-E2EC82218775}"/>
    <pc:docChg chg="modSld">
      <pc:chgData name="Блажо Ђуровић" userId="S::blazo.djurovic@pom-ko.edu.me::5694572e-f064-495d-ac23-a1610d1060de" providerId="AD" clId="Web-{8D7390DE-4FDF-796D-70A9-E2EC82218775}" dt="2022-04-04T08:46:31.429" v="1" actId="20577"/>
      <pc:docMkLst>
        <pc:docMk/>
      </pc:docMkLst>
      <pc:sldChg chg="modSp">
        <pc:chgData name="Блажо Ђуровић" userId="S::blazo.djurovic@pom-ko.edu.me::5694572e-f064-495d-ac23-a1610d1060de" providerId="AD" clId="Web-{8D7390DE-4FDF-796D-70A9-E2EC82218775}" dt="2022-04-04T08:46:31.429" v="1" actId="20577"/>
        <pc:sldMkLst>
          <pc:docMk/>
          <pc:sldMk cId="0" sldId="260"/>
        </pc:sldMkLst>
        <pc:spChg chg="mod">
          <ac:chgData name="Блажо Ђуровић" userId="S::blazo.djurovic@pom-ko.edu.me::5694572e-f064-495d-ac23-a1610d1060de" providerId="AD" clId="Web-{8D7390DE-4FDF-796D-70A9-E2EC82218775}" dt="2022-04-04T08:46:31.429" v="1" actId="20577"/>
          <ac:spMkLst>
            <pc:docMk/>
            <pc:sldMk cId="0" sldId="260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D5DD5-2A43-45BF-9140-AFFEEC950C30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B0D62-6DC8-406A-81D2-9A7353179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Биполарни транзистори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Ознака и конструкција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/>
              <a:t>PNP </a:t>
            </a:r>
            <a:r>
              <a:rPr lang="sr-Cyrl-CS" dirty="0"/>
              <a:t>или </a:t>
            </a:r>
            <a:r>
              <a:rPr lang="sr-Latn-CS" dirty="0"/>
              <a:t>NPN</a:t>
            </a:r>
            <a:r>
              <a:rPr lang="sr-Cyrl-CS" dirty="0"/>
              <a:t> спој</a:t>
            </a:r>
          </a:p>
          <a:p>
            <a:r>
              <a:rPr lang="sr-Cyrl-CS" dirty="0"/>
              <a:t>Симбол</a:t>
            </a:r>
          </a:p>
          <a:p>
            <a:r>
              <a:rPr lang="sr-Cyrl-CS" dirty="0"/>
              <a:t>Дјелови:</a:t>
            </a:r>
          </a:p>
          <a:p>
            <a:pPr lvl="1"/>
            <a:r>
              <a:rPr lang="sr-Cyrl-CS" dirty="0"/>
              <a:t>Емитор (</a:t>
            </a:r>
            <a:r>
              <a:rPr lang="sr-Latn-CS" dirty="0"/>
              <a:t>E)</a:t>
            </a:r>
            <a:endParaRPr lang="sr-Cyrl-CS" dirty="0"/>
          </a:p>
          <a:p>
            <a:pPr lvl="1"/>
            <a:r>
              <a:rPr lang="sr-Cyrl-CS" dirty="0"/>
              <a:t>База</a:t>
            </a:r>
            <a:r>
              <a:rPr lang="sr-Latn-CS" dirty="0"/>
              <a:t> (B)</a:t>
            </a:r>
            <a:endParaRPr lang="sr-Cyrl-CS" dirty="0"/>
          </a:p>
          <a:p>
            <a:pPr lvl="1"/>
            <a:r>
              <a:rPr lang="sr-Cyrl-CS" dirty="0"/>
              <a:t>Колектор</a:t>
            </a:r>
            <a:r>
              <a:rPr lang="sr-Latn-CS" dirty="0"/>
              <a:t> (C)</a:t>
            </a:r>
            <a:endParaRPr lang="sr-Cyrl-CS" dirty="0"/>
          </a:p>
          <a:p>
            <a:r>
              <a:rPr lang="sr-Cyrl-CS" dirty="0"/>
              <a:t>Емитор је јако допиран а колектор слабо</a:t>
            </a:r>
          </a:p>
          <a:p>
            <a:r>
              <a:rPr lang="sr-Cyrl-CS" dirty="0"/>
              <a:t>База је уска</a:t>
            </a:r>
            <a:endParaRPr lang="en-US" dirty="0"/>
          </a:p>
        </p:txBody>
      </p:sp>
      <p:grpSp>
        <p:nvGrpSpPr>
          <p:cNvPr id="6" name="Group 17"/>
          <p:cNvGrpSpPr/>
          <p:nvPr/>
        </p:nvGrpSpPr>
        <p:grpSpPr>
          <a:xfrm>
            <a:off x="4644008" y="1268760"/>
            <a:ext cx="1368152" cy="2448272"/>
            <a:chOff x="4788024" y="1268760"/>
            <a:chExt cx="1368152" cy="2448272"/>
          </a:xfrm>
        </p:grpSpPr>
        <p:sp>
          <p:nvSpPr>
            <p:cNvPr id="19" name="Rectangle 18"/>
            <p:cNvSpPr/>
            <p:nvPr/>
          </p:nvSpPr>
          <p:spPr>
            <a:xfrm>
              <a:off x="5652120" y="1772816"/>
              <a:ext cx="504056" cy="504056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CS" dirty="0"/>
                <a:t>N</a:t>
              </a: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52120" y="2276872"/>
              <a:ext cx="504056" cy="504056"/>
            </a:xfrm>
            <a:prstGeom prst="rect">
              <a:avLst/>
            </a:prstGeom>
            <a:solidFill>
              <a:srgbClr val="00B0F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CS" dirty="0"/>
                <a:t>P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652120" y="2780928"/>
              <a:ext cx="504056" cy="504056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CS" dirty="0"/>
                <a:t>N</a:t>
              </a:r>
              <a:endParaRPr lang="en-US" dirty="0"/>
            </a:p>
          </p:txBody>
        </p:sp>
        <p:cxnSp>
          <p:nvCxnSpPr>
            <p:cNvPr id="22" name="Straight Connector 21"/>
            <p:cNvCxnSpPr>
              <a:stCxn id="19" idx="0"/>
            </p:cNvCxnSpPr>
            <p:nvPr/>
          </p:nvCxnSpPr>
          <p:spPr>
            <a:xfrm flipH="1" flipV="1">
              <a:off x="5900468" y="1423358"/>
              <a:ext cx="3680" cy="3494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 flipV="1">
              <a:off x="5940152" y="3284984"/>
              <a:ext cx="3680" cy="3494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148064" y="2564904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560046" y="126876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C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788024" y="242088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B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632054" y="334770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E</a:t>
              </a:r>
              <a:endParaRPr lang="en-US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092280" y="1772816"/>
            <a:ext cx="792088" cy="1675929"/>
            <a:chOff x="7092280" y="1772816"/>
            <a:chExt cx="792088" cy="1675929"/>
          </a:xfrm>
        </p:grpSpPr>
        <p:grpSp>
          <p:nvGrpSpPr>
            <p:cNvPr id="36" name="Group 35"/>
            <p:cNvGrpSpPr/>
            <p:nvPr/>
          </p:nvGrpSpPr>
          <p:grpSpPr>
            <a:xfrm>
              <a:off x="7164288" y="1772816"/>
              <a:ext cx="720080" cy="1652356"/>
              <a:chOff x="7236296" y="1556792"/>
              <a:chExt cx="720080" cy="1652356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7596336" y="1988840"/>
                <a:ext cx="0" cy="7920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7236296" y="2384884"/>
                <a:ext cx="3600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7596336" y="1916832"/>
                <a:ext cx="360040" cy="28803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7596336" y="2564904"/>
                <a:ext cx="360040" cy="288032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7956376" y="1556792"/>
                <a:ext cx="0" cy="3960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7927433" y="2849108"/>
                <a:ext cx="0" cy="36004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7605124" y="1772816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400" b="1" dirty="0"/>
                <a:t>C</a:t>
              </a:r>
              <a:endParaRPr lang="en-US" sz="14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092280" y="2257127"/>
              <a:ext cx="285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400" b="1" dirty="0"/>
                <a:t>B</a:t>
              </a:r>
              <a:endParaRPr lang="en-US" sz="14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596336" y="3140968"/>
              <a:ext cx="272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400" b="1" dirty="0"/>
                <a:t>E</a:t>
              </a:r>
              <a:endParaRPr lang="en-US" sz="1400" b="1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3DD32A-B2A3-494F-A909-7D5213BD9050}"/>
              </a:ext>
            </a:extLst>
          </p:cNvPr>
          <p:cNvGrpSpPr/>
          <p:nvPr/>
        </p:nvGrpSpPr>
        <p:grpSpPr>
          <a:xfrm>
            <a:off x="4716016" y="3789040"/>
            <a:ext cx="1368152" cy="2448272"/>
            <a:chOff x="4788024" y="1268760"/>
            <a:chExt cx="1368152" cy="244827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A8AD622-B59C-415A-B24E-C0397A18EA63}"/>
                </a:ext>
              </a:extLst>
            </p:cNvPr>
            <p:cNvSpPr/>
            <p:nvPr/>
          </p:nvSpPr>
          <p:spPr>
            <a:xfrm>
              <a:off x="5652120" y="1772816"/>
              <a:ext cx="504056" cy="504056"/>
            </a:xfrm>
            <a:prstGeom prst="rect">
              <a:avLst/>
            </a:prstGeom>
            <a:solidFill>
              <a:srgbClr val="00B0F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CS" dirty="0"/>
                <a:t>P</a:t>
              </a:r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F503749-53A9-441E-ABE2-6F6CC42BAC44}"/>
                </a:ext>
              </a:extLst>
            </p:cNvPr>
            <p:cNvSpPr/>
            <p:nvPr/>
          </p:nvSpPr>
          <p:spPr>
            <a:xfrm>
              <a:off x="5652120" y="2276872"/>
              <a:ext cx="504056" cy="504056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CS" dirty="0"/>
                <a:t>N</a:t>
              </a:r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A0786C4-661F-41A0-92EA-9DE8AABCDBD8}"/>
                </a:ext>
              </a:extLst>
            </p:cNvPr>
            <p:cNvSpPr/>
            <p:nvPr/>
          </p:nvSpPr>
          <p:spPr>
            <a:xfrm>
              <a:off x="5652120" y="2780928"/>
              <a:ext cx="504056" cy="504056"/>
            </a:xfrm>
            <a:prstGeom prst="rect">
              <a:avLst/>
            </a:prstGeom>
            <a:solidFill>
              <a:srgbClr val="00B0F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CS" dirty="0"/>
                <a:t>P</a:t>
              </a:r>
              <a:endParaRPr lang="en-US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15E3FCA-7B25-42C8-A4E3-7C707172BB9C}"/>
                </a:ext>
              </a:extLst>
            </p:cNvPr>
            <p:cNvCxnSpPr>
              <a:stCxn id="29" idx="0"/>
            </p:cNvCxnSpPr>
            <p:nvPr/>
          </p:nvCxnSpPr>
          <p:spPr>
            <a:xfrm flipH="1" flipV="1">
              <a:off x="5900468" y="1423358"/>
              <a:ext cx="3680" cy="3494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4F1865F-F4F4-4E74-8237-9AB19C359243}"/>
                </a:ext>
              </a:extLst>
            </p:cNvPr>
            <p:cNvCxnSpPr/>
            <p:nvPr/>
          </p:nvCxnSpPr>
          <p:spPr>
            <a:xfrm flipH="1" flipV="1">
              <a:off x="5940152" y="3284984"/>
              <a:ext cx="3680" cy="3494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B7AC4F9-E680-40DC-82A9-E3439C758F9F}"/>
                </a:ext>
              </a:extLst>
            </p:cNvPr>
            <p:cNvCxnSpPr/>
            <p:nvPr/>
          </p:nvCxnSpPr>
          <p:spPr>
            <a:xfrm>
              <a:off x="5148064" y="2564904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B074EB-4E3A-4BAB-A902-A738B39996CE}"/>
                </a:ext>
              </a:extLst>
            </p:cNvPr>
            <p:cNvSpPr txBox="1"/>
            <p:nvPr/>
          </p:nvSpPr>
          <p:spPr>
            <a:xfrm>
              <a:off x="5560046" y="126876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C</a:t>
              </a:r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504D2C9-43C4-4676-9F64-37079629F263}"/>
                </a:ext>
              </a:extLst>
            </p:cNvPr>
            <p:cNvSpPr txBox="1"/>
            <p:nvPr/>
          </p:nvSpPr>
          <p:spPr>
            <a:xfrm>
              <a:off x="4788024" y="242088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B</a:t>
              </a:r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F13536B-6EAD-43E6-A7C3-A7FCD80B9157}"/>
                </a:ext>
              </a:extLst>
            </p:cNvPr>
            <p:cNvSpPr txBox="1"/>
            <p:nvPr/>
          </p:nvSpPr>
          <p:spPr>
            <a:xfrm>
              <a:off x="5632054" y="334770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E</a:t>
              </a:r>
              <a:endParaRPr lang="en-US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4E623BE-3D0A-4329-A8F6-F6F46F2A96F4}"/>
              </a:ext>
            </a:extLst>
          </p:cNvPr>
          <p:cNvGrpSpPr/>
          <p:nvPr/>
        </p:nvGrpSpPr>
        <p:grpSpPr>
          <a:xfrm>
            <a:off x="7308304" y="4293096"/>
            <a:ext cx="792088" cy="1675929"/>
            <a:chOff x="7092280" y="1772816"/>
            <a:chExt cx="792088" cy="1675929"/>
          </a:xfrm>
        </p:grpSpPr>
        <p:grpSp>
          <p:nvGrpSpPr>
            <p:cNvPr id="48" name="Group 35">
              <a:extLst>
                <a:ext uri="{FF2B5EF4-FFF2-40B4-BE49-F238E27FC236}">
                  <a16:creationId xmlns:a16="http://schemas.microsoft.com/office/drawing/2014/main" id="{19EEC459-2B7A-463D-9598-44B1E5AD166F}"/>
                </a:ext>
              </a:extLst>
            </p:cNvPr>
            <p:cNvGrpSpPr/>
            <p:nvPr/>
          </p:nvGrpSpPr>
          <p:grpSpPr>
            <a:xfrm>
              <a:off x="7164288" y="1772816"/>
              <a:ext cx="720080" cy="1652356"/>
              <a:chOff x="7236296" y="1556792"/>
              <a:chExt cx="720080" cy="1652356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11DF5DF-046F-49F8-8729-2F6FEB8F5D9C}"/>
                  </a:ext>
                </a:extLst>
              </p:cNvPr>
              <p:cNvCxnSpPr/>
              <p:nvPr/>
            </p:nvCxnSpPr>
            <p:spPr>
              <a:xfrm>
                <a:off x="7596336" y="1988840"/>
                <a:ext cx="0" cy="7920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862BE201-4D91-433A-828E-11849335EB65}"/>
                  </a:ext>
                </a:extLst>
              </p:cNvPr>
              <p:cNvCxnSpPr/>
              <p:nvPr/>
            </p:nvCxnSpPr>
            <p:spPr>
              <a:xfrm>
                <a:off x="7236296" y="2384884"/>
                <a:ext cx="36004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426FFE8F-6832-48C0-A1D5-CC4A8ACA8FA9}"/>
                  </a:ext>
                </a:extLst>
              </p:cNvPr>
              <p:cNvCxnSpPr/>
              <p:nvPr/>
            </p:nvCxnSpPr>
            <p:spPr>
              <a:xfrm flipV="1">
                <a:off x="7596336" y="1916832"/>
                <a:ext cx="360040" cy="28803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6D3F44B-C704-413B-943F-24A499B8D49E}"/>
                  </a:ext>
                </a:extLst>
              </p:cNvPr>
              <p:cNvCxnSpPr/>
              <p:nvPr/>
            </p:nvCxnSpPr>
            <p:spPr>
              <a:xfrm>
                <a:off x="7596336" y="2564904"/>
                <a:ext cx="360040" cy="288032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FCBE72C0-0AD8-4E93-8260-D641D903EE57}"/>
                  </a:ext>
                </a:extLst>
              </p:cNvPr>
              <p:cNvCxnSpPr/>
              <p:nvPr/>
            </p:nvCxnSpPr>
            <p:spPr>
              <a:xfrm flipV="1">
                <a:off x="7956376" y="1556792"/>
                <a:ext cx="0" cy="3960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B76EC57-65C8-428C-ACF1-10DF1B8ED436}"/>
                  </a:ext>
                </a:extLst>
              </p:cNvPr>
              <p:cNvCxnSpPr/>
              <p:nvPr/>
            </p:nvCxnSpPr>
            <p:spPr>
              <a:xfrm flipV="1">
                <a:off x="7927433" y="2849108"/>
                <a:ext cx="0" cy="36004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D15DF2-4623-4E97-A1CE-B23517295882}"/>
                </a:ext>
              </a:extLst>
            </p:cNvPr>
            <p:cNvSpPr txBox="1"/>
            <p:nvPr/>
          </p:nvSpPr>
          <p:spPr>
            <a:xfrm>
              <a:off x="7605124" y="1772816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400" b="1" dirty="0"/>
                <a:t>C</a:t>
              </a:r>
              <a:endParaRPr lang="en-US" sz="1400" b="1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2E36471-CE2A-4B35-A9F2-E3DCC934EDBF}"/>
                </a:ext>
              </a:extLst>
            </p:cNvPr>
            <p:cNvSpPr txBox="1"/>
            <p:nvPr/>
          </p:nvSpPr>
          <p:spPr>
            <a:xfrm>
              <a:off x="7092280" y="2257127"/>
              <a:ext cx="285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400" b="1" dirty="0"/>
                <a:t>B</a:t>
              </a:r>
              <a:endParaRPr lang="en-US" sz="14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F661C75-157D-4F91-B774-646B6230203C}"/>
                </a:ext>
              </a:extLst>
            </p:cNvPr>
            <p:cNvSpPr txBox="1"/>
            <p:nvPr/>
          </p:nvSpPr>
          <p:spPr>
            <a:xfrm>
              <a:off x="7596336" y="3140968"/>
              <a:ext cx="272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1400" b="1" dirty="0"/>
                <a:t>E</a:t>
              </a:r>
              <a:endParaRPr lang="en-US" sz="1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Принцип функционисања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2267744" y="836712"/>
            <a:ext cx="4536504" cy="4104456"/>
            <a:chOff x="2051720" y="1628800"/>
            <a:chExt cx="4536504" cy="4104456"/>
          </a:xfrm>
        </p:grpSpPr>
        <p:sp>
          <p:nvSpPr>
            <p:cNvPr id="8" name="Rectangle 7"/>
            <p:cNvSpPr/>
            <p:nvPr/>
          </p:nvSpPr>
          <p:spPr>
            <a:xfrm>
              <a:off x="2051720" y="1628800"/>
              <a:ext cx="4536504" cy="1656184"/>
            </a:xfrm>
            <a:prstGeom prst="rect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Већина: Слободни електрони</a:t>
              </a:r>
            </a:p>
            <a:p>
              <a:pPr algn="ctr"/>
              <a:r>
                <a:rPr lang="sr-Cyrl-CS" dirty="0"/>
                <a:t>Мањина: шупљине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51720" y="4077072"/>
              <a:ext cx="4536504" cy="1656184"/>
            </a:xfrm>
            <a:prstGeom prst="rect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Слободни електрони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51720" y="3284984"/>
              <a:ext cx="4536504" cy="792088"/>
            </a:xfrm>
            <a:prstGeom prst="rect">
              <a:avLst/>
            </a:prstGeom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Већина: Шупљине</a:t>
              </a:r>
              <a:endParaRPr lang="sr-Latn-CS" dirty="0"/>
            </a:p>
            <a:p>
              <a:pPr algn="ctr"/>
              <a:r>
                <a:rPr lang="sr-Cyrl-CS" dirty="0"/>
                <a:t>Мањина: електрони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28184" y="1700808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N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28184" y="3356992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P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28184" y="5301208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N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39552" y="2852936"/>
            <a:ext cx="3996444" cy="2088232"/>
            <a:chOff x="323528" y="3645024"/>
            <a:chExt cx="3996444" cy="2088232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1098032" y="3662609"/>
              <a:ext cx="93610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115616" y="3645024"/>
              <a:ext cx="0" cy="111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27584" y="4797152"/>
              <a:ext cx="64807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971600" y="4869160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hape 22"/>
            <p:cNvCxnSpPr/>
            <p:nvPr/>
          </p:nvCxnSpPr>
          <p:spPr>
            <a:xfrm>
              <a:off x="1115616" y="4869160"/>
              <a:ext cx="3204356" cy="864096"/>
            </a:xfrm>
            <a:prstGeom prst="bentConnector4">
              <a:avLst>
                <a:gd name="adj1" fmla="val 70"/>
                <a:gd name="adj2" fmla="val 182361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23528" y="4653136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Ube</a:t>
              </a:r>
              <a:endParaRPr lang="en-US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499992" y="677008"/>
            <a:ext cx="4073734" cy="4984240"/>
            <a:chOff x="4499992" y="677008"/>
            <a:chExt cx="4073734" cy="4984240"/>
          </a:xfrm>
        </p:grpSpPr>
        <p:grpSp>
          <p:nvGrpSpPr>
            <p:cNvPr id="45" name="Group 44"/>
            <p:cNvGrpSpPr/>
            <p:nvPr/>
          </p:nvGrpSpPr>
          <p:grpSpPr>
            <a:xfrm>
              <a:off x="4499992" y="677008"/>
              <a:ext cx="3780420" cy="4984240"/>
              <a:chOff x="4535996" y="677008"/>
              <a:chExt cx="3780420" cy="4984240"/>
            </a:xfrm>
          </p:grpSpPr>
          <p:cxnSp>
            <p:nvCxnSpPr>
              <p:cNvPr id="30" name="Straight Connector 29"/>
              <p:cNvCxnSpPr>
                <a:stCxn id="8" idx="0"/>
                <a:endCxn id="2" idx="2"/>
              </p:cNvCxnSpPr>
              <p:nvPr/>
            </p:nvCxnSpPr>
            <p:spPr>
              <a:xfrm flipV="1">
                <a:off x="4535996" y="677008"/>
                <a:ext cx="9627" cy="15970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2" idx="2"/>
              </p:cNvCxnSpPr>
              <p:nvPr/>
            </p:nvCxnSpPr>
            <p:spPr>
              <a:xfrm flipV="1">
                <a:off x="4572000" y="677008"/>
                <a:ext cx="3349869" cy="156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7956376" y="692696"/>
                <a:ext cx="0" cy="18002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7596336" y="2492896"/>
                <a:ext cx="72008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7812360" y="2564904"/>
                <a:ext cx="28803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7956376" y="2564904"/>
                <a:ext cx="0" cy="30963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4572000" y="5661248"/>
                <a:ext cx="338437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5"/>
            <p:cNvSpPr txBox="1"/>
            <p:nvPr/>
          </p:nvSpPr>
          <p:spPr>
            <a:xfrm>
              <a:off x="8028384" y="2636912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Uce</a:t>
              </a:r>
              <a:endParaRPr 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835696" y="242088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B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139952" y="501317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E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923928" y="47667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C</a:t>
            </a:r>
            <a:endParaRPr lang="en-US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627784" y="2852936"/>
            <a:ext cx="0" cy="151216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123728" y="3717032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Ebe</a:t>
            </a:r>
            <a:endParaRPr lang="en-US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444208" y="1196752"/>
            <a:ext cx="0" cy="34563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372200" y="3356992"/>
            <a:ext cx="506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Ece</a:t>
            </a:r>
            <a:endParaRPr lang="en-US" dirty="0"/>
          </a:p>
        </p:txBody>
      </p:sp>
      <p:sp>
        <p:nvSpPr>
          <p:cNvPr id="59" name="Right Arrow 58"/>
          <p:cNvSpPr/>
          <p:nvPr/>
        </p:nvSpPr>
        <p:spPr>
          <a:xfrm rot="16200000">
            <a:off x="4860031" y="3311696"/>
            <a:ext cx="1872208" cy="93610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Слободни електрони</a:t>
            </a:r>
            <a:endParaRPr lang="en-US" dirty="0"/>
          </a:p>
        </p:txBody>
      </p:sp>
      <p:sp>
        <p:nvSpPr>
          <p:cNvPr id="60" name="Left Arrow 59"/>
          <p:cNvSpPr/>
          <p:nvPr/>
        </p:nvSpPr>
        <p:spPr>
          <a:xfrm>
            <a:off x="2123728" y="2636912"/>
            <a:ext cx="1080120" cy="21602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3347864" y="2060848"/>
            <a:ext cx="0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771800" y="2132856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Ibce</a:t>
            </a:r>
            <a:endParaRPr lang="en-US" dirty="0"/>
          </a:p>
        </p:txBody>
      </p:sp>
      <p:sp>
        <p:nvSpPr>
          <p:cNvPr id="64" name="Right Arrow 63"/>
          <p:cNvSpPr/>
          <p:nvPr/>
        </p:nvSpPr>
        <p:spPr>
          <a:xfrm rot="16200000">
            <a:off x="5040052" y="1448780"/>
            <a:ext cx="1728192" cy="79208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sz="1200" dirty="0"/>
              <a:t>Слободни електрони</a:t>
            </a:r>
            <a:endParaRPr lang="en-US" sz="1200" dirty="0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3500264" y="2060848"/>
            <a:ext cx="0" cy="72008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562550" y="213285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Icb0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1835696" y="292494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Ib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3" grpId="0"/>
      <p:bldP spid="55" grpId="0"/>
      <p:bldP spid="59" grpId="0" animBg="1"/>
      <p:bldP spid="60" grpId="0" animBg="1"/>
      <p:bldP spid="63" grpId="0"/>
      <p:bldP spid="64" grpId="0" animBg="1"/>
      <p:bldP spid="66" grpId="0"/>
      <p:bldP spid="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Принцип функционисања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r-Cyrl-CS" dirty="0"/>
              <a:t>Да би</a:t>
            </a:r>
            <a:r>
              <a:rPr lang="sr-Latn-CS" dirty="0"/>
              <a:t> NPN</a:t>
            </a:r>
            <a:r>
              <a:rPr lang="sr-Cyrl-CS" dirty="0"/>
              <a:t> транзистор провео:</a:t>
            </a:r>
          </a:p>
          <a:p>
            <a:pPr lvl="1"/>
            <a:r>
              <a:rPr lang="sr-Latn-CS" dirty="0"/>
              <a:t>BE </a:t>
            </a:r>
            <a:r>
              <a:rPr lang="sr-Cyrl-CS" dirty="0"/>
              <a:t>директно поларисано</a:t>
            </a:r>
          </a:p>
          <a:p>
            <a:pPr lvl="1"/>
            <a:r>
              <a:rPr lang="sr-Latn-CS" dirty="0"/>
              <a:t>Uce</a:t>
            </a:r>
            <a:r>
              <a:rPr lang="sr-Cyrl-CS" dirty="0"/>
              <a:t> </a:t>
            </a:r>
            <a:r>
              <a:rPr lang="sr-Latn-CS" dirty="0"/>
              <a:t>&gt;</a:t>
            </a:r>
            <a:r>
              <a:rPr lang="sr-Cyrl-CS" dirty="0"/>
              <a:t> </a:t>
            </a:r>
            <a:r>
              <a:rPr lang="sr-Latn-CS" dirty="0"/>
              <a:t>Ube – CB </a:t>
            </a:r>
            <a:r>
              <a:rPr lang="sr-Cyrl-CS" dirty="0"/>
              <a:t>инверзно поларисано</a:t>
            </a:r>
          </a:p>
          <a:p>
            <a:r>
              <a:rPr lang="sr-Cyrl-CS" dirty="0"/>
              <a:t>Носиоци наелектрисања несметано прелазе </a:t>
            </a:r>
            <a:r>
              <a:rPr lang="sr-Latn-CS" dirty="0"/>
              <a:t>BE.</a:t>
            </a:r>
          </a:p>
          <a:p>
            <a:r>
              <a:rPr lang="sr-Latn-CS" dirty="0"/>
              <a:t>CB </a:t>
            </a:r>
            <a:r>
              <a:rPr lang="sr-Cyrl-CS" dirty="0"/>
              <a:t>је </a:t>
            </a:r>
            <a:r>
              <a:rPr lang="sr-Cyrl-CS" dirty="0" err="1"/>
              <a:t>непропусан</a:t>
            </a:r>
            <a:r>
              <a:rPr lang="sr-Cyrl-CS" dirty="0"/>
              <a:t> за носиоце наелектрисања из БАЗЕ и КОЛЕКТОРА али не представља велику баријеру за наелектрисање из ЕМИТОРА!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CS" dirty="0"/>
              <a:t>Улазна струјно-напонска карактерисика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-27384"/>
            <a:ext cx="5715546" cy="541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Излазна струјно-напонска карактерисика</a:t>
            </a:r>
            <a:endParaRPr lang="en-US" dirty="0"/>
          </a:p>
        </p:txBody>
      </p:sp>
      <p:pic>
        <p:nvPicPr>
          <p:cNvPr id="19458" name="Picture 2" descr="https://i.stack.imgur.com/yl4P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192688" cy="5234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Преносна струјно-напонска карактерисика</a:t>
            </a:r>
            <a:endParaRPr lang="en-US" dirty="0"/>
          </a:p>
        </p:txBody>
      </p:sp>
      <p:pic>
        <p:nvPicPr>
          <p:cNvPr id="21506" name="Picture 2" descr="https://www.seminarski-diplomski.co.rs/ELEKTRONIKA/pictures/Slika%2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1" y="0"/>
            <a:ext cx="6425707" cy="5301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CS" dirty="0"/>
              <a:t>BE –</a:t>
            </a:r>
            <a:r>
              <a:rPr lang="sr-Cyrl-CS" dirty="0"/>
              <a:t> улаз, </a:t>
            </a:r>
            <a:r>
              <a:rPr lang="sr-Latn-CS" dirty="0"/>
              <a:t>CE </a:t>
            </a:r>
            <a:r>
              <a:rPr lang="sr-Cyrl-CS" dirty="0"/>
              <a:t>– излаз </a:t>
            </a:r>
          </a:p>
          <a:p>
            <a:r>
              <a:rPr lang="sr-Cyrl-CS" dirty="0"/>
              <a:t>Транзистор је у активном режиму (проводи) ако је </a:t>
            </a:r>
            <a:r>
              <a:rPr lang="sr-Latn-CS" dirty="0"/>
              <a:t>BE </a:t>
            </a:r>
            <a:r>
              <a:rPr lang="sr-Cyrl-CS" dirty="0"/>
              <a:t>директно поларисано и још већи напон је доведен на </a:t>
            </a:r>
            <a:r>
              <a:rPr lang="sr-Latn-CS" dirty="0"/>
              <a:t>CE.</a:t>
            </a:r>
          </a:p>
          <a:p>
            <a:r>
              <a:rPr lang="sr-Cyrl-CS" dirty="0"/>
              <a:t>Када је у активном режиму, струја колектора </a:t>
            </a:r>
            <a:r>
              <a:rPr lang="sr-Latn-CS" dirty="0"/>
              <a:t>Ic </a:t>
            </a:r>
            <a:r>
              <a:rPr lang="sr-Cyrl-CS" dirty="0"/>
              <a:t>зависи већином од струје базе </a:t>
            </a:r>
            <a:r>
              <a:rPr lang="sr-Latn-CS" dirty="0"/>
              <a:t>Ib </a:t>
            </a:r>
            <a:r>
              <a:rPr lang="sr-Cyrl-CS" dirty="0"/>
              <a:t>а минимално од напона </a:t>
            </a:r>
            <a:r>
              <a:rPr lang="sr-Latn-CS" dirty="0"/>
              <a:t>Uce.</a:t>
            </a:r>
          </a:p>
          <a:p>
            <a:r>
              <a:rPr lang="sr-Cyrl-CS" dirty="0"/>
              <a:t>Транзистор појачава струју </a:t>
            </a:r>
            <a:r>
              <a:rPr lang="sr-Latn-CS" dirty="0"/>
              <a:t>Ib</a:t>
            </a:r>
            <a:r>
              <a:rPr lang="sr-Cyrl-CS" dirty="0"/>
              <a:t> у струју </a:t>
            </a:r>
            <a:r>
              <a:rPr lang="sr-Latn-CS" dirty="0"/>
              <a:t>Ic.</a:t>
            </a:r>
          </a:p>
          <a:p>
            <a:r>
              <a:rPr lang="sr-Cyrl-CS" dirty="0"/>
              <a:t>Од </a:t>
            </a:r>
            <a:r>
              <a:rPr lang="sr-Latn-CS" dirty="0"/>
              <a:t>Ube </a:t>
            </a:r>
            <a:r>
              <a:rPr lang="sr-Cyrl-CS" dirty="0"/>
              <a:t>зависи да ли ће бити струје </a:t>
            </a:r>
            <a:r>
              <a:rPr lang="sr-Latn-CS" dirty="0"/>
              <a:t>Ic, </a:t>
            </a:r>
            <a:r>
              <a:rPr lang="sr-Cyrl-CS" dirty="0"/>
              <a:t>стога се транзистор понаша као прекидач такође.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0D2D5875ECA84CB4561F5B2907EB8F" ma:contentTypeVersion="7" ma:contentTypeDescription="Create a new document." ma:contentTypeScope="" ma:versionID="750ee630856f233e8a0456c7e1bb0e13">
  <xsd:schema xmlns:xsd="http://www.w3.org/2001/XMLSchema" xmlns:xs="http://www.w3.org/2001/XMLSchema" xmlns:p="http://schemas.microsoft.com/office/2006/metadata/properties" xmlns:ns2="53e7a904-f3bf-4a13-a9db-e1218eb48547" targetNamespace="http://schemas.microsoft.com/office/2006/metadata/properties" ma:root="true" ma:fieldsID="51d1aa8ca446442a0775a96865c7c47d" ns2:_="">
    <xsd:import namespace="53e7a904-f3bf-4a13-a9db-e1218eb485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e7a904-f3bf-4a13-a9db-e1218eb485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B39700-95C0-42EC-99CC-CA5225ACB51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EA90C9E-73AA-447C-BBB4-ED579E8761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e7a904-f3bf-4a13-a9db-e1218eb485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7E8185-B49B-468C-A119-BFE7546029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215</Words>
  <Application>Microsoft Office PowerPoint</Application>
  <PresentationFormat>Projekcija na ekranu 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9" baseType="lpstr">
      <vt:lpstr>Office Theme</vt:lpstr>
      <vt:lpstr>Биполарни транзистори</vt:lpstr>
      <vt:lpstr>Ознака и конструкција</vt:lpstr>
      <vt:lpstr>Принцип функционисања</vt:lpstr>
      <vt:lpstr>Принцип функционисања</vt:lpstr>
      <vt:lpstr>Улазна струјно-напонска карактерисика</vt:lpstr>
      <vt:lpstr>Излазна струјно-напонска карактерисика</vt:lpstr>
      <vt:lpstr>Преносна струјно-напонска карактерисика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Биполарни транзистори</dc:title>
  <dc:creator>blazodj</dc:creator>
  <cp:lastModifiedBy>Блажо Ђуровић</cp:lastModifiedBy>
  <cp:revision>14</cp:revision>
  <dcterms:created xsi:type="dcterms:W3CDTF">2020-02-27T09:18:07Z</dcterms:created>
  <dcterms:modified xsi:type="dcterms:W3CDTF">2022-04-04T08:46:31Z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0x0101000A0D2D5875ECA84CB4561F5B2907EB8F</vt:lpwstr>
  </property>
</Properties>
</file>