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6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68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 anchorCtr="0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Наслов и садржај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914400"/>
          </a:xfrm>
        </p:spPr>
        <p:txBody>
          <a:bodyPr/>
          <a:lstStyle>
            <a:lvl1pPr algn="l">
              <a:defRPr/>
            </a:lvl1pPr>
          </a:lstStyle>
          <a:p>
            <a:r>
              <a:rPr lang="sr-Cyrl-CS" dirty="0" smtClean="0"/>
              <a:t>Кликните и уредите наслов мастерa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4971256"/>
          </a:xfrm>
        </p:spPr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F1BC2AD-A066-4692-8A9E-BDFDB7D65568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B52C3C-2574-4CAE-B4A9-67DA1D2EF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dirty="0" smtClean="0"/>
              <a:t>Рачунарски систем</a:t>
            </a:r>
            <a:endParaRPr lang="en-US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Излазне јединице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Представа излазних података или информација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Физичка структура персоналних рачунара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 smtClean="0"/>
              <a:t>Кућиште</a:t>
            </a: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sr-Cyrl-CS" dirty="0" smtClean="0"/>
              <a:t>Матична плоча</a:t>
            </a:r>
          </a:p>
          <a:p>
            <a:pPr lvl="1"/>
            <a:r>
              <a:rPr lang="sr-Cyrl-CS" dirty="0" smtClean="0"/>
              <a:t>Процесор</a:t>
            </a:r>
          </a:p>
          <a:p>
            <a:pPr lvl="1"/>
            <a:r>
              <a:rPr lang="sr-Cyrl-CS" dirty="0" smtClean="0"/>
              <a:t>Напајање</a:t>
            </a:r>
          </a:p>
          <a:p>
            <a:pPr lvl="1"/>
            <a:r>
              <a:rPr lang="sr-Cyrl-CS" dirty="0" smtClean="0"/>
              <a:t>Картице</a:t>
            </a:r>
          </a:p>
          <a:p>
            <a:pPr lvl="1"/>
            <a:r>
              <a:rPr lang="sr-Cyrl-CS" dirty="0" smtClean="0"/>
              <a:t>Унутрашња  меморија</a:t>
            </a:r>
          </a:p>
          <a:p>
            <a:pPr lvl="2"/>
            <a:r>
              <a:rPr lang="sr-Cyrl-CS" dirty="0" smtClean="0"/>
              <a:t>РАМ</a:t>
            </a:r>
          </a:p>
          <a:p>
            <a:pPr lvl="2"/>
            <a:r>
              <a:rPr lang="sr-Cyrl-CS" dirty="0" smtClean="0"/>
              <a:t>Кеш</a:t>
            </a:r>
          </a:p>
          <a:p>
            <a:pPr lvl="1"/>
            <a:r>
              <a:rPr lang="sr-Cyrl-CS" dirty="0" smtClean="0"/>
              <a:t>Спољна меморија</a:t>
            </a:r>
          </a:p>
          <a:p>
            <a:pPr lvl="2"/>
            <a:r>
              <a:rPr lang="sr-Cyrl-CS" dirty="0" smtClean="0"/>
              <a:t>ЦД</a:t>
            </a:r>
          </a:p>
          <a:p>
            <a:pPr lvl="2"/>
            <a:r>
              <a:rPr lang="sr-Cyrl-CS" dirty="0" smtClean="0"/>
              <a:t>ХДД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4582616" cy="639762"/>
          </a:xfrm>
        </p:spPr>
        <p:txBody>
          <a:bodyPr/>
          <a:lstStyle/>
          <a:p>
            <a:r>
              <a:rPr lang="sr-Cyrl-CS" dirty="0" smtClean="0"/>
              <a:t>Улазне и излазне јединице</a:t>
            </a:r>
            <a:endParaRPr lang="sr-Latn-C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r-Cyrl-CS" dirty="0" smtClean="0"/>
              <a:t>Миш</a:t>
            </a:r>
          </a:p>
          <a:p>
            <a:r>
              <a:rPr lang="sr-Cyrl-CS" dirty="0" smtClean="0"/>
              <a:t>Тастатура</a:t>
            </a:r>
          </a:p>
          <a:p>
            <a:r>
              <a:rPr lang="sr-Cyrl-CS" dirty="0" smtClean="0"/>
              <a:t>Екран</a:t>
            </a:r>
          </a:p>
          <a:p>
            <a:r>
              <a:rPr lang="sr-Cyrl-CS" dirty="0" smtClean="0"/>
              <a:t>Камера</a:t>
            </a:r>
          </a:p>
          <a:p>
            <a:r>
              <a:rPr lang="sr-Cyrl-CS" dirty="0" smtClean="0"/>
              <a:t>Слушалице/звучници</a:t>
            </a:r>
          </a:p>
          <a:p>
            <a:r>
              <a:rPr lang="sr-Cyrl-CS" dirty="0" smtClean="0"/>
              <a:t>Итд.</a:t>
            </a:r>
          </a:p>
          <a:p>
            <a:endParaRPr lang="sr-Cyrl-CS" dirty="0" smtClean="0"/>
          </a:p>
          <a:p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omebuiltP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36512" y="0"/>
            <a:ext cx="9329723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14400"/>
          </a:xfrm>
        </p:spPr>
        <p:txBody>
          <a:bodyPr/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Унутрашњост кућишта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1720" y="1052736"/>
            <a:ext cx="43204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1800" y="2420888"/>
            <a:ext cx="360040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60232" y="90872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Напајање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0232" y="1844824"/>
            <a:ext cx="1446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Процесор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Хладњак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Вентилатор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35696" y="60212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6324600" cy="914400"/>
          </a:xfrm>
        </p:spPr>
        <p:txBody>
          <a:bodyPr/>
          <a:lstStyle/>
          <a:p>
            <a:r>
              <a:rPr lang="sr-Cyrl-CS" dirty="0" smtClean="0"/>
              <a:t>Процесор, сокет и хладњак</a:t>
            </a:r>
            <a:endParaRPr lang="sr-Latn-CS" dirty="0"/>
          </a:p>
        </p:txBody>
      </p:sp>
      <p:pic>
        <p:nvPicPr>
          <p:cNvPr id="5" name="Picture 4" descr="mboard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84584" y="1124744"/>
            <a:ext cx="5783729" cy="3780732"/>
          </a:xfrm>
          <a:prstGeom prst="rect">
            <a:avLst/>
          </a:prstGeom>
        </p:spPr>
      </p:pic>
      <p:pic>
        <p:nvPicPr>
          <p:cNvPr id="4" name="Content Placeholder 3" descr="Processor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790976" y="836712"/>
            <a:ext cx="4353024" cy="3264768"/>
          </a:xfrm>
        </p:spPr>
      </p:pic>
      <p:pic>
        <p:nvPicPr>
          <p:cNvPr id="6" name="Picture 5" descr="coo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50440" y="3951723"/>
            <a:ext cx="2655837" cy="3156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46531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Брзина: </a:t>
            </a:r>
            <a:r>
              <a:rPr lang="en-US" dirty="0" smtClean="0"/>
              <a:t>Hz</a:t>
            </a:r>
          </a:p>
          <a:p>
            <a:r>
              <a:rPr lang="sr-Cyrl-CS" dirty="0" smtClean="0"/>
              <a:t>Број језгара</a:t>
            </a:r>
          </a:p>
          <a:p>
            <a:r>
              <a:rPr lang="sr-Cyrl-CS" dirty="0" smtClean="0"/>
              <a:t>Кеш меморија</a:t>
            </a:r>
          </a:p>
          <a:p>
            <a:r>
              <a:rPr lang="sr-Cyrl-CS" dirty="0" smtClean="0"/>
              <a:t>Сокет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omebuiltP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36512" y="0"/>
            <a:ext cx="9329723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14400"/>
          </a:xfrm>
        </p:spPr>
        <p:txBody>
          <a:bodyPr/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Унутрашњост кућишта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1720" y="1052736"/>
            <a:ext cx="43204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1800" y="2420888"/>
            <a:ext cx="360040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51920" y="3284984"/>
            <a:ext cx="25202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60232" y="90872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Напајање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0232" y="1844824"/>
            <a:ext cx="1446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Процесор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Хладњак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Вентилатор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3140968"/>
            <a:ext cx="17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РАМ меморија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933056"/>
            <a:ext cx="3086100" cy="2162944"/>
          </a:xfrm>
        </p:spPr>
        <p:txBody>
          <a:bodyPr/>
          <a:lstStyle/>
          <a:p>
            <a:r>
              <a:rPr lang="sr-Cyrl-CS" sz="1600" dirty="0" smtClean="0"/>
              <a:t>Величина меморије у </a:t>
            </a:r>
            <a:r>
              <a:rPr lang="en-US" sz="1600" dirty="0" smtClean="0"/>
              <a:t>B, KB, MB, GB</a:t>
            </a:r>
            <a:endParaRPr lang="en-US" dirty="0"/>
          </a:p>
          <a:p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5" name="Picture 4" descr="mem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112568" cy="3408379"/>
          </a:xfrm>
          <a:prstGeom prst="rect">
            <a:avLst/>
          </a:prstGeom>
        </p:spPr>
      </p:pic>
      <p:pic>
        <p:nvPicPr>
          <p:cNvPr id="6" name="Picture 5" descr="RAMmem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75448" y="2037145"/>
            <a:ext cx="4968552" cy="482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omebuiltP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36512" y="0"/>
            <a:ext cx="9329723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14400"/>
          </a:xfrm>
        </p:spPr>
        <p:txBody>
          <a:bodyPr/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Унутрашњост кућишта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1720" y="1052736"/>
            <a:ext cx="43204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1800" y="2420888"/>
            <a:ext cx="360040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51920" y="3284984"/>
            <a:ext cx="25202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60232" y="90872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Напајање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0232" y="1844824"/>
            <a:ext cx="1446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Процесор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Хладњак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Вентилатор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3140968"/>
            <a:ext cx="17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РАМ меморија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724128" y="5085184"/>
            <a:ext cx="72008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60232" y="4869160"/>
            <a:ext cx="12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Хард диск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555776" y="5661248"/>
            <a:ext cx="201622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35696" y="60212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076056" y="6237312"/>
            <a:ext cx="122413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0192" y="6093296"/>
            <a:ext cx="7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8" grpId="0"/>
      <p:bldP spid="34" grpId="0"/>
      <p:bldP spid="36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" name="Content Placeholder 3" descr="HDcas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292080" cy="3926062"/>
          </a:xfrm>
        </p:spPr>
      </p:pic>
      <p:pic>
        <p:nvPicPr>
          <p:cNvPr id="5" name="Picture 4" descr="HDOpe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22860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HomebuiltPC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36512" y="0"/>
            <a:ext cx="9329723" cy="68580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6324600" cy="914400"/>
          </a:xfrm>
        </p:spPr>
        <p:txBody>
          <a:bodyPr/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Унутрашњост кућишта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1720" y="1052736"/>
            <a:ext cx="43204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71800" y="2420888"/>
            <a:ext cx="3600400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51920" y="3284984"/>
            <a:ext cx="252028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60232" y="908720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Напајање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0232" y="1844824"/>
            <a:ext cx="1446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Процесор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Хладњак</a:t>
            </a:r>
          </a:p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Вентилатор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2" y="3140968"/>
            <a:ext cx="174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РАМ меморија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995936" y="4149080"/>
            <a:ext cx="2448272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724128" y="5085184"/>
            <a:ext cx="720080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16216" y="4005064"/>
            <a:ext cx="214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Графичка картица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0232" y="4869160"/>
            <a:ext cx="126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Хард диск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555776" y="5661248"/>
            <a:ext cx="201622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35696" y="6021288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ИДЕ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076056" y="6237312"/>
            <a:ext cx="1224136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00192" y="6093296"/>
            <a:ext cx="76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САТА</a:t>
            </a:r>
            <a:endParaRPr lang="sr-Latn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27" grpId="0"/>
      <p:bldP spid="28" grpId="0"/>
      <p:bldP spid="33" grpId="0"/>
      <p:bldP spid="34" grpId="0"/>
      <p:bldP spid="36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324600" cy="914400"/>
          </a:xfrm>
        </p:spPr>
        <p:txBody>
          <a:bodyPr/>
          <a:lstStyle/>
          <a:p>
            <a:r>
              <a:rPr lang="sr-Cyrl-CS" dirty="0" smtClean="0"/>
              <a:t>Портови</a:t>
            </a:r>
            <a:endParaRPr lang="sr-Latn-CS" dirty="0"/>
          </a:p>
        </p:txBody>
      </p:sp>
      <p:pic>
        <p:nvPicPr>
          <p:cNvPr id="4" name="Content Placeholder 3" descr="ports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836712"/>
            <a:ext cx="5534025" cy="5772150"/>
          </a:xfrm>
        </p:spPr>
      </p:pic>
      <p:pic>
        <p:nvPicPr>
          <p:cNvPr id="5" name="Picture 4" descr="portv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0" y="4667250"/>
            <a:ext cx="42862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Хардвер - Софтвер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Врсте меморије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R</a:t>
            </a:r>
            <a:r>
              <a:rPr lang="sr-Cyrl-CS" dirty="0" smtClean="0"/>
              <a:t>АМ</a:t>
            </a:r>
          </a:p>
          <a:p>
            <a:r>
              <a:rPr lang="sr-Latn-CS" dirty="0" smtClean="0"/>
              <a:t>R</a:t>
            </a:r>
            <a:r>
              <a:rPr lang="sr-Cyrl-CS" dirty="0" smtClean="0"/>
              <a:t>ОМ</a:t>
            </a:r>
            <a:endParaRPr lang="sr-Latn-CS" dirty="0" smtClean="0"/>
          </a:p>
          <a:p>
            <a:r>
              <a:rPr lang="sr-Cyrl-CS" dirty="0" smtClean="0"/>
              <a:t>КЕШ</a:t>
            </a:r>
          </a:p>
          <a:p>
            <a:r>
              <a:rPr lang="sr-Cyrl-CS" dirty="0" smtClean="0"/>
              <a:t>Спољње меморије</a:t>
            </a:r>
          </a:p>
          <a:p>
            <a:pPr lvl="1"/>
            <a:r>
              <a:rPr lang="sr-Cyrl-CS" dirty="0" smtClean="0"/>
              <a:t>ЦД/ДВД</a:t>
            </a:r>
          </a:p>
          <a:p>
            <a:pPr lvl="1"/>
            <a:r>
              <a:rPr lang="sr-Cyrl-CS" dirty="0" smtClean="0"/>
              <a:t>Хард диск</a:t>
            </a:r>
          </a:p>
          <a:p>
            <a:pPr lvl="1"/>
            <a:r>
              <a:rPr lang="sr-Cyrl-CS" dirty="0" smtClean="0"/>
              <a:t>Флеш меморије</a:t>
            </a:r>
          </a:p>
          <a:p>
            <a:pPr lvl="1"/>
            <a:r>
              <a:rPr lang="sr-Cyrl-CS" dirty="0" smtClean="0"/>
              <a:t>Итд.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com_cintiq_22hd_touch_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60240" y="4239090"/>
            <a:ext cx="3491880" cy="2618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Улазни и излазни уређаји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Миш, куглица, тачпед, оловка</a:t>
            </a:r>
          </a:p>
          <a:p>
            <a:endParaRPr lang="sr-Latn-CS" dirty="0"/>
          </a:p>
        </p:txBody>
      </p:sp>
      <p:pic>
        <p:nvPicPr>
          <p:cNvPr id="4" name="Picture 3" descr="Wireless-trackman-mous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556792"/>
            <a:ext cx="3203848" cy="2645678"/>
          </a:xfrm>
          <a:prstGeom prst="rect">
            <a:avLst/>
          </a:prstGeom>
        </p:spPr>
      </p:pic>
      <p:pic>
        <p:nvPicPr>
          <p:cNvPr id="5" name="Picture 4" descr="tpa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1988840"/>
            <a:ext cx="3384376" cy="253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Веб и дигиталне камере, скенер, звучници и слушалице</a:t>
            </a:r>
            <a:endParaRPr lang="sr-Latn-CS" dirty="0"/>
          </a:p>
        </p:txBody>
      </p:sp>
      <p:pic>
        <p:nvPicPr>
          <p:cNvPr id="4" name="Content Placeholder 3" descr="0288964_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9512" y="1196752"/>
            <a:ext cx="2160240" cy="2160240"/>
          </a:xfrm>
        </p:spPr>
      </p:pic>
      <p:pic>
        <p:nvPicPr>
          <p:cNvPr id="5" name="Picture 4" descr="nikon_d5100_dslr_888843_g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1225864"/>
            <a:ext cx="3096344" cy="2059120"/>
          </a:xfrm>
          <a:prstGeom prst="rect">
            <a:avLst/>
          </a:prstGeom>
        </p:spPr>
      </p:pic>
      <p:pic>
        <p:nvPicPr>
          <p:cNvPr id="6" name="Picture 5" descr="Sony-Cyber-shot-DSC-W610-14.1-MP-Digital-Camera-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6176" y="1196752"/>
            <a:ext cx="2793844" cy="2016224"/>
          </a:xfrm>
          <a:prstGeom prst="rect">
            <a:avLst/>
          </a:prstGeom>
        </p:spPr>
      </p:pic>
      <p:pic>
        <p:nvPicPr>
          <p:cNvPr id="7" name="Picture 6" descr="71PkxjxC8ML._SL1500_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331640" y="3761656"/>
            <a:ext cx="3240360" cy="3096344"/>
          </a:xfrm>
          <a:prstGeom prst="rect">
            <a:avLst/>
          </a:prstGeom>
        </p:spPr>
      </p:pic>
      <p:pic>
        <p:nvPicPr>
          <p:cNvPr id="8" name="Picture 7" descr="81A5tnK10pL._SL1500_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4048" y="3717032"/>
            <a:ext cx="314096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Играчке периферије</a:t>
            </a:r>
            <a:endParaRPr lang="sr-Latn-CS" dirty="0"/>
          </a:p>
        </p:txBody>
      </p:sp>
      <p:pic>
        <p:nvPicPr>
          <p:cNvPr id="4" name="Content Placeholder 3" descr="915864_BB_00_FB.EPS_10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836712"/>
            <a:ext cx="2411760" cy="2928566"/>
          </a:xfrm>
        </p:spPr>
      </p:pic>
      <p:pic>
        <p:nvPicPr>
          <p:cNvPr id="5" name="Picture 4" descr="xbox-360-wireless-gamepad-ms-xbox-pad-white-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4604" y="836711"/>
            <a:ext cx="3011491" cy="2088233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36096" y="857250"/>
            <a:ext cx="3707904" cy="2085696"/>
          </a:xfrm>
          <a:prstGeom prst="rect">
            <a:avLst/>
          </a:prstGeom>
        </p:spPr>
      </p:pic>
      <p:pic>
        <p:nvPicPr>
          <p:cNvPr id="7" name="Picture 6" descr="combat-pedals-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483768" y="3212976"/>
            <a:ext cx="3750088" cy="2448271"/>
          </a:xfrm>
          <a:prstGeom prst="rect">
            <a:avLst/>
          </a:prstGeom>
        </p:spPr>
      </p:pic>
      <p:pic>
        <p:nvPicPr>
          <p:cNvPr id="8" name="Picture 7" descr="Car-Game-Steering-Wheel-for-PS2-PS3-USB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193704"/>
            <a:ext cx="2561710" cy="2664296"/>
          </a:xfrm>
          <a:prstGeom prst="rect">
            <a:avLst/>
          </a:prstGeom>
        </p:spPr>
      </p:pic>
      <p:pic>
        <p:nvPicPr>
          <p:cNvPr id="9" name="Picture 8" descr="maxresdefault (1)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96136" y="4974826"/>
            <a:ext cx="3347864" cy="1883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Штампачи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328592"/>
          </a:xfrm>
        </p:spPr>
        <p:txBody>
          <a:bodyPr/>
          <a:lstStyle/>
          <a:p>
            <a:r>
              <a:rPr lang="sr-Cyrl-CS" dirty="0" smtClean="0"/>
              <a:t>Матрични</a:t>
            </a:r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r>
              <a:rPr lang="sr-Cyrl-CS" dirty="0" smtClean="0"/>
              <a:t>Са млазницама</a:t>
            </a:r>
          </a:p>
          <a:p>
            <a:r>
              <a:rPr lang="sr-Cyrl-CS" dirty="0" smtClean="0"/>
              <a:t>Ласерски</a:t>
            </a:r>
            <a:endParaRPr lang="sr-Latn-CS" dirty="0"/>
          </a:p>
        </p:txBody>
      </p:sp>
      <p:pic>
        <p:nvPicPr>
          <p:cNvPr id="4" name="Picture 3" descr="matprin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51720" y="1484784"/>
            <a:ext cx="4835906" cy="2088232"/>
          </a:xfrm>
          <a:prstGeom prst="rect">
            <a:avLst/>
          </a:prstGeom>
        </p:spPr>
      </p:pic>
      <p:pic>
        <p:nvPicPr>
          <p:cNvPr id="5" name="Picture 4" descr="9_nadel_druckkopf-star_nl10--hinnerk_ruemenapf_vs01-p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45744" y="0"/>
            <a:ext cx="2298256" cy="3516332"/>
          </a:xfrm>
          <a:prstGeom prst="rect">
            <a:avLst/>
          </a:prstGeom>
        </p:spPr>
      </p:pic>
      <p:pic>
        <p:nvPicPr>
          <p:cNvPr id="6" name="Picture 5" descr="1020-plu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39752" y="4217707"/>
            <a:ext cx="3168352" cy="2640294"/>
          </a:xfrm>
          <a:prstGeom prst="rect">
            <a:avLst/>
          </a:prstGeom>
        </p:spPr>
      </p:pic>
      <p:pic>
        <p:nvPicPr>
          <p:cNvPr id="7" name="Picture 6" descr="Canon_S520_ink_jet_printer_-_opene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13075" y="3501008"/>
            <a:ext cx="3530925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Екран/Монитор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CRT (Cathode Ray Tube)</a:t>
            </a:r>
          </a:p>
          <a:p>
            <a:r>
              <a:rPr lang="sr-Latn-CS" dirty="0" smtClean="0"/>
              <a:t>LCD (Liquid Crystal Display)</a:t>
            </a:r>
          </a:p>
          <a:p>
            <a:r>
              <a:rPr lang="sr-Latn-CS" dirty="0" smtClean="0"/>
              <a:t>LED (Light Emitin Diode)</a:t>
            </a:r>
          </a:p>
          <a:p>
            <a:r>
              <a:rPr lang="sr-Latn-CS" dirty="0" smtClean="0"/>
              <a:t>GPD (Gas Plasma Display)</a:t>
            </a:r>
            <a:endParaRPr lang="sr-Latn-CS" dirty="0"/>
          </a:p>
        </p:txBody>
      </p:sp>
      <p:pic>
        <p:nvPicPr>
          <p:cNvPr id="4" name="Picture 3" descr="CR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59624" y="0"/>
            <a:ext cx="3384376" cy="2538282"/>
          </a:xfrm>
          <a:prstGeom prst="rect">
            <a:avLst/>
          </a:prstGeom>
        </p:spPr>
      </p:pic>
      <p:pic>
        <p:nvPicPr>
          <p:cNvPr id="5" name="Picture 4" descr="LC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20848" y="2492896"/>
            <a:ext cx="3123152" cy="2384952"/>
          </a:xfrm>
          <a:prstGeom prst="rect">
            <a:avLst/>
          </a:prstGeom>
        </p:spPr>
      </p:pic>
      <p:pic>
        <p:nvPicPr>
          <p:cNvPr id="6" name="Picture 5" descr="LE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8144" y="4869087"/>
            <a:ext cx="3275856" cy="19889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Оперативни систем (ОС)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Управља ресурсима и пружа услуге</a:t>
            </a:r>
          </a:p>
          <a:p>
            <a:endParaRPr lang="sr-Cyrl-CS" dirty="0" smtClean="0"/>
          </a:p>
          <a:p>
            <a:r>
              <a:rPr lang="sr-Cyrl-CS" dirty="0" smtClean="0"/>
              <a:t>Улога ОС:</a:t>
            </a:r>
          </a:p>
          <a:p>
            <a:pPr lvl="1"/>
            <a:r>
              <a:rPr lang="sr-Cyrl-CS" dirty="0" smtClean="0"/>
              <a:t>Управљање процесима</a:t>
            </a:r>
          </a:p>
          <a:p>
            <a:pPr lvl="1"/>
            <a:r>
              <a:rPr lang="sr-Cyrl-CS" dirty="0" smtClean="0"/>
              <a:t>Управљање меморијом</a:t>
            </a:r>
          </a:p>
          <a:p>
            <a:pPr lvl="1"/>
            <a:r>
              <a:rPr lang="sr-Cyrl-CS" dirty="0" smtClean="0"/>
              <a:t>Управљање фајловима</a:t>
            </a:r>
          </a:p>
          <a:p>
            <a:pPr lvl="1"/>
            <a:r>
              <a:rPr lang="sr-Cyrl-CS" dirty="0" smtClean="0"/>
              <a:t>Фајл систем</a:t>
            </a:r>
          </a:p>
          <a:p>
            <a:pPr lvl="2"/>
            <a:r>
              <a:rPr lang="sr-Cyrl-CS" dirty="0" smtClean="0"/>
              <a:t>Фајлови (назив, екстензија)</a:t>
            </a:r>
          </a:p>
          <a:p>
            <a:pPr lvl="2"/>
            <a:r>
              <a:rPr lang="sr-Cyrl-CS" dirty="0" smtClean="0"/>
              <a:t>Директоријуми</a:t>
            </a:r>
          </a:p>
          <a:p>
            <a:r>
              <a:rPr lang="sr-Cyrl-CS" dirty="0" smtClean="0"/>
              <a:t>Примјери: </a:t>
            </a:r>
          </a:p>
          <a:p>
            <a:pPr lvl="1"/>
            <a:r>
              <a:rPr lang="sr-Cyrl-CS" dirty="0" smtClean="0"/>
              <a:t>Виндоуз 7, Виндоуз 10, </a:t>
            </a:r>
          </a:p>
          <a:p>
            <a:pPr lvl="1"/>
            <a:r>
              <a:rPr lang="sr-Cyrl-CS" dirty="0" smtClean="0"/>
              <a:t>Линукс, Убунту</a:t>
            </a:r>
          </a:p>
          <a:p>
            <a:pPr lvl="1"/>
            <a:r>
              <a:rPr lang="sr-Cyrl-CS" dirty="0" smtClean="0"/>
              <a:t>макОС (</a:t>
            </a:r>
            <a:r>
              <a:rPr lang="en-US" dirty="0" err="1" smtClean="0"/>
              <a:t>macOS</a:t>
            </a:r>
            <a:r>
              <a:rPr lang="en-US" smtClean="0"/>
              <a:t>)</a:t>
            </a:r>
            <a:endParaRPr lang="sr-Cyrl-CS" dirty="0" smtClean="0"/>
          </a:p>
          <a:p>
            <a:pPr lvl="1"/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555776" y="1700808"/>
            <a:ext cx="3456384" cy="46805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CS" dirty="0" smtClean="0"/>
              <a:t>Рачунар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879812" y="2204864"/>
            <a:ext cx="2808312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Cyrl-CS" dirty="0" smtClean="0">
                <a:solidFill>
                  <a:schemeClr val="tx1"/>
                </a:solidFill>
              </a:rPr>
              <a:t>Централна процесорска јединица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Структура хардвера рачунарског система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67544" y="1124744"/>
            <a:ext cx="7355160" cy="528464"/>
          </a:xfrm>
        </p:spPr>
        <p:txBody>
          <a:bodyPr/>
          <a:lstStyle/>
          <a:p>
            <a:r>
              <a:rPr lang="sr-Cyrl-CS" dirty="0" smtClean="0"/>
              <a:t>Фон Нојманова архитектура</a:t>
            </a:r>
            <a:endParaRPr lang="en-US" dirty="0"/>
          </a:p>
        </p:txBody>
      </p:sp>
      <p:sp>
        <p:nvSpPr>
          <p:cNvPr id="4" name="Правоугаоник 3"/>
          <p:cNvSpPr/>
          <p:nvPr/>
        </p:nvSpPr>
        <p:spPr>
          <a:xfrm>
            <a:off x="323528" y="3645024"/>
            <a:ext cx="187220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Улазне јединице</a:t>
            </a:r>
            <a:endParaRPr lang="en-US" dirty="0"/>
          </a:p>
        </p:txBody>
      </p:sp>
      <p:sp>
        <p:nvSpPr>
          <p:cNvPr id="6" name="Правоугаоник 5"/>
          <p:cNvSpPr/>
          <p:nvPr/>
        </p:nvSpPr>
        <p:spPr>
          <a:xfrm>
            <a:off x="6588224" y="3645024"/>
            <a:ext cx="187220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Излазне јединице</a:t>
            </a:r>
            <a:endParaRPr lang="en-US" dirty="0"/>
          </a:p>
        </p:txBody>
      </p:sp>
      <p:sp>
        <p:nvSpPr>
          <p:cNvPr id="7" name="Правоугаоник 6"/>
          <p:cNvSpPr/>
          <p:nvPr/>
        </p:nvSpPr>
        <p:spPr>
          <a:xfrm>
            <a:off x="3347864" y="4077072"/>
            <a:ext cx="1872208" cy="79208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Контролна јединица</a:t>
            </a:r>
            <a:endParaRPr lang="en-US" dirty="0"/>
          </a:p>
        </p:txBody>
      </p:sp>
      <p:sp>
        <p:nvSpPr>
          <p:cNvPr id="8" name="Правоугаоник 7"/>
          <p:cNvSpPr/>
          <p:nvPr/>
        </p:nvSpPr>
        <p:spPr>
          <a:xfrm>
            <a:off x="3347864" y="5517232"/>
            <a:ext cx="1872208" cy="79208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Меморија</a:t>
            </a:r>
            <a:endParaRPr lang="en-US" dirty="0"/>
          </a:p>
        </p:txBody>
      </p:sp>
      <p:sp>
        <p:nvSpPr>
          <p:cNvPr id="9" name="Правоугаоник 8"/>
          <p:cNvSpPr/>
          <p:nvPr/>
        </p:nvSpPr>
        <p:spPr>
          <a:xfrm>
            <a:off x="3347864" y="2996952"/>
            <a:ext cx="1872208" cy="936104"/>
          </a:xfrm>
          <a:prstGeom prst="rect">
            <a:avLst/>
          </a:prstGeom>
          <a:solidFill>
            <a:srgbClr val="DE7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tx1"/>
                </a:solidFill>
              </a:rPr>
              <a:t>Аритметичко логичка јединица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23928" y="5085184"/>
            <a:ext cx="0" cy="43204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716016" y="5085184"/>
            <a:ext cx="0" cy="43204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ава линија спајања са стрелицом 16"/>
          <p:cNvCxnSpPr>
            <a:stCxn id="4" idx="3"/>
            <a:endCxn id="27" idx="1"/>
          </p:cNvCxnSpPr>
          <p:nvPr/>
        </p:nvCxnSpPr>
        <p:spPr>
          <a:xfrm>
            <a:off x="2195736" y="4041068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ава линија спајања са стрелицом 16"/>
          <p:cNvCxnSpPr>
            <a:stCxn id="27" idx="3"/>
            <a:endCxn id="6" idx="1"/>
          </p:cNvCxnSpPr>
          <p:nvPr/>
        </p:nvCxnSpPr>
        <p:spPr>
          <a:xfrm>
            <a:off x="6012160" y="4041068"/>
            <a:ext cx="57606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Структура хардвера рачунарског система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57200" y="1676400"/>
            <a:ext cx="7355160" cy="528464"/>
          </a:xfrm>
        </p:spPr>
        <p:txBody>
          <a:bodyPr/>
          <a:lstStyle/>
          <a:p>
            <a:r>
              <a:rPr lang="sr-Cyrl-CS" dirty="0" smtClean="0"/>
              <a:t>Функционална организација рачунара</a:t>
            </a:r>
            <a:endParaRPr lang="en-US" dirty="0"/>
          </a:p>
        </p:txBody>
      </p:sp>
      <p:sp>
        <p:nvSpPr>
          <p:cNvPr id="4" name="Правоугаоник 3"/>
          <p:cNvSpPr/>
          <p:nvPr/>
        </p:nvSpPr>
        <p:spPr>
          <a:xfrm>
            <a:off x="323528" y="3068960"/>
            <a:ext cx="187220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Улазне јединице</a:t>
            </a:r>
            <a:endParaRPr lang="en-US" dirty="0"/>
          </a:p>
        </p:txBody>
      </p:sp>
      <p:sp>
        <p:nvSpPr>
          <p:cNvPr id="6" name="Правоугаоник 5"/>
          <p:cNvSpPr/>
          <p:nvPr/>
        </p:nvSpPr>
        <p:spPr>
          <a:xfrm>
            <a:off x="323528" y="4149080"/>
            <a:ext cx="187220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Излазне јединице</a:t>
            </a:r>
            <a:endParaRPr lang="en-US" dirty="0"/>
          </a:p>
        </p:txBody>
      </p:sp>
      <p:sp>
        <p:nvSpPr>
          <p:cNvPr id="7" name="Правоугаоник 6"/>
          <p:cNvSpPr/>
          <p:nvPr/>
        </p:nvSpPr>
        <p:spPr>
          <a:xfrm>
            <a:off x="2627784" y="3068960"/>
            <a:ext cx="1872208" cy="792088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Контролна јединица</a:t>
            </a:r>
            <a:endParaRPr lang="en-US" dirty="0"/>
          </a:p>
        </p:txBody>
      </p:sp>
      <p:sp>
        <p:nvSpPr>
          <p:cNvPr id="8" name="Правоугаоник 7"/>
          <p:cNvSpPr/>
          <p:nvPr/>
        </p:nvSpPr>
        <p:spPr>
          <a:xfrm>
            <a:off x="4932040" y="3068960"/>
            <a:ext cx="1872208" cy="79208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Унутрашња меморија</a:t>
            </a:r>
            <a:endParaRPr lang="en-US" dirty="0"/>
          </a:p>
        </p:txBody>
      </p:sp>
      <p:sp>
        <p:nvSpPr>
          <p:cNvPr id="9" name="Правоугаоник 8"/>
          <p:cNvSpPr/>
          <p:nvPr/>
        </p:nvSpPr>
        <p:spPr>
          <a:xfrm>
            <a:off x="3707904" y="4149080"/>
            <a:ext cx="1872208" cy="93610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>
                <a:solidFill>
                  <a:schemeClr val="tx1"/>
                </a:solidFill>
              </a:rPr>
              <a:t>Аритметичко логичка јединица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Правоугаоник 9"/>
          <p:cNvSpPr/>
          <p:nvPr/>
        </p:nvSpPr>
        <p:spPr>
          <a:xfrm>
            <a:off x="7164288" y="3068960"/>
            <a:ext cx="1872208" cy="79208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dirty="0" smtClean="0"/>
              <a:t>Спољна меморија</a:t>
            </a:r>
            <a:endParaRPr lang="en-US" dirty="0"/>
          </a:p>
        </p:txBody>
      </p:sp>
      <p:cxnSp>
        <p:nvCxnSpPr>
          <p:cNvPr id="12" name="Заломљена линија спајања 11"/>
          <p:cNvCxnSpPr>
            <a:stCxn id="4" idx="0"/>
            <a:endCxn id="8" idx="0"/>
          </p:cNvCxnSpPr>
          <p:nvPr/>
        </p:nvCxnSpPr>
        <p:spPr>
          <a:xfrm rot="5400000" flipH="1" flipV="1">
            <a:off x="3563888" y="764704"/>
            <a:ext cx="12700" cy="4608512"/>
          </a:xfrm>
          <a:prstGeom prst="bentConnector3">
            <a:avLst>
              <a:gd name="adj1" fmla="val 3070592"/>
            </a:avLst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ава линија спајања са стрелицом 16"/>
          <p:cNvCxnSpPr/>
          <p:nvPr/>
        </p:nvCxnSpPr>
        <p:spPr>
          <a:xfrm>
            <a:off x="2195736" y="3284984"/>
            <a:ext cx="396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ава линија спајања са стрелицом 18"/>
          <p:cNvCxnSpPr/>
          <p:nvPr/>
        </p:nvCxnSpPr>
        <p:spPr>
          <a:xfrm flipH="1">
            <a:off x="2195736" y="3645024"/>
            <a:ext cx="396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Облик 20"/>
          <p:cNvCxnSpPr>
            <a:endCxn id="6" idx="2"/>
          </p:cNvCxnSpPr>
          <p:nvPr/>
        </p:nvCxnSpPr>
        <p:spPr>
          <a:xfrm rot="10800000" flipV="1">
            <a:off x="1259632" y="3861048"/>
            <a:ext cx="4968552" cy="1080120"/>
          </a:xfrm>
          <a:prstGeom prst="bentConnector4">
            <a:avLst>
              <a:gd name="adj1" fmla="val -197"/>
              <a:gd name="adj2" fmla="val 155193"/>
            </a:avLst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Заломљена линија спајања 24"/>
          <p:cNvCxnSpPr/>
          <p:nvPr/>
        </p:nvCxnSpPr>
        <p:spPr>
          <a:xfrm flipV="1">
            <a:off x="2195736" y="3861048"/>
            <a:ext cx="1080120" cy="504056"/>
          </a:xfrm>
          <a:prstGeom prst="bentConnector3">
            <a:avLst>
              <a:gd name="adj1" fmla="val 99798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Заломљена линија спајања 36"/>
          <p:cNvCxnSpPr>
            <a:stCxn id="7" idx="2"/>
            <a:endCxn id="6" idx="3"/>
          </p:cNvCxnSpPr>
          <p:nvPr/>
        </p:nvCxnSpPr>
        <p:spPr>
          <a:xfrm rot="5400000">
            <a:off x="2537774" y="3519010"/>
            <a:ext cx="684076" cy="1368152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ава линија спајања са стрелицом 41"/>
          <p:cNvCxnSpPr/>
          <p:nvPr/>
        </p:nvCxnSpPr>
        <p:spPr>
          <a:xfrm>
            <a:off x="3923928" y="3861048"/>
            <a:ext cx="0" cy="2880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ава линија спајања са стрелицом 43"/>
          <p:cNvCxnSpPr/>
          <p:nvPr/>
        </p:nvCxnSpPr>
        <p:spPr>
          <a:xfrm flipV="1">
            <a:off x="4139952" y="3861048"/>
            <a:ext cx="0" cy="28803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ава линија спајања са стрелицом 44"/>
          <p:cNvCxnSpPr/>
          <p:nvPr/>
        </p:nvCxnSpPr>
        <p:spPr>
          <a:xfrm>
            <a:off x="5148064" y="3861048"/>
            <a:ext cx="0" cy="28803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ава линија спајања са стрелицом 45"/>
          <p:cNvCxnSpPr/>
          <p:nvPr/>
        </p:nvCxnSpPr>
        <p:spPr>
          <a:xfrm flipV="1">
            <a:off x="5364088" y="3861048"/>
            <a:ext cx="0" cy="288032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ава линија спајања са стрелицом 46"/>
          <p:cNvCxnSpPr/>
          <p:nvPr/>
        </p:nvCxnSpPr>
        <p:spPr>
          <a:xfrm rot="5400000">
            <a:off x="4716040" y="3140992"/>
            <a:ext cx="0" cy="4320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ава линија спајања са стрелицом 47"/>
          <p:cNvCxnSpPr/>
          <p:nvPr/>
        </p:nvCxnSpPr>
        <p:spPr>
          <a:xfrm rot="5400000" flipV="1">
            <a:off x="4716040" y="3357016"/>
            <a:ext cx="0" cy="432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ава линија спајања са стрелицом 49"/>
          <p:cNvCxnSpPr/>
          <p:nvPr/>
        </p:nvCxnSpPr>
        <p:spPr>
          <a:xfrm rot="5400000">
            <a:off x="6984288" y="3176992"/>
            <a:ext cx="0" cy="3600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ава линија спајања са стрелицом 50"/>
          <p:cNvCxnSpPr/>
          <p:nvPr/>
        </p:nvCxnSpPr>
        <p:spPr>
          <a:xfrm rot="5400000" flipV="1">
            <a:off x="6984288" y="3393016"/>
            <a:ext cx="0" cy="3600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Заломљена линија спајања 52"/>
          <p:cNvCxnSpPr>
            <a:stCxn id="7" idx="0"/>
            <a:endCxn id="10" idx="0"/>
          </p:cNvCxnSpPr>
          <p:nvPr/>
        </p:nvCxnSpPr>
        <p:spPr>
          <a:xfrm rot="5400000" flipH="1" flipV="1">
            <a:off x="5832140" y="800708"/>
            <a:ext cx="12700" cy="4536504"/>
          </a:xfrm>
          <a:prstGeom prst="bentConnector3">
            <a:avLst>
              <a:gd name="adj1" fmla="val 412941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ава линија спајања са стрелицом 46"/>
          <p:cNvCxnSpPr/>
          <p:nvPr/>
        </p:nvCxnSpPr>
        <p:spPr>
          <a:xfrm rot="5400000">
            <a:off x="899568" y="5661272"/>
            <a:ext cx="0" cy="43200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ава линија спајања са стрелицом 18"/>
          <p:cNvCxnSpPr/>
          <p:nvPr/>
        </p:nvCxnSpPr>
        <p:spPr>
          <a:xfrm flipH="1">
            <a:off x="683568" y="6165304"/>
            <a:ext cx="39600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59632" y="5733256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/>
              <a:t>Ток података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259632" y="6021288"/>
            <a:ext cx="186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dirty="0" smtClean="0"/>
              <a:t>Ток инструкција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Централна (унутрашња) меморија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Садржи податке који се тренутно обрађују</a:t>
            </a:r>
          </a:p>
          <a:p>
            <a:r>
              <a:rPr lang="sr-Cyrl-CS" dirty="0" smtClean="0"/>
              <a:t>Регистри</a:t>
            </a:r>
          </a:p>
          <a:p>
            <a:r>
              <a:rPr lang="sr-Cyrl-CS" dirty="0" smtClean="0"/>
              <a:t>Бит и Бајт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Аритметичко Логичка јединица (АЛЈ)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sr-Cyrl-CS" dirty="0" smtClean="0"/>
              <a:t>Врши</a:t>
            </a:r>
          </a:p>
          <a:p>
            <a:pPr lvl="1"/>
            <a:r>
              <a:rPr lang="sr-Cyrl-CS" dirty="0" smtClean="0"/>
              <a:t>Логичке</a:t>
            </a:r>
          </a:p>
          <a:p>
            <a:pPr lvl="1"/>
            <a:r>
              <a:rPr lang="sr-Cyrl-CS" dirty="0" smtClean="0"/>
              <a:t>Аритметичке</a:t>
            </a:r>
          </a:p>
          <a:p>
            <a:pPr indent="15875">
              <a:buNone/>
            </a:pPr>
            <a:r>
              <a:rPr lang="sr-Cyrl-CS" dirty="0" smtClean="0"/>
              <a:t>операције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Контролна јединица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sr-Cyrl-CS" dirty="0" smtClean="0"/>
              <a:t>Управља радом рачунара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Спољна меморија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Чувају податке и послије гашења.</a:t>
            </a:r>
          </a:p>
          <a:p>
            <a:r>
              <a:rPr lang="sr-Cyrl-CS" dirty="0" err="1" smtClean="0"/>
              <a:t>Спољња</a:t>
            </a:r>
            <a:r>
              <a:rPr lang="sr-Cyrl-CS" dirty="0" smtClean="0"/>
              <a:t> </a:t>
            </a:r>
            <a:r>
              <a:rPr lang="sr-Cyrl-CS" dirty="0" err="1" smtClean="0"/>
              <a:t>меорија</a:t>
            </a:r>
            <a:r>
              <a:rPr lang="sr-Cyrl-CS" dirty="0" smtClean="0"/>
              <a:t>:</a:t>
            </a:r>
          </a:p>
          <a:p>
            <a:pPr lvl="1"/>
            <a:r>
              <a:rPr lang="sr-Cyrl-CS" dirty="0" smtClean="0"/>
              <a:t>Чврсти дискови</a:t>
            </a:r>
          </a:p>
          <a:p>
            <a:pPr lvl="1"/>
            <a:r>
              <a:rPr lang="sr-Cyrl-CS" dirty="0" smtClean="0"/>
              <a:t>Компакт дискови</a:t>
            </a:r>
          </a:p>
          <a:p>
            <a:pPr lvl="1"/>
            <a:r>
              <a:rPr lang="sr-Cyrl-CS" dirty="0" smtClean="0"/>
              <a:t>Дискете</a:t>
            </a:r>
          </a:p>
          <a:p>
            <a:pPr lvl="1"/>
            <a:r>
              <a:rPr lang="sr-Cyrl-CS" dirty="0" smtClean="0"/>
              <a:t>Флеш меморије </a:t>
            </a:r>
          </a:p>
          <a:p>
            <a:pPr lvl="1"/>
            <a:r>
              <a:rPr lang="en-US" dirty="0" smtClean="0"/>
              <a:t>SSD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Улазне јединице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Унос улазних података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411</TotalTime>
  <Words>317</Words>
  <Application>Microsoft Office PowerPoint</Application>
  <PresentationFormat>On-screen Show (4:3)</PresentationFormat>
  <Paragraphs>143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Theme3</vt:lpstr>
      <vt:lpstr>Рачунарски систем</vt:lpstr>
      <vt:lpstr>Хардвер - Софтвер</vt:lpstr>
      <vt:lpstr>Структура хардвера рачунарског система</vt:lpstr>
      <vt:lpstr>Структура хардвера рачунарског система</vt:lpstr>
      <vt:lpstr>Централна (унутрашња) меморија</vt:lpstr>
      <vt:lpstr>Аритметичко Логичка јединица (АЛЈ)</vt:lpstr>
      <vt:lpstr>Контролна јединица</vt:lpstr>
      <vt:lpstr>Спољна меморија</vt:lpstr>
      <vt:lpstr>Улазне јединице</vt:lpstr>
      <vt:lpstr>Излазне јединице</vt:lpstr>
      <vt:lpstr>Физичка структура персоналних рачунара</vt:lpstr>
      <vt:lpstr>Унутрашњост кућишта</vt:lpstr>
      <vt:lpstr>Процесор, сокет и хладњак</vt:lpstr>
      <vt:lpstr>Унутрашњост кућишта</vt:lpstr>
      <vt:lpstr>Slide 15</vt:lpstr>
      <vt:lpstr>Унутрашњост кућишта</vt:lpstr>
      <vt:lpstr>Slide 17</vt:lpstr>
      <vt:lpstr>Унутрашњост кућишта</vt:lpstr>
      <vt:lpstr>Портови</vt:lpstr>
      <vt:lpstr>Врсте меморије</vt:lpstr>
      <vt:lpstr>Улазни и излазни уређаји</vt:lpstr>
      <vt:lpstr>Веб и дигиталне камере, скенер, звучници и слушалице</vt:lpstr>
      <vt:lpstr>Играчке периферије</vt:lpstr>
      <vt:lpstr>Штампачи</vt:lpstr>
      <vt:lpstr>Екран/Монитор</vt:lpstr>
      <vt:lpstr>Оперативни систем (ОС)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Рачунарски систем</dc:title>
  <dc:creator>blazodj</dc:creator>
  <cp:lastModifiedBy>blazodj</cp:lastModifiedBy>
  <cp:revision>39</cp:revision>
  <dcterms:created xsi:type="dcterms:W3CDTF">2012-09-25T07:06:06Z</dcterms:created>
  <dcterms:modified xsi:type="dcterms:W3CDTF">2017-09-28T10:05:26Z</dcterms:modified>
</cp:coreProperties>
</file>