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B4296-3405-42FF-B894-88E7BA3995AB}" type="datetimeFigureOut">
              <a:rPr lang="en-US" smtClean="0"/>
              <a:pPr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B739D-543E-4B27-A59D-87BBA6882E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ПН спој и диоде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145"/>
          <p:cNvSpPr/>
          <p:nvPr/>
        </p:nvSpPr>
        <p:spPr>
          <a:xfrm>
            <a:off x="0" y="980728"/>
            <a:ext cx="4572000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r>
              <a:rPr lang="sr-Cyrl-ME" dirty="0"/>
              <a:t>ПН спој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468001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3640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48164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73224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7416316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4968044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688124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33619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984268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632340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80643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864045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831641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85647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68001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Oval 67"/>
          <p:cNvSpPr/>
          <p:nvPr/>
        </p:nvSpPr>
        <p:spPr>
          <a:xfrm>
            <a:off x="53640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Oval 68"/>
          <p:cNvSpPr/>
          <p:nvPr/>
        </p:nvSpPr>
        <p:spPr>
          <a:xfrm>
            <a:off x="6048164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Oval 69"/>
          <p:cNvSpPr/>
          <p:nvPr/>
        </p:nvSpPr>
        <p:spPr>
          <a:xfrm>
            <a:off x="6732240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/>
          <p:cNvSpPr/>
          <p:nvPr/>
        </p:nvSpPr>
        <p:spPr>
          <a:xfrm>
            <a:off x="7416316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/>
          <p:cNvSpPr/>
          <p:nvPr/>
        </p:nvSpPr>
        <p:spPr>
          <a:xfrm>
            <a:off x="4968044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688124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33619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984268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7632340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80643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/>
          <p:cNvSpPr/>
          <p:nvPr/>
        </p:nvSpPr>
        <p:spPr>
          <a:xfrm>
            <a:off x="864045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/>
          <p:cNvSpPr/>
          <p:nvPr/>
        </p:nvSpPr>
        <p:spPr>
          <a:xfrm>
            <a:off x="831641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885647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68001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Oval 95"/>
          <p:cNvSpPr/>
          <p:nvPr/>
        </p:nvSpPr>
        <p:spPr>
          <a:xfrm>
            <a:off x="53640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Oval 96"/>
          <p:cNvSpPr/>
          <p:nvPr/>
        </p:nvSpPr>
        <p:spPr>
          <a:xfrm>
            <a:off x="6048164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/>
          <p:cNvSpPr/>
          <p:nvPr/>
        </p:nvSpPr>
        <p:spPr>
          <a:xfrm>
            <a:off x="6732240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Oval 98"/>
          <p:cNvSpPr/>
          <p:nvPr/>
        </p:nvSpPr>
        <p:spPr>
          <a:xfrm>
            <a:off x="7416316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Oval 104"/>
          <p:cNvSpPr/>
          <p:nvPr/>
        </p:nvSpPr>
        <p:spPr>
          <a:xfrm>
            <a:off x="4968044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688124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633619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6984268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7632340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80643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Oval 114"/>
          <p:cNvSpPr/>
          <p:nvPr/>
        </p:nvSpPr>
        <p:spPr>
          <a:xfrm>
            <a:off x="864045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/>
          <p:cNvSpPr/>
          <p:nvPr/>
        </p:nvSpPr>
        <p:spPr>
          <a:xfrm>
            <a:off x="831641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885647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1295636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19" name="Oval 118"/>
          <p:cNvSpPr/>
          <p:nvPr/>
        </p:nvSpPr>
        <p:spPr>
          <a:xfrm>
            <a:off x="197971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20" name="Oval 119"/>
          <p:cNvSpPr/>
          <p:nvPr/>
        </p:nvSpPr>
        <p:spPr>
          <a:xfrm>
            <a:off x="2663788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21" name="Oval 120"/>
          <p:cNvSpPr/>
          <p:nvPr/>
        </p:nvSpPr>
        <p:spPr>
          <a:xfrm>
            <a:off x="334786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22" name="Oval 121"/>
          <p:cNvSpPr/>
          <p:nvPr/>
        </p:nvSpPr>
        <p:spPr>
          <a:xfrm>
            <a:off x="4031940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23" name="Oval 122"/>
          <p:cNvSpPr/>
          <p:nvPr/>
        </p:nvSpPr>
        <p:spPr>
          <a:xfrm>
            <a:off x="468001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/>
          <p:cNvSpPr/>
          <p:nvPr/>
        </p:nvSpPr>
        <p:spPr>
          <a:xfrm>
            <a:off x="53640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/>
          <p:cNvSpPr/>
          <p:nvPr/>
        </p:nvSpPr>
        <p:spPr>
          <a:xfrm>
            <a:off x="6048164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Oval 125"/>
          <p:cNvSpPr/>
          <p:nvPr/>
        </p:nvSpPr>
        <p:spPr>
          <a:xfrm>
            <a:off x="6732240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Oval 126"/>
          <p:cNvSpPr/>
          <p:nvPr/>
        </p:nvSpPr>
        <p:spPr>
          <a:xfrm>
            <a:off x="7416316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Oval 127"/>
          <p:cNvSpPr/>
          <p:nvPr/>
        </p:nvSpPr>
        <p:spPr>
          <a:xfrm>
            <a:off x="1583668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223174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295182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3599892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4319972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4968044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688124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633619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6984268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7632340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10750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39" name="Oval 138"/>
          <p:cNvSpPr/>
          <p:nvPr/>
        </p:nvSpPr>
        <p:spPr>
          <a:xfrm>
            <a:off x="71957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40" name="Oval 139"/>
          <p:cNvSpPr/>
          <p:nvPr/>
        </p:nvSpPr>
        <p:spPr>
          <a:xfrm>
            <a:off x="395536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97160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80643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Oval 142"/>
          <p:cNvSpPr/>
          <p:nvPr/>
        </p:nvSpPr>
        <p:spPr>
          <a:xfrm>
            <a:off x="864045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Oval 143"/>
          <p:cNvSpPr/>
          <p:nvPr/>
        </p:nvSpPr>
        <p:spPr>
          <a:xfrm>
            <a:off x="831641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885647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4572000" y="980728"/>
            <a:ext cx="4572000" cy="2880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Box 147"/>
          <p:cNvSpPr txBox="1"/>
          <p:nvPr/>
        </p:nvSpPr>
        <p:spPr>
          <a:xfrm>
            <a:off x="107504" y="342900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N</a:t>
            </a:r>
            <a:endParaRPr lang="en-US" dirty="0"/>
          </a:p>
        </p:txBody>
      </p:sp>
      <p:sp>
        <p:nvSpPr>
          <p:cNvPr id="149" name="TextBox 148"/>
          <p:cNvSpPr txBox="1"/>
          <p:nvPr/>
        </p:nvSpPr>
        <p:spPr>
          <a:xfrm>
            <a:off x="8748464" y="342900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</a:t>
            </a:r>
            <a:endParaRPr lang="en-US" dirty="0"/>
          </a:p>
        </p:txBody>
      </p:sp>
      <p:sp>
        <p:nvSpPr>
          <p:cNvPr id="150" name="TextBox 149"/>
          <p:cNvSpPr txBox="1"/>
          <p:nvPr/>
        </p:nvSpPr>
        <p:spPr>
          <a:xfrm>
            <a:off x="179512" y="4149080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Већински носиоци су електрони</a:t>
            </a:r>
          </a:p>
          <a:p>
            <a:r>
              <a:rPr lang="sr-Cyrl-ME" dirty="0"/>
              <a:t>Висока концентрација електрона</a:t>
            </a:r>
          </a:p>
          <a:p>
            <a:r>
              <a:rPr lang="sr-Cyrl-ME" dirty="0"/>
              <a:t>Мала концентрација шупљина</a:t>
            </a:r>
            <a:endParaRPr lang="en-US" dirty="0"/>
          </a:p>
        </p:txBody>
      </p:sp>
      <p:sp>
        <p:nvSpPr>
          <p:cNvPr id="151" name="TextBox 150"/>
          <p:cNvSpPr txBox="1"/>
          <p:nvPr/>
        </p:nvSpPr>
        <p:spPr>
          <a:xfrm>
            <a:off x="4788024" y="4149080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Већински носиоци су шупљине</a:t>
            </a:r>
          </a:p>
          <a:p>
            <a:r>
              <a:rPr lang="sr-Cyrl-ME" dirty="0"/>
              <a:t>Висока концентрација шупљина</a:t>
            </a:r>
          </a:p>
          <a:p>
            <a:r>
              <a:rPr lang="sr-Cyrl-ME" dirty="0"/>
              <a:t>Мала концентрација електрона</a:t>
            </a:r>
          </a:p>
        </p:txBody>
      </p:sp>
      <p:cxnSp>
        <p:nvCxnSpPr>
          <p:cNvPr id="153" name="Straight Arrow Connector 152"/>
          <p:cNvCxnSpPr>
            <a:endCxn id="109" idx="4"/>
          </p:cNvCxnSpPr>
          <p:nvPr/>
        </p:nvCxnSpPr>
        <p:spPr>
          <a:xfrm flipV="1">
            <a:off x="7380312" y="3284984"/>
            <a:ext cx="32403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>
            <a:endCxn id="106" idx="4"/>
          </p:cNvCxnSpPr>
          <p:nvPr/>
        </p:nvCxnSpPr>
        <p:spPr>
          <a:xfrm flipH="1" flipV="1">
            <a:off x="5760132" y="3284984"/>
            <a:ext cx="32403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flipV="1">
            <a:off x="2843808" y="3284984"/>
            <a:ext cx="18002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 flipH="1" flipV="1">
            <a:off x="2303748" y="3284984"/>
            <a:ext cx="46805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2051720" y="5085184"/>
            <a:ext cx="1368152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H="1">
            <a:off x="5004048" y="5013176"/>
            <a:ext cx="1296144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3679966" y="5291916"/>
            <a:ext cx="12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ДИФУЗИЈА</a:t>
            </a:r>
            <a:endParaRPr lang="en-US" b="1" dirty="0"/>
          </a:p>
        </p:txBody>
      </p:sp>
      <p:sp>
        <p:nvSpPr>
          <p:cNvPr id="170" name="Oval 169"/>
          <p:cNvSpPr/>
          <p:nvPr/>
        </p:nvSpPr>
        <p:spPr>
          <a:xfrm>
            <a:off x="1295636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71" name="Oval 170"/>
          <p:cNvSpPr/>
          <p:nvPr/>
        </p:nvSpPr>
        <p:spPr>
          <a:xfrm>
            <a:off x="197971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72" name="Oval 171"/>
          <p:cNvSpPr/>
          <p:nvPr/>
        </p:nvSpPr>
        <p:spPr>
          <a:xfrm>
            <a:off x="2663788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73" name="Oval 172"/>
          <p:cNvSpPr/>
          <p:nvPr/>
        </p:nvSpPr>
        <p:spPr>
          <a:xfrm>
            <a:off x="334786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74" name="Oval 173"/>
          <p:cNvSpPr/>
          <p:nvPr/>
        </p:nvSpPr>
        <p:spPr>
          <a:xfrm>
            <a:off x="4031940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75" name="Oval 174"/>
          <p:cNvSpPr/>
          <p:nvPr/>
        </p:nvSpPr>
        <p:spPr>
          <a:xfrm>
            <a:off x="1583668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223174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295182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3599892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4319972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10750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1" name="Oval 180"/>
          <p:cNvSpPr/>
          <p:nvPr/>
        </p:nvSpPr>
        <p:spPr>
          <a:xfrm>
            <a:off x="71957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2" name="Oval 181"/>
          <p:cNvSpPr/>
          <p:nvPr/>
        </p:nvSpPr>
        <p:spPr>
          <a:xfrm>
            <a:off x="395536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97160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1295636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5" name="Oval 184"/>
          <p:cNvSpPr/>
          <p:nvPr/>
        </p:nvSpPr>
        <p:spPr>
          <a:xfrm>
            <a:off x="197971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6" name="Oval 185"/>
          <p:cNvSpPr/>
          <p:nvPr/>
        </p:nvSpPr>
        <p:spPr>
          <a:xfrm>
            <a:off x="2663788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7" name="Oval 186"/>
          <p:cNvSpPr/>
          <p:nvPr/>
        </p:nvSpPr>
        <p:spPr>
          <a:xfrm>
            <a:off x="334786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8" name="Oval 187"/>
          <p:cNvSpPr/>
          <p:nvPr/>
        </p:nvSpPr>
        <p:spPr>
          <a:xfrm>
            <a:off x="4031940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89" name="Oval 188"/>
          <p:cNvSpPr/>
          <p:nvPr/>
        </p:nvSpPr>
        <p:spPr>
          <a:xfrm>
            <a:off x="1583668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223174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295182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3599892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4319972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10750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95" name="Oval 194"/>
          <p:cNvSpPr/>
          <p:nvPr/>
        </p:nvSpPr>
        <p:spPr>
          <a:xfrm>
            <a:off x="71957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96" name="Oval 195"/>
          <p:cNvSpPr/>
          <p:nvPr/>
        </p:nvSpPr>
        <p:spPr>
          <a:xfrm>
            <a:off x="395536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97160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1295636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199" name="Oval 198"/>
          <p:cNvSpPr/>
          <p:nvPr/>
        </p:nvSpPr>
        <p:spPr>
          <a:xfrm>
            <a:off x="197971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0" name="Oval 199"/>
          <p:cNvSpPr/>
          <p:nvPr/>
        </p:nvSpPr>
        <p:spPr>
          <a:xfrm>
            <a:off x="2663788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1" name="Oval 200"/>
          <p:cNvSpPr/>
          <p:nvPr/>
        </p:nvSpPr>
        <p:spPr>
          <a:xfrm>
            <a:off x="334786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2" name="Oval 201"/>
          <p:cNvSpPr/>
          <p:nvPr/>
        </p:nvSpPr>
        <p:spPr>
          <a:xfrm>
            <a:off x="4031940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3" name="Oval 202"/>
          <p:cNvSpPr/>
          <p:nvPr/>
        </p:nvSpPr>
        <p:spPr>
          <a:xfrm>
            <a:off x="1583668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/>
          <p:cNvSpPr/>
          <p:nvPr/>
        </p:nvSpPr>
        <p:spPr>
          <a:xfrm>
            <a:off x="223174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/>
          <p:cNvSpPr/>
          <p:nvPr/>
        </p:nvSpPr>
        <p:spPr>
          <a:xfrm>
            <a:off x="295182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3599892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/>
          <p:cNvSpPr/>
          <p:nvPr/>
        </p:nvSpPr>
        <p:spPr>
          <a:xfrm>
            <a:off x="4319972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/>
          <p:cNvSpPr/>
          <p:nvPr/>
        </p:nvSpPr>
        <p:spPr>
          <a:xfrm>
            <a:off x="10750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9" name="Oval 208"/>
          <p:cNvSpPr/>
          <p:nvPr/>
        </p:nvSpPr>
        <p:spPr>
          <a:xfrm>
            <a:off x="71957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10" name="Oval 209"/>
          <p:cNvSpPr/>
          <p:nvPr/>
        </p:nvSpPr>
        <p:spPr>
          <a:xfrm>
            <a:off x="395536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/>
          <p:cNvSpPr/>
          <p:nvPr/>
        </p:nvSpPr>
        <p:spPr>
          <a:xfrm>
            <a:off x="97160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r>
              <a:rPr lang="sr-Cyrl-ME" dirty="0"/>
              <a:t>ПН спој</a:t>
            </a:r>
            <a:endParaRPr lang="en-US" dirty="0"/>
          </a:p>
        </p:txBody>
      </p:sp>
      <p:sp>
        <p:nvSpPr>
          <p:cNvPr id="152" name="Rectangle 151"/>
          <p:cNvSpPr/>
          <p:nvPr/>
        </p:nvSpPr>
        <p:spPr>
          <a:xfrm>
            <a:off x="0" y="980728"/>
            <a:ext cx="4572000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468001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Oval 155"/>
          <p:cNvSpPr/>
          <p:nvPr/>
        </p:nvSpPr>
        <p:spPr>
          <a:xfrm>
            <a:off x="53640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Oval 157"/>
          <p:cNvSpPr/>
          <p:nvPr/>
        </p:nvSpPr>
        <p:spPr>
          <a:xfrm>
            <a:off x="6048164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Oval 159"/>
          <p:cNvSpPr/>
          <p:nvPr/>
        </p:nvSpPr>
        <p:spPr>
          <a:xfrm>
            <a:off x="673224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2" name="Oval 161"/>
          <p:cNvSpPr/>
          <p:nvPr/>
        </p:nvSpPr>
        <p:spPr>
          <a:xfrm>
            <a:off x="7416316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Oval 163"/>
          <p:cNvSpPr/>
          <p:nvPr/>
        </p:nvSpPr>
        <p:spPr>
          <a:xfrm>
            <a:off x="4968044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5688124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633619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984268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7632340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80643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1" name="Oval 170"/>
          <p:cNvSpPr/>
          <p:nvPr/>
        </p:nvSpPr>
        <p:spPr>
          <a:xfrm>
            <a:off x="864045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2" name="Oval 171"/>
          <p:cNvSpPr/>
          <p:nvPr/>
        </p:nvSpPr>
        <p:spPr>
          <a:xfrm>
            <a:off x="831641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885647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468001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5" name="Oval 174"/>
          <p:cNvSpPr/>
          <p:nvPr/>
        </p:nvSpPr>
        <p:spPr>
          <a:xfrm>
            <a:off x="53640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6" name="Oval 175"/>
          <p:cNvSpPr/>
          <p:nvPr/>
        </p:nvSpPr>
        <p:spPr>
          <a:xfrm>
            <a:off x="6048164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Oval 176"/>
          <p:cNvSpPr/>
          <p:nvPr/>
        </p:nvSpPr>
        <p:spPr>
          <a:xfrm>
            <a:off x="6732240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8" name="Oval 177"/>
          <p:cNvSpPr/>
          <p:nvPr/>
        </p:nvSpPr>
        <p:spPr>
          <a:xfrm>
            <a:off x="7416316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9" name="Oval 178"/>
          <p:cNvSpPr/>
          <p:nvPr/>
        </p:nvSpPr>
        <p:spPr>
          <a:xfrm>
            <a:off x="4968044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5688124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633619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6984268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7632340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80643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5" name="Oval 184"/>
          <p:cNvSpPr/>
          <p:nvPr/>
        </p:nvSpPr>
        <p:spPr>
          <a:xfrm>
            <a:off x="864045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Oval 185"/>
          <p:cNvSpPr/>
          <p:nvPr/>
        </p:nvSpPr>
        <p:spPr>
          <a:xfrm>
            <a:off x="831641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885647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468001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Oval 188"/>
          <p:cNvSpPr/>
          <p:nvPr/>
        </p:nvSpPr>
        <p:spPr>
          <a:xfrm>
            <a:off x="53640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0" name="Oval 189"/>
          <p:cNvSpPr/>
          <p:nvPr/>
        </p:nvSpPr>
        <p:spPr>
          <a:xfrm>
            <a:off x="6048164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1" name="Oval 190"/>
          <p:cNvSpPr/>
          <p:nvPr/>
        </p:nvSpPr>
        <p:spPr>
          <a:xfrm>
            <a:off x="6732240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Oval 191"/>
          <p:cNvSpPr/>
          <p:nvPr/>
        </p:nvSpPr>
        <p:spPr>
          <a:xfrm>
            <a:off x="7416316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" name="Oval 192"/>
          <p:cNvSpPr/>
          <p:nvPr/>
        </p:nvSpPr>
        <p:spPr>
          <a:xfrm>
            <a:off x="4968044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5688124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633619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6984268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7632340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80643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Oval 198"/>
          <p:cNvSpPr/>
          <p:nvPr/>
        </p:nvSpPr>
        <p:spPr>
          <a:xfrm>
            <a:off x="864045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Oval 199"/>
          <p:cNvSpPr/>
          <p:nvPr/>
        </p:nvSpPr>
        <p:spPr>
          <a:xfrm>
            <a:off x="831641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885647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1295636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3" name="Oval 202"/>
          <p:cNvSpPr/>
          <p:nvPr/>
        </p:nvSpPr>
        <p:spPr>
          <a:xfrm>
            <a:off x="197971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4" name="Oval 203"/>
          <p:cNvSpPr/>
          <p:nvPr/>
        </p:nvSpPr>
        <p:spPr>
          <a:xfrm>
            <a:off x="2663788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5" name="Oval 204"/>
          <p:cNvSpPr/>
          <p:nvPr/>
        </p:nvSpPr>
        <p:spPr>
          <a:xfrm>
            <a:off x="334786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6" name="Oval 205"/>
          <p:cNvSpPr/>
          <p:nvPr/>
        </p:nvSpPr>
        <p:spPr>
          <a:xfrm>
            <a:off x="4031940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7" name="Oval 206"/>
          <p:cNvSpPr/>
          <p:nvPr/>
        </p:nvSpPr>
        <p:spPr>
          <a:xfrm>
            <a:off x="468001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8" name="Oval 207"/>
          <p:cNvSpPr/>
          <p:nvPr/>
        </p:nvSpPr>
        <p:spPr>
          <a:xfrm>
            <a:off x="53640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" name="Oval 208"/>
          <p:cNvSpPr/>
          <p:nvPr/>
        </p:nvSpPr>
        <p:spPr>
          <a:xfrm>
            <a:off x="6048164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0" name="Oval 209"/>
          <p:cNvSpPr/>
          <p:nvPr/>
        </p:nvSpPr>
        <p:spPr>
          <a:xfrm>
            <a:off x="6732240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1" name="Oval 210"/>
          <p:cNvSpPr/>
          <p:nvPr/>
        </p:nvSpPr>
        <p:spPr>
          <a:xfrm>
            <a:off x="7416316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Oval 211"/>
          <p:cNvSpPr/>
          <p:nvPr/>
        </p:nvSpPr>
        <p:spPr>
          <a:xfrm>
            <a:off x="1583668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223174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295182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/>
          <p:cNvSpPr/>
          <p:nvPr/>
        </p:nvSpPr>
        <p:spPr>
          <a:xfrm>
            <a:off x="3599892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4319972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4968044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5688124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633619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6984268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7632340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/>
          <p:cNvSpPr/>
          <p:nvPr/>
        </p:nvSpPr>
        <p:spPr>
          <a:xfrm>
            <a:off x="10750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23" name="Oval 222"/>
          <p:cNvSpPr/>
          <p:nvPr/>
        </p:nvSpPr>
        <p:spPr>
          <a:xfrm>
            <a:off x="71957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24" name="Oval 223"/>
          <p:cNvSpPr/>
          <p:nvPr/>
        </p:nvSpPr>
        <p:spPr>
          <a:xfrm>
            <a:off x="395536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97160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80643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7" name="Oval 226"/>
          <p:cNvSpPr/>
          <p:nvPr/>
        </p:nvSpPr>
        <p:spPr>
          <a:xfrm>
            <a:off x="864045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8" name="Oval 227"/>
          <p:cNvSpPr/>
          <p:nvPr/>
        </p:nvSpPr>
        <p:spPr>
          <a:xfrm>
            <a:off x="831641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885647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ectangle 229"/>
          <p:cNvSpPr/>
          <p:nvPr/>
        </p:nvSpPr>
        <p:spPr>
          <a:xfrm>
            <a:off x="4572000" y="980728"/>
            <a:ext cx="4572000" cy="2880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TextBox 230"/>
          <p:cNvSpPr txBox="1"/>
          <p:nvPr/>
        </p:nvSpPr>
        <p:spPr>
          <a:xfrm>
            <a:off x="107504" y="342900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N</a:t>
            </a:r>
            <a:endParaRPr lang="en-US" dirty="0"/>
          </a:p>
        </p:txBody>
      </p:sp>
      <p:sp>
        <p:nvSpPr>
          <p:cNvPr id="232" name="TextBox 231"/>
          <p:cNvSpPr txBox="1"/>
          <p:nvPr/>
        </p:nvSpPr>
        <p:spPr>
          <a:xfrm>
            <a:off x="8748464" y="342900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</a:t>
            </a:r>
            <a:endParaRPr lang="en-US" dirty="0"/>
          </a:p>
        </p:txBody>
      </p:sp>
      <p:sp>
        <p:nvSpPr>
          <p:cNvPr id="233" name="Oval 232"/>
          <p:cNvSpPr/>
          <p:nvPr/>
        </p:nvSpPr>
        <p:spPr>
          <a:xfrm>
            <a:off x="1295636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4" name="Oval 233"/>
          <p:cNvSpPr/>
          <p:nvPr/>
        </p:nvSpPr>
        <p:spPr>
          <a:xfrm>
            <a:off x="197971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5" name="Oval 234"/>
          <p:cNvSpPr/>
          <p:nvPr/>
        </p:nvSpPr>
        <p:spPr>
          <a:xfrm>
            <a:off x="2663788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6" name="Oval 235"/>
          <p:cNvSpPr/>
          <p:nvPr/>
        </p:nvSpPr>
        <p:spPr>
          <a:xfrm>
            <a:off x="334786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7" name="Oval 236"/>
          <p:cNvSpPr/>
          <p:nvPr/>
        </p:nvSpPr>
        <p:spPr>
          <a:xfrm>
            <a:off x="4031940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8" name="Oval 237"/>
          <p:cNvSpPr/>
          <p:nvPr/>
        </p:nvSpPr>
        <p:spPr>
          <a:xfrm>
            <a:off x="1583668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223174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295182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3599892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/>
          <p:cNvSpPr/>
          <p:nvPr/>
        </p:nvSpPr>
        <p:spPr>
          <a:xfrm>
            <a:off x="4319972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10750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4" name="Oval 243"/>
          <p:cNvSpPr/>
          <p:nvPr/>
        </p:nvSpPr>
        <p:spPr>
          <a:xfrm>
            <a:off x="71957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5" name="Oval 244"/>
          <p:cNvSpPr/>
          <p:nvPr/>
        </p:nvSpPr>
        <p:spPr>
          <a:xfrm>
            <a:off x="395536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97160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1295636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8" name="Oval 247"/>
          <p:cNvSpPr/>
          <p:nvPr/>
        </p:nvSpPr>
        <p:spPr>
          <a:xfrm>
            <a:off x="197971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9" name="Oval 248"/>
          <p:cNvSpPr/>
          <p:nvPr/>
        </p:nvSpPr>
        <p:spPr>
          <a:xfrm>
            <a:off x="2663788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0" name="Oval 249"/>
          <p:cNvSpPr/>
          <p:nvPr/>
        </p:nvSpPr>
        <p:spPr>
          <a:xfrm>
            <a:off x="334786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1" name="Oval 250"/>
          <p:cNvSpPr/>
          <p:nvPr/>
        </p:nvSpPr>
        <p:spPr>
          <a:xfrm>
            <a:off x="4031940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2" name="Oval 251"/>
          <p:cNvSpPr/>
          <p:nvPr/>
        </p:nvSpPr>
        <p:spPr>
          <a:xfrm>
            <a:off x="1583668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223174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295182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Oval 254"/>
          <p:cNvSpPr/>
          <p:nvPr/>
        </p:nvSpPr>
        <p:spPr>
          <a:xfrm>
            <a:off x="3599892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/>
          <p:cNvSpPr/>
          <p:nvPr/>
        </p:nvSpPr>
        <p:spPr>
          <a:xfrm>
            <a:off x="4319972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10750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8" name="Oval 257"/>
          <p:cNvSpPr/>
          <p:nvPr/>
        </p:nvSpPr>
        <p:spPr>
          <a:xfrm>
            <a:off x="71957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9" name="Oval 258"/>
          <p:cNvSpPr/>
          <p:nvPr/>
        </p:nvSpPr>
        <p:spPr>
          <a:xfrm>
            <a:off x="395536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97160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1295636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2" name="Oval 261"/>
          <p:cNvSpPr/>
          <p:nvPr/>
        </p:nvSpPr>
        <p:spPr>
          <a:xfrm>
            <a:off x="197971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3" name="Oval 262"/>
          <p:cNvSpPr/>
          <p:nvPr/>
        </p:nvSpPr>
        <p:spPr>
          <a:xfrm>
            <a:off x="2663788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4" name="Oval 263"/>
          <p:cNvSpPr/>
          <p:nvPr/>
        </p:nvSpPr>
        <p:spPr>
          <a:xfrm>
            <a:off x="334786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5" name="Oval 264"/>
          <p:cNvSpPr/>
          <p:nvPr/>
        </p:nvSpPr>
        <p:spPr>
          <a:xfrm>
            <a:off x="4031940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6" name="Oval 265"/>
          <p:cNvSpPr/>
          <p:nvPr/>
        </p:nvSpPr>
        <p:spPr>
          <a:xfrm>
            <a:off x="1583668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223174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295182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Oval 268"/>
          <p:cNvSpPr/>
          <p:nvPr/>
        </p:nvSpPr>
        <p:spPr>
          <a:xfrm>
            <a:off x="3599892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Oval 269"/>
          <p:cNvSpPr/>
          <p:nvPr/>
        </p:nvSpPr>
        <p:spPr>
          <a:xfrm>
            <a:off x="4319972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10750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72" name="Oval 271"/>
          <p:cNvSpPr/>
          <p:nvPr/>
        </p:nvSpPr>
        <p:spPr>
          <a:xfrm>
            <a:off x="71957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73" name="Oval 272"/>
          <p:cNvSpPr/>
          <p:nvPr/>
        </p:nvSpPr>
        <p:spPr>
          <a:xfrm>
            <a:off x="395536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97160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6" name="Straight Arrow Connector 275"/>
          <p:cNvCxnSpPr>
            <a:stCxn id="216" idx="5"/>
            <a:endCxn id="165" idx="2"/>
          </p:cNvCxnSpPr>
          <p:nvPr/>
        </p:nvCxnSpPr>
        <p:spPr>
          <a:xfrm>
            <a:off x="4442897" y="1535701"/>
            <a:ext cx="1245227" cy="525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>
            <a:stCxn id="242" idx="6"/>
            <a:endCxn id="217" idx="3"/>
          </p:cNvCxnSpPr>
          <p:nvPr/>
        </p:nvCxnSpPr>
        <p:spPr>
          <a:xfrm flipV="1">
            <a:off x="4463988" y="1535701"/>
            <a:ext cx="525147" cy="525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>
            <a:stCxn id="255" idx="5"/>
            <a:endCxn id="179" idx="2"/>
          </p:cNvCxnSpPr>
          <p:nvPr/>
        </p:nvCxnSpPr>
        <p:spPr>
          <a:xfrm flipV="1">
            <a:off x="3722817" y="2636912"/>
            <a:ext cx="1245227" cy="50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>
            <a:stCxn id="269" idx="6"/>
            <a:endCxn id="180" idx="2"/>
          </p:cNvCxnSpPr>
          <p:nvPr/>
        </p:nvCxnSpPr>
        <p:spPr>
          <a:xfrm flipV="1">
            <a:off x="3743908" y="2636912"/>
            <a:ext cx="194421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/>
          <p:cNvSpPr txBox="1"/>
          <p:nvPr/>
        </p:nvSpPr>
        <p:spPr>
          <a:xfrm>
            <a:off x="251520" y="4221088"/>
            <a:ext cx="8142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Дифузијом електрони из </a:t>
            </a:r>
            <a:r>
              <a:rPr lang="sr-Latn-ME" dirty="0"/>
              <a:t>N</a:t>
            </a:r>
            <a:r>
              <a:rPr lang="sr-Cyrl-ME" dirty="0"/>
              <a:t> типа прелазе у </a:t>
            </a:r>
            <a:r>
              <a:rPr lang="sr-Latn-ME" dirty="0"/>
              <a:t>P </a:t>
            </a:r>
            <a:r>
              <a:rPr lang="sr-Cyrl-ME" dirty="0"/>
              <a:t>тип и рекомбинују се са шупљинама</a:t>
            </a:r>
            <a:endParaRPr lang="en-US" dirty="0"/>
          </a:p>
        </p:txBody>
      </p:sp>
      <p:cxnSp>
        <p:nvCxnSpPr>
          <p:cNvPr id="284" name="Straight Arrow Connector 283"/>
          <p:cNvCxnSpPr>
            <a:stCxn id="256" idx="7"/>
            <a:endCxn id="164" idx="3"/>
          </p:cNvCxnSpPr>
          <p:nvPr/>
        </p:nvCxnSpPr>
        <p:spPr>
          <a:xfrm flipV="1">
            <a:off x="4442897" y="2111765"/>
            <a:ext cx="546238" cy="474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>
            <a:stCxn id="270" idx="6"/>
            <a:endCxn id="193" idx="2"/>
          </p:cNvCxnSpPr>
          <p:nvPr/>
        </p:nvCxnSpPr>
        <p:spPr>
          <a:xfrm>
            <a:off x="4463988" y="321297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r>
              <a:rPr lang="sr-Cyrl-ME" dirty="0"/>
              <a:t>ПН спој</a:t>
            </a:r>
            <a:endParaRPr lang="en-US" dirty="0"/>
          </a:p>
        </p:txBody>
      </p:sp>
      <p:sp>
        <p:nvSpPr>
          <p:cNvPr id="152" name="Rectangle 151"/>
          <p:cNvSpPr/>
          <p:nvPr/>
        </p:nvSpPr>
        <p:spPr>
          <a:xfrm>
            <a:off x="0" y="980728"/>
            <a:ext cx="4572000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468001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Oval 155"/>
          <p:cNvSpPr/>
          <p:nvPr/>
        </p:nvSpPr>
        <p:spPr>
          <a:xfrm>
            <a:off x="53640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Oval 157"/>
          <p:cNvSpPr/>
          <p:nvPr/>
        </p:nvSpPr>
        <p:spPr>
          <a:xfrm>
            <a:off x="6048164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Oval 159"/>
          <p:cNvSpPr/>
          <p:nvPr/>
        </p:nvSpPr>
        <p:spPr>
          <a:xfrm>
            <a:off x="673224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2" name="Oval 161"/>
          <p:cNvSpPr/>
          <p:nvPr/>
        </p:nvSpPr>
        <p:spPr>
          <a:xfrm>
            <a:off x="7416316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Oval 165"/>
          <p:cNvSpPr/>
          <p:nvPr/>
        </p:nvSpPr>
        <p:spPr>
          <a:xfrm>
            <a:off x="633619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984268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7632340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80643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1" name="Oval 170"/>
          <p:cNvSpPr/>
          <p:nvPr/>
        </p:nvSpPr>
        <p:spPr>
          <a:xfrm>
            <a:off x="864045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2" name="Oval 171"/>
          <p:cNvSpPr/>
          <p:nvPr/>
        </p:nvSpPr>
        <p:spPr>
          <a:xfrm>
            <a:off x="831641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885647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468001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5" name="Oval 174"/>
          <p:cNvSpPr/>
          <p:nvPr/>
        </p:nvSpPr>
        <p:spPr>
          <a:xfrm>
            <a:off x="53640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6" name="Oval 175"/>
          <p:cNvSpPr/>
          <p:nvPr/>
        </p:nvSpPr>
        <p:spPr>
          <a:xfrm>
            <a:off x="6048164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Oval 176"/>
          <p:cNvSpPr/>
          <p:nvPr/>
        </p:nvSpPr>
        <p:spPr>
          <a:xfrm>
            <a:off x="6732240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8" name="Oval 177"/>
          <p:cNvSpPr/>
          <p:nvPr/>
        </p:nvSpPr>
        <p:spPr>
          <a:xfrm>
            <a:off x="7416316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Oval 180"/>
          <p:cNvSpPr/>
          <p:nvPr/>
        </p:nvSpPr>
        <p:spPr>
          <a:xfrm>
            <a:off x="633619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6984268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7632340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80643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5" name="Oval 184"/>
          <p:cNvSpPr/>
          <p:nvPr/>
        </p:nvSpPr>
        <p:spPr>
          <a:xfrm>
            <a:off x="864045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Oval 185"/>
          <p:cNvSpPr/>
          <p:nvPr/>
        </p:nvSpPr>
        <p:spPr>
          <a:xfrm>
            <a:off x="831641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885647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468001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Oval 188"/>
          <p:cNvSpPr/>
          <p:nvPr/>
        </p:nvSpPr>
        <p:spPr>
          <a:xfrm>
            <a:off x="53640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0" name="Oval 189"/>
          <p:cNvSpPr/>
          <p:nvPr/>
        </p:nvSpPr>
        <p:spPr>
          <a:xfrm>
            <a:off x="6048164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1" name="Oval 190"/>
          <p:cNvSpPr/>
          <p:nvPr/>
        </p:nvSpPr>
        <p:spPr>
          <a:xfrm>
            <a:off x="6732240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Oval 191"/>
          <p:cNvSpPr/>
          <p:nvPr/>
        </p:nvSpPr>
        <p:spPr>
          <a:xfrm>
            <a:off x="7416316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" name="Oval 193"/>
          <p:cNvSpPr/>
          <p:nvPr/>
        </p:nvSpPr>
        <p:spPr>
          <a:xfrm>
            <a:off x="5688124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633619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6984268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7632340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80643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Oval 198"/>
          <p:cNvSpPr/>
          <p:nvPr/>
        </p:nvSpPr>
        <p:spPr>
          <a:xfrm>
            <a:off x="864045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Oval 199"/>
          <p:cNvSpPr/>
          <p:nvPr/>
        </p:nvSpPr>
        <p:spPr>
          <a:xfrm>
            <a:off x="831641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885647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1295636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3" name="Oval 202"/>
          <p:cNvSpPr/>
          <p:nvPr/>
        </p:nvSpPr>
        <p:spPr>
          <a:xfrm>
            <a:off x="197971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4" name="Oval 203"/>
          <p:cNvSpPr/>
          <p:nvPr/>
        </p:nvSpPr>
        <p:spPr>
          <a:xfrm>
            <a:off x="2663788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5" name="Oval 204"/>
          <p:cNvSpPr/>
          <p:nvPr/>
        </p:nvSpPr>
        <p:spPr>
          <a:xfrm>
            <a:off x="334786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6" name="Oval 205"/>
          <p:cNvSpPr/>
          <p:nvPr/>
        </p:nvSpPr>
        <p:spPr>
          <a:xfrm>
            <a:off x="4031940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7" name="Oval 206"/>
          <p:cNvSpPr/>
          <p:nvPr/>
        </p:nvSpPr>
        <p:spPr>
          <a:xfrm>
            <a:off x="468001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8" name="Oval 207"/>
          <p:cNvSpPr/>
          <p:nvPr/>
        </p:nvSpPr>
        <p:spPr>
          <a:xfrm>
            <a:off x="53640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" name="Oval 208"/>
          <p:cNvSpPr/>
          <p:nvPr/>
        </p:nvSpPr>
        <p:spPr>
          <a:xfrm>
            <a:off x="6048164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0" name="Oval 209"/>
          <p:cNvSpPr/>
          <p:nvPr/>
        </p:nvSpPr>
        <p:spPr>
          <a:xfrm>
            <a:off x="6732240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1" name="Oval 210"/>
          <p:cNvSpPr/>
          <p:nvPr/>
        </p:nvSpPr>
        <p:spPr>
          <a:xfrm>
            <a:off x="7416316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Oval 211"/>
          <p:cNvSpPr/>
          <p:nvPr/>
        </p:nvSpPr>
        <p:spPr>
          <a:xfrm>
            <a:off x="1583668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223174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295182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/>
          <p:cNvSpPr/>
          <p:nvPr/>
        </p:nvSpPr>
        <p:spPr>
          <a:xfrm>
            <a:off x="3599892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5688124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633619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6984268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7632340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/>
          <p:cNvSpPr/>
          <p:nvPr/>
        </p:nvSpPr>
        <p:spPr>
          <a:xfrm>
            <a:off x="10750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23" name="Oval 222"/>
          <p:cNvSpPr/>
          <p:nvPr/>
        </p:nvSpPr>
        <p:spPr>
          <a:xfrm>
            <a:off x="71957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24" name="Oval 223"/>
          <p:cNvSpPr/>
          <p:nvPr/>
        </p:nvSpPr>
        <p:spPr>
          <a:xfrm>
            <a:off x="395536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97160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80643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7" name="Oval 226"/>
          <p:cNvSpPr/>
          <p:nvPr/>
        </p:nvSpPr>
        <p:spPr>
          <a:xfrm>
            <a:off x="864045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8" name="Oval 227"/>
          <p:cNvSpPr/>
          <p:nvPr/>
        </p:nvSpPr>
        <p:spPr>
          <a:xfrm>
            <a:off x="831641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885647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ectangle 229"/>
          <p:cNvSpPr/>
          <p:nvPr/>
        </p:nvSpPr>
        <p:spPr>
          <a:xfrm>
            <a:off x="4572000" y="980728"/>
            <a:ext cx="4572000" cy="2880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TextBox 230"/>
          <p:cNvSpPr txBox="1"/>
          <p:nvPr/>
        </p:nvSpPr>
        <p:spPr>
          <a:xfrm>
            <a:off x="107504" y="342900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N</a:t>
            </a:r>
            <a:endParaRPr lang="en-US" dirty="0"/>
          </a:p>
        </p:txBody>
      </p:sp>
      <p:sp>
        <p:nvSpPr>
          <p:cNvPr id="232" name="TextBox 231"/>
          <p:cNvSpPr txBox="1"/>
          <p:nvPr/>
        </p:nvSpPr>
        <p:spPr>
          <a:xfrm>
            <a:off x="8748464" y="342900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</a:t>
            </a:r>
            <a:endParaRPr lang="en-US" dirty="0"/>
          </a:p>
        </p:txBody>
      </p:sp>
      <p:sp>
        <p:nvSpPr>
          <p:cNvPr id="233" name="Oval 232"/>
          <p:cNvSpPr/>
          <p:nvPr/>
        </p:nvSpPr>
        <p:spPr>
          <a:xfrm>
            <a:off x="1295636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4" name="Oval 233"/>
          <p:cNvSpPr/>
          <p:nvPr/>
        </p:nvSpPr>
        <p:spPr>
          <a:xfrm>
            <a:off x="197971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5" name="Oval 234"/>
          <p:cNvSpPr/>
          <p:nvPr/>
        </p:nvSpPr>
        <p:spPr>
          <a:xfrm>
            <a:off x="2663788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6" name="Oval 235"/>
          <p:cNvSpPr/>
          <p:nvPr/>
        </p:nvSpPr>
        <p:spPr>
          <a:xfrm>
            <a:off x="334786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7" name="Oval 236"/>
          <p:cNvSpPr/>
          <p:nvPr/>
        </p:nvSpPr>
        <p:spPr>
          <a:xfrm>
            <a:off x="4031940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8" name="Oval 237"/>
          <p:cNvSpPr/>
          <p:nvPr/>
        </p:nvSpPr>
        <p:spPr>
          <a:xfrm>
            <a:off x="1583668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223174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295182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3599892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10750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4" name="Oval 243"/>
          <p:cNvSpPr/>
          <p:nvPr/>
        </p:nvSpPr>
        <p:spPr>
          <a:xfrm>
            <a:off x="71957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5" name="Oval 244"/>
          <p:cNvSpPr/>
          <p:nvPr/>
        </p:nvSpPr>
        <p:spPr>
          <a:xfrm>
            <a:off x="395536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97160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1295636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8" name="Oval 247"/>
          <p:cNvSpPr/>
          <p:nvPr/>
        </p:nvSpPr>
        <p:spPr>
          <a:xfrm>
            <a:off x="197971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9" name="Oval 248"/>
          <p:cNvSpPr/>
          <p:nvPr/>
        </p:nvSpPr>
        <p:spPr>
          <a:xfrm>
            <a:off x="2663788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0" name="Oval 249"/>
          <p:cNvSpPr/>
          <p:nvPr/>
        </p:nvSpPr>
        <p:spPr>
          <a:xfrm>
            <a:off x="334786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1" name="Oval 250"/>
          <p:cNvSpPr/>
          <p:nvPr/>
        </p:nvSpPr>
        <p:spPr>
          <a:xfrm>
            <a:off x="4031940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2" name="Oval 251"/>
          <p:cNvSpPr/>
          <p:nvPr/>
        </p:nvSpPr>
        <p:spPr>
          <a:xfrm>
            <a:off x="1583668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223174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295182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10750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8" name="Oval 257"/>
          <p:cNvSpPr/>
          <p:nvPr/>
        </p:nvSpPr>
        <p:spPr>
          <a:xfrm>
            <a:off x="71957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9" name="Oval 258"/>
          <p:cNvSpPr/>
          <p:nvPr/>
        </p:nvSpPr>
        <p:spPr>
          <a:xfrm>
            <a:off x="395536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97160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1295636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2" name="Oval 261"/>
          <p:cNvSpPr/>
          <p:nvPr/>
        </p:nvSpPr>
        <p:spPr>
          <a:xfrm>
            <a:off x="197971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3" name="Oval 262"/>
          <p:cNvSpPr/>
          <p:nvPr/>
        </p:nvSpPr>
        <p:spPr>
          <a:xfrm>
            <a:off x="2663788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4" name="Oval 263"/>
          <p:cNvSpPr/>
          <p:nvPr/>
        </p:nvSpPr>
        <p:spPr>
          <a:xfrm>
            <a:off x="334786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5" name="Oval 264"/>
          <p:cNvSpPr/>
          <p:nvPr/>
        </p:nvSpPr>
        <p:spPr>
          <a:xfrm>
            <a:off x="4031940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6" name="Oval 265"/>
          <p:cNvSpPr/>
          <p:nvPr/>
        </p:nvSpPr>
        <p:spPr>
          <a:xfrm>
            <a:off x="1583668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223174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295182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10750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72" name="Oval 271"/>
          <p:cNvSpPr/>
          <p:nvPr/>
        </p:nvSpPr>
        <p:spPr>
          <a:xfrm>
            <a:off x="71957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73" name="Oval 272"/>
          <p:cNvSpPr/>
          <p:nvPr/>
        </p:nvSpPr>
        <p:spPr>
          <a:xfrm>
            <a:off x="395536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97160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6" name="Straight Arrow Connector 275"/>
          <p:cNvCxnSpPr>
            <a:cxnSpLocks/>
          </p:cNvCxnSpPr>
          <p:nvPr/>
        </p:nvCxnSpPr>
        <p:spPr>
          <a:xfrm>
            <a:off x="4442897" y="1535701"/>
            <a:ext cx="1245227" cy="525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>
            <a:cxnSpLocks/>
          </p:cNvCxnSpPr>
          <p:nvPr/>
        </p:nvCxnSpPr>
        <p:spPr>
          <a:xfrm flipV="1">
            <a:off x="4463988" y="1535701"/>
            <a:ext cx="525147" cy="525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>
            <a:cxnSpLocks/>
          </p:cNvCxnSpPr>
          <p:nvPr/>
        </p:nvCxnSpPr>
        <p:spPr>
          <a:xfrm>
            <a:off x="3743908" y="2636912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>
            <a:cxnSpLocks/>
          </p:cNvCxnSpPr>
          <p:nvPr/>
        </p:nvCxnSpPr>
        <p:spPr>
          <a:xfrm flipV="1">
            <a:off x="3743908" y="2636912"/>
            <a:ext cx="194421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TextBox 282"/>
          <p:cNvSpPr txBox="1"/>
          <p:nvPr/>
        </p:nvSpPr>
        <p:spPr>
          <a:xfrm>
            <a:off x="251520" y="4221088"/>
            <a:ext cx="8142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Дифузијом електрони из </a:t>
            </a:r>
            <a:r>
              <a:rPr lang="sr-Latn-ME" dirty="0"/>
              <a:t>N</a:t>
            </a:r>
            <a:r>
              <a:rPr lang="sr-Cyrl-ME" dirty="0"/>
              <a:t> типа прелазе у </a:t>
            </a:r>
            <a:r>
              <a:rPr lang="sr-Latn-ME" dirty="0"/>
              <a:t>P </a:t>
            </a:r>
            <a:r>
              <a:rPr lang="sr-Cyrl-ME" dirty="0"/>
              <a:t>тип и рекомбинују се са шупљинама</a:t>
            </a:r>
            <a:endParaRPr lang="en-US" dirty="0"/>
          </a:p>
        </p:txBody>
      </p:sp>
      <p:cxnSp>
        <p:nvCxnSpPr>
          <p:cNvPr id="284" name="Straight Arrow Connector 283"/>
          <p:cNvCxnSpPr>
            <a:cxnSpLocks/>
          </p:cNvCxnSpPr>
          <p:nvPr/>
        </p:nvCxnSpPr>
        <p:spPr>
          <a:xfrm flipV="1">
            <a:off x="4442897" y="2111765"/>
            <a:ext cx="546238" cy="474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>
            <a:cxnSpLocks/>
          </p:cNvCxnSpPr>
          <p:nvPr/>
        </p:nvCxnSpPr>
        <p:spPr>
          <a:xfrm>
            <a:off x="4463988" y="321297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468001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28" name="Oval 127"/>
          <p:cNvSpPr/>
          <p:nvPr/>
        </p:nvSpPr>
        <p:spPr>
          <a:xfrm>
            <a:off x="53640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29" name="Oval 128"/>
          <p:cNvSpPr/>
          <p:nvPr/>
        </p:nvSpPr>
        <p:spPr>
          <a:xfrm>
            <a:off x="468001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0" name="Oval 129"/>
          <p:cNvSpPr/>
          <p:nvPr/>
        </p:nvSpPr>
        <p:spPr>
          <a:xfrm>
            <a:off x="53640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1" name="Oval 130"/>
          <p:cNvSpPr/>
          <p:nvPr/>
        </p:nvSpPr>
        <p:spPr>
          <a:xfrm>
            <a:off x="468001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2" name="Oval 131"/>
          <p:cNvSpPr/>
          <p:nvPr/>
        </p:nvSpPr>
        <p:spPr>
          <a:xfrm>
            <a:off x="468001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r>
              <a:rPr lang="sr-Cyrl-ME" dirty="0"/>
              <a:t>ПН спој</a:t>
            </a:r>
            <a:endParaRPr lang="en-US" dirty="0"/>
          </a:p>
        </p:txBody>
      </p:sp>
      <p:sp>
        <p:nvSpPr>
          <p:cNvPr id="152" name="Rectangle 151"/>
          <p:cNvSpPr/>
          <p:nvPr/>
        </p:nvSpPr>
        <p:spPr>
          <a:xfrm>
            <a:off x="0" y="980728"/>
            <a:ext cx="4572000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468001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Oval 155"/>
          <p:cNvSpPr/>
          <p:nvPr/>
        </p:nvSpPr>
        <p:spPr>
          <a:xfrm>
            <a:off x="53640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Oval 157"/>
          <p:cNvSpPr/>
          <p:nvPr/>
        </p:nvSpPr>
        <p:spPr>
          <a:xfrm>
            <a:off x="6048164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Oval 159"/>
          <p:cNvSpPr/>
          <p:nvPr/>
        </p:nvSpPr>
        <p:spPr>
          <a:xfrm>
            <a:off x="6732240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2" name="Oval 161"/>
          <p:cNvSpPr/>
          <p:nvPr/>
        </p:nvSpPr>
        <p:spPr>
          <a:xfrm>
            <a:off x="7416316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Oval 165"/>
          <p:cNvSpPr/>
          <p:nvPr/>
        </p:nvSpPr>
        <p:spPr>
          <a:xfrm>
            <a:off x="633619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984268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7632340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80643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1" name="Oval 170"/>
          <p:cNvSpPr/>
          <p:nvPr/>
        </p:nvSpPr>
        <p:spPr>
          <a:xfrm>
            <a:off x="864045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2" name="Oval 171"/>
          <p:cNvSpPr/>
          <p:nvPr/>
        </p:nvSpPr>
        <p:spPr>
          <a:xfrm>
            <a:off x="831641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8856476" y="198884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468001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5" name="Oval 174"/>
          <p:cNvSpPr/>
          <p:nvPr/>
        </p:nvSpPr>
        <p:spPr>
          <a:xfrm>
            <a:off x="53640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6" name="Oval 175"/>
          <p:cNvSpPr/>
          <p:nvPr/>
        </p:nvSpPr>
        <p:spPr>
          <a:xfrm>
            <a:off x="6048164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Oval 176"/>
          <p:cNvSpPr/>
          <p:nvPr/>
        </p:nvSpPr>
        <p:spPr>
          <a:xfrm>
            <a:off x="6732240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8" name="Oval 177"/>
          <p:cNvSpPr/>
          <p:nvPr/>
        </p:nvSpPr>
        <p:spPr>
          <a:xfrm>
            <a:off x="7416316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Oval 180"/>
          <p:cNvSpPr/>
          <p:nvPr/>
        </p:nvSpPr>
        <p:spPr>
          <a:xfrm>
            <a:off x="633619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6984268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7632340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80643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5" name="Oval 184"/>
          <p:cNvSpPr/>
          <p:nvPr/>
        </p:nvSpPr>
        <p:spPr>
          <a:xfrm>
            <a:off x="864045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Oval 185"/>
          <p:cNvSpPr/>
          <p:nvPr/>
        </p:nvSpPr>
        <p:spPr>
          <a:xfrm>
            <a:off x="831641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8856476" y="256490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468001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0" name="Oval 189"/>
          <p:cNvSpPr/>
          <p:nvPr/>
        </p:nvSpPr>
        <p:spPr>
          <a:xfrm>
            <a:off x="6048164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1" name="Oval 190"/>
          <p:cNvSpPr/>
          <p:nvPr/>
        </p:nvSpPr>
        <p:spPr>
          <a:xfrm>
            <a:off x="6732240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Oval 191"/>
          <p:cNvSpPr/>
          <p:nvPr/>
        </p:nvSpPr>
        <p:spPr>
          <a:xfrm>
            <a:off x="7416316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Oval 194"/>
          <p:cNvSpPr/>
          <p:nvPr/>
        </p:nvSpPr>
        <p:spPr>
          <a:xfrm>
            <a:off x="633619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6984268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7632340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80643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Oval 198"/>
          <p:cNvSpPr/>
          <p:nvPr/>
        </p:nvSpPr>
        <p:spPr>
          <a:xfrm>
            <a:off x="864045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Oval 199"/>
          <p:cNvSpPr/>
          <p:nvPr/>
        </p:nvSpPr>
        <p:spPr>
          <a:xfrm>
            <a:off x="831641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8856476" y="3140968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1295636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3" name="Oval 202"/>
          <p:cNvSpPr/>
          <p:nvPr/>
        </p:nvSpPr>
        <p:spPr>
          <a:xfrm>
            <a:off x="197971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4" name="Oval 203"/>
          <p:cNvSpPr/>
          <p:nvPr/>
        </p:nvSpPr>
        <p:spPr>
          <a:xfrm>
            <a:off x="2663788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5" name="Oval 204"/>
          <p:cNvSpPr/>
          <p:nvPr/>
        </p:nvSpPr>
        <p:spPr>
          <a:xfrm>
            <a:off x="334786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6" name="Oval 205"/>
          <p:cNvSpPr/>
          <p:nvPr/>
        </p:nvSpPr>
        <p:spPr>
          <a:xfrm>
            <a:off x="4031940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07" name="Oval 206"/>
          <p:cNvSpPr/>
          <p:nvPr/>
        </p:nvSpPr>
        <p:spPr>
          <a:xfrm>
            <a:off x="468001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" name="Oval 208"/>
          <p:cNvSpPr/>
          <p:nvPr/>
        </p:nvSpPr>
        <p:spPr>
          <a:xfrm>
            <a:off x="6048164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0" name="Oval 209"/>
          <p:cNvSpPr/>
          <p:nvPr/>
        </p:nvSpPr>
        <p:spPr>
          <a:xfrm>
            <a:off x="6732240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1" name="Oval 210"/>
          <p:cNvSpPr/>
          <p:nvPr/>
        </p:nvSpPr>
        <p:spPr>
          <a:xfrm>
            <a:off x="7416316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Oval 211"/>
          <p:cNvSpPr/>
          <p:nvPr/>
        </p:nvSpPr>
        <p:spPr>
          <a:xfrm>
            <a:off x="1583668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223174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295182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633619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6984268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7632340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/>
          <p:cNvSpPr/>
          <p:nvPr/>
        </p:nvSpPr>
        <p:spPr>
          <a:xfrm>
            <a:off x="107504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23" name="Oval 222"/>
          <p:cNvSpPr/>
          <p:nvPr/>
        </p:nvSpPr>
        <p:spPr>
          <a:xfrm>
            <a:off x="719572" y="112474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24" name="Oval 223"/>
          <p:cNvSpPr/>
          <p:nvPr/>
        </p:nvSpPr>
        <p:spPr>
          <a:xfrm>
            <a:off x="395536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971600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80643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7" name="Oval 226"/>
          <p:cNvSpPr/>
          <p:nvPr/>
        </p:nvSpPr>
        <p:spPr>
          <a:xfrm>
            <a:off x="864045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8" name="Oval 227"/>
          <p:cNvSpPr/>
          <p:nvPr/>
        </p:nvSpPr>
        <p:spPr>
          <a:xfrm>
            <a:off x="831641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8856476" y="1412776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ectangle 229"/>
          <p:cNvSpPr/>
          <p:nvPr/>
        </p:nvSpPr>
        <p:spPr>
          <a:xfrm>
            <a:off x="4572000" y="980728"/>
            <a:ext cx="4572000" cy="28803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TextBox 230"/>
          <p:cNvSpPr txBox="1"/>
          <p:nvPr/>
        </p:nvSpPr>
        <p:spPr>
          <a:xfrm>
            <a:off x="107504" y="342900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N</a:t>
            </a:r>
            <a:endParaRPr lang="en-US" dirty="0"/>
          </a:p>
        </p:txBody>
      </p:sp>
      <p:sp>
        <p:nvSpPr>
          <p:cNvPr id="232" name="TextBox 231"/>
          <p:cNvSpPr txBox="1"/>
          <p:nvPr/>
        </p:nvSpPr>
        <p:spPr>
          <a:xfrm>
            <a:off x="8748464" y="342900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</a:t>
            </a:r>
            <a:endParaRPr lang="en-US" dirty="0"/>
          </a:p>
        </p:txBody>
      </p:sp>
      <p:sp>
        <p:nvSpPr>
          <p:cNvPr id="233" name="Oval 232"/>
          <p:cNvSpPr/>
          <p:nvPr/>
        </p:nvSpPr>
        <p:spPr>
          <a:xfrm>
            <a:off x="1295636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4" name="Oval 233"/>
          <p:cNvSpPr/>
          <p:nvPr/>
        </p:nvSpPr>
        <p:spPr>
          <a:xfrm>
            <a:off x="197971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5" name="Oval 234"/>
          <p:cNvSpPr/>
          <p:nvPr/>
        </p:nvSpPr>
        <p:spPr>
          <a:xfrm>
            <a:off x="2663788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6" name="Oval 235"/>
          <p:cNvSpPr/>
          <p:nvPr/>
        </p:nvSpPr>
        <p:spPr>
          <a:xfrm>
            <a:off x="334786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7" name="Oval 236"/>
          <p:cNvSpPr/>
          <p:nvPr/>
        </p:nvSpPr>
        <p:spPr>
          <a:xfrm>
            <a:off x="4031940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38" name="Oval 237"/>
          <p:cNvSpPr/>
          <p:nvPr/>
        </p:nvSpPr>
        <p:spPr>
          <a:xfrm>
            <a:off x="1583668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223174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295182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107504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4" name="Oval 243"/>
          <p:cNvSpPr/>
          <p:nvPr/>
        </p:nvSpPr>
        <p:spPr>
          <a:xfrm>
            <a:off x="719572" y="170080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5" name="Oval 244"/>
          <p:cNvSpPr/>
          <p:nvPr/>
        </p:nvSpPr>
        <p:spPr>
          <a:xfrm>
            <a:off x="395536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971600" y="19888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1295636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8" name="Oval 247"/>
          <p:cNvSpPr/>
          <p:nvPr/>
        </p:nvSpPr>
        <p:spPr>
          <a:xfrm>
            <a:off x="197971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49" name="Oval 248"/>
          <p:cNvSpPr/>
          <p:nvPr/>
        </p:nvSpPr>
        <p:spPr>
          <a:xfrm>
            <a:off x="2663788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0" name="Oval 249"/>
          <p:cNvSpPr/>
          <p:nvPr/>
        </p:nvSpPr>
        <p:spPr>
          <a:xfrm>
            <a:off x="334786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1" name="Oval 250"/>
          <p:cNvSpPr/>
          <p:nvPr/>
        </p:nvSpPr>
        <p:spPr>
          <a:xfrm>
            <a:off x="4031940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2" name="Oval 251"/>
          <p:cNvSpPr/>
          <p:nvPr/>
        </p:nvSpPr>
        <p:spPr>
          <a:xfrm>
            <a:off x="1583668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223174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295182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107504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8" name="Oval 257"/>
          <p:cNvSpPr/>
          <p:nvPr/>
        </p:nvSpPr>
        <p:spPr>
          <a:xfrm>
            <a:off x="719572" y="22768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59" name="Oval 258"/>
          <p:cNvSpPr/>
          <p:nvPr/>
        </p:nvSpPr>
        <p:spPr>
          <a:xfrm>
            <a:off x="395536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971600" y="25649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1295636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2" name="Oval 261"/>
          <p:cNvSpPr/>
          <p:nvPr/>
        </p:nvSpPr>
        <p:spPr>
          <a:xfrm>
            <a:off x="197971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3" name="Oval 262"/>
          <p:cNvSpPr/>
          <p:nvPr/>
        </p:nvSpPr>
        <p:spPr>
          <a:xfrm>
            <a:off x="2663788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4" name="Oval 263"/>
          <p:cNvSpPr/>
          <p:nvPr/>
        </p:nvSpPr>
        <p:spPr>
          <a:xfrm>
            <a:off x="334786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5" name="Oval 264"/>
          <p:cNvSpPr/>
          <p:nvPr/>
        </p:nvSpPr>
        <p:spPr>
          <a:xfrm>
            <a:off x="4031940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66" name="Oval 265"/>
          <p:cNvSpPr/>
          <p:nvPr/>
        </p:nvSpPr>
        <p:spPr>
          <a:xfrm>
            <a:off x="1583668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223174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295182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107504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72" name="Oval 271"/>
          <p:cNvSpPr/>
          <p:nvPr/>
        </p:nvSpPr>
        <p:spPr>
          <a:xfrm>
            <a:off x="719572" y="28529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273" name="Oval 272"/>
          <p:cNvSpPr/>
          <p:nvPr/>
        </p:nvSpPr>
        <p:spPr>
          <a:xfrm>
            <a:off x="395536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971600" y="314096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4680012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28" name="Oval 127"/>
          <p:cNvSpPr/>
          <p:nvPr/>
        </p:nvSpPr>
        <p:spPr>
          <a:xfrm>
            <a:off x="5364088" y="170080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29" name="Oval 128"/>
          <p:cNvSpPr/>
          <p:nvPr/>
        </p:nvSpPr>
        <p:spPr>
          <a:xfrm>
            <a:off x="4680012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0" name="Oval 129"/>
          <p:cNvSpPr/>
          <p:nvPr/>
        </p:nvSpPr>
        <p:spPr>
          <a:xfrm>
            <a:off x="5364088" y="2276872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1" name="Oval 130"/>
          <p:cNvSpPr/>
          <p:nvPr/>
        </p:nvSpPr>
        <p:spPr>
          <a:xfrm>
            <a:off x="4680012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2" name="Oval 131"/>
          <p:cNvSpPr/>
          <p:nvPr/>
        </p:nvSpPr>
        <p:spPr>
          <a:xfrm>
            <a:off x="4680012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3" name="Oval 132"/>
          <p:cNvSpPr/>
          <p:nvPr/>
        </p:nvSpPr>
        <p:spPr>
          <a:xfrm>
            <a:off x="5364088" y="28529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134" name="Oval 133"/>
          <p:cNvSpPr/>
          <p:nvPr/>
        </p:nvSpPr>
        <p:spPr>
          <a:xfrm>
            <a:off x="5364088" y="1124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cxnSp>
        <p:nvCxnSpPr>
          <p:cNvPr id="136" name="Straight Connector 135"/>
          <p:cNvCxnSpPr/>
          <p:nvPr/>
        </p:nvCxnSpPr>
        <p:spPr>
          <a:xfrm>
            <a:off x="3203848" y="980728"/>
            <a:ext cx="0" cy="288032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5868144" y="980728"/>
            <a:ext cx="0" cy="288032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ight Brace 137"/>
          <p:cNvSpPr/>
          <p:nvPr/>
        </p:nvSpPr>
        <p:spPr>
          <a:xfrm rot="5400000">
            <a:off x="4355976" y="3356992"/>
            <a:ext cx="360040" cy="266429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/>
          <p:cNvSpPr txBox="1"/>
          <p:nvPr/>
        </p:nvSpPr>
        <p:spPr>
          <a:xfrm>
            <a:off x="2915816" y="501317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Област просторног товара</a:t>
            </a:r>
            <a:endParaRPr lang="en-US" dirty="0"/>
          </a:p>
        </p:txBody>
      </p:sp>
      <p:cxnSp>
        <p:nvCxnSpPr>
          <p:cNvPr id="141" name="Straight Arrow Connector 140"/>
          <p:cNvCxnSpPr/>
          <p:nvPr/>
        </p:nvCxnSpPr>
        <p:spPr>
          <a:xfrm>
            <a:off x="3203848" y="4005064"/>
            <a:ext cx="252028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4427984" y="407707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i="1" dirty="0"/>
              <a:t>Е</a:t>
            </a:r>
            <a:endParaRPr lang="en-US" i="1" dirty="0"/>
          </a:p>
        </p:txBody>
      </p:sp>
      <p:sp>
        <p:nvSpPr>
          <p:cNvPr id="143" name="TextBox 142"/>
          <p:cNvSpPr txBox="1"/>
          <p:nvPr/>
        </p:nvSpPr>
        <p:spPr>
          <a:xfrm>
            <a:off x="251520" y="5733256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Ова област услијед свог поља спријечава електроне из </a:t>
            </a:r>
            <a:r>
              <a:rPr lang="sr-Latn-ME" dirty="0"/>
              <a:t>N </a:t>
            </a:r>
            <a:r>
              <a:rPr lang="sr-Cyrl-ME" dirty="0"/>
              <a:t>да пређу у </a:t>
            </a:r>
            <a:r>
              <a:rPr lang="sr-Latn-ME" dirty="0"/>
              <a:t>P </a:t>
            </a:r>
            <a:r>
              <a:rPr lang="sr-Cyrl-ME" dirty="0"/>
              <a:t>јер електрони не могу ићи у истом правцу као и поље.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/>
      <p:bldP spid="142" grpId="0"/>
      <p:bldP spid="1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850106"/>
          </a:xfrm>
        </p:spPr>
        <p:txBody>
          <a:bodyPr/>
          <a:lstStyle/>
          <a:p>
            <a:r>
              <a:rPr lang="sr-Cyrl-ME" dirty="0"/>
              <a:t>Директна поларизација ПН споја</a:t>
            </a:r>
            <a:endParaRPr lang="en-US" dirty="0"/>
          </a:p>
        </p:txBody>
      </p:sp>
      <p:pic>
        <p:nvPicPr>
          <p:cNvPr id="1026" name="Picture 2" descr="http://fizis.rs/wp-content/uploads/2018/01/2018-01-16_08-34-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6624736" cy="44710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Директна поларизација ПН споја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Доведено је поље које има правац од </a:t>
            </a:r>
            <a:r>
              <a:rPr lang="sr-Latn-ME" dirty="0"/>
              <a:t>P </a:t>
            </a:r>
            <a:r>
              <a:rPr lang="sr-Cyrl-ME" dirty="0"/>
              <a:t>ка </a:t>
            </a:r>
            <a:r>
              <a:rPr lang="sr-Latn-ME" dirty="0"/>
              <a:t>N. </a:t>
            </a:r>
            <a:r>
              <a:rPr lang="sr-Cyrl-ME" dirty="0"/>
              <a:t>Тј. </a:t>
            </a:r>
            <a:r>
              <a:rPr lang="sr-Latn-ME" dirty="0"/>
              <a:t>P </a:t>
            </a:r>
            <a:r>
              <a:rPr lang="sr-Cyrl-ME" dirty="0"/>
              <a:t>је прикачено на + а </a:t>
            </a:r>
            <a:r>
              <a:rPr lang="sr-Latn-ME" dirty="0"/>
              <a:t>N </a:t>
            </a:r>
            <a:r>
              <a:rPr lang="sr-Cyrl-ME" dirty="0"/>
              <a:t>на – неког извора напона.</a:t>
            </a:r>
          </a:p>
          <a:p>
            <a:r>
              <a:rPr lang="sr-Cyrl-ME" dirty="0"/>
              <a:t>Спољње поље је супротног правца и смјера у односу на унутрашње поље. Ако је довољно велике сузбиће унутрашње поље.</a:t>
            </a:r>
          </a:p>
          <a:p>
            <a:r>
              <a:rPr lang="sr-Cyrl-ME" dirty="0"/>
              <a:t>Област товара се смањује.</a:t>
            </a:r>
          </a:p>
          <a:p>
            <a:r>
              <a:rPr lang="sr-Cyrl-ME" dirty="0"/>
              <a:t>Долази до провођења струје.</a:t>
            </a:r>
            <a:endParaRPr lang="sr-Latn-ME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sr-Cyrl-ME" dirty="0"/>
              <a:t>Инверзна поларизација ПН споја</a:t>
            </a:r>
            <a:endParaRPr lang="en-US" dirty="0"/>
          </a:p>
        </p:txBody>
      </p:sp>
      <p:pic>
        <p:nvPicPr>
          <p:cNvPr id="20482" name="Picture 2" descr="http://fizis.rs/wp-content/uploads/2018/01/2018-01-16_08-42-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20688"/>
            <a:ext cx="7534275" cy="4924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Инверзна поларизација ПН споја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sr-Cyrl-ME" dirty="0"/>
              <a:t>Доведено је поље које има правац од </a:t>
            </a:r>
            <a:r>
              <a:rPr lang="sr-Latn-ME" dirty="0"/>
              <a:t>N </a:t>
            </a:r>
            <a:r>
              <a:rPr lang="sr-Cyrl-ME" dirty="0"/>
              <a:t>ка </a:t>
            </a:r>
            <a:r>
              <a:rPr lang="sr-Latn-ME" dirty="0"/>
              <a:t>P. </a:t>
            </a:r>
            <a:r>
              <a:rPr lang="sr-Cyrl-ME" dirty="0"/>
              <a:t>Тј. </a:t>
            </a:r>
            <a:r>
              <a:rPr lang="sr-Latn-ME" dirty="0"/>
              <a:t>N </a:t>
            </a:r>
            <a:r>
              <a:rPr lang="sr-Cyrl-ME" dirty="0"/>
              <a:t>је прикачено на + а </a:t>
            </a:r>
            <a:r>
              <a:rPr lang="sr-Latn-ME" dirty="0"/>
              <a:t>P </a:t>
            </a:r>
            <a:r>
              <a:rPr lang="sr-Cyrl-ME" dirty="0"/>
              <a:t>на – неког извора напона.</a:t>
            </a:r>
          </a:p>
          <a:p>
            <a:r>
              <a:rPr lang="sr-Cyrl-ME" dirty="0"/>
              <a:t>Спољње поље је истог правца као и унутрашње поље.</a:t>
            </a:r>
          </a:p>
          <a:p>
            <a:r>
              <a:rPr lang="sr-Cyrl-ME" dirty="0"/>
              <a:t>Област товара се повећава.</a:t>
            </a:r>
          </a:p>
          <a:p>
            <a:r>
              <a:rPr lang="sr-Cyrl-ME" dirty="0"/>
              <a:t>Онемогућава проток струје преко споја.</a:t>
            </a:r>
          </a:p>
          <a:p>
            <a:r>
              <a:rPr lang="sr-Cyrl-ME" dirty="0"/>
              <a:t>Струја цурења.</a:t>
            </a:r>
            <a:endParaRPr lang="sr-Latn-ME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Диода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ПН спој</a:t>
            </a:r>
          </a:p>
          <a:p>
            <a:r>
              <a:rPr lang="sr-Cyrl-ME" dirty="0"/>
              <a:t>Основна електронска компонента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80112" y="1988840"/>
            <a:ext cx="1296144" cy="57606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3600" b="1" dirty="0"/>
              <a:t>P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6876256" y="1988840"/>
            <a:ext cx="1296144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3600" b="1" dirty="0"/>
              <a:t>N</a:t>
            </a:r>
            <a:endParaRPr lang="en-US" sz="3600" b="1" dirty="0"/>
          </a:p>
        </p:txBody>
      </p:sp>
      <p:cxnSp>
        <p:nvCxnSpPr>
          <p:cNvPr id="9" name="Straight Connector 8"/>
          <p:cNvCxnSpPr>
            <a:stCxn id="6" idx="1"/>
          </p:cNvCxnSpPr>
          <p:nvPr/>
        </p:nvCxnSpPr>
        <p:spPr>
          <a:xfrm flipH="1">
            <a:off x="5004048" y="2276872"/>
            <a:ext cx="5760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8172400" y="2276872"/>
            <a:ext cx="5760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004048" y="3537012"/>
            <a:ext cx="37444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6228184" y="3068960"/>
            <a:ext cx="1296144" cy="936104"/>
            <a:chOff x="6156176" y="3068960"/>
            <a:chExt cx="1296144" cy="936104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7452320" y="3068960"/>
              <a:ext cx="0" cy="9361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sosceles Triangle 14"/>
            <p:cNvSpPr/>
            <p:nvPr/>
          </p:nvSpPr>
          <p:spPr>
            <a:xfrm rot="5400000">
              <a:off x="6336196" y="2888940"/>
              <a:ext cx="936104" cy="1296144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932040" y="2780928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анода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100392" y="2852936"/>
            <a:ext cx="840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катода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7" grpId="0" animBg="1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Струјно напонска карактеристика диоде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27584" y="3753048"/>
            <a:ext cx="727280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211960" y="1556792"/>
            <a:ext cx="0" cy="4680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7236296" y="1340768"/>
            <a:ext cx="1008112" cy="360040"/>
            <a:chOff x="5004048" y="3068960"/>
            <a:chExt cx="3744416" cy="936104"/>
          </a:xfrm>
        </p:grpSpPr>
        <p:cxnSp>
          <p:nvCxnSpPr>
            <p:cNvPr id="10" name="Straight Connector 9"/>
            <p:cNvCxnSpPr/>
            <p:nvPr/>
          </p:nvCxnSpPr>
          <p:spPr>
            <a:xfrm flipH="1">
              <a:off x="5004048" y="3537012"/>
              <a:ext cx="374441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/>
            <p:cNvGrpSpPr/>
            <p:nvPr/>
          </p:nvGrpSpPr>
          <p:grpSpPr>
            <a:xfrm>
              <a:off x="6228184" y="3068960"/>
              <a:ext cx="1296144" cy="936104"/>
              <a:chOff x="6156176" y="3068960"/>
              <a:chExt cx="1296144" cy="936104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V="1">
                <a:off x="7452320" y="3068960"/>
                <a:ext cx="0" cy="93610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Isosceles Triangle 12"/>
              <p:cNvSpPr/>
              <p:nvPr/>
            </p:nvSpPr>
            <p:spPr>
              <a:xfrm rot="5400000">
                <a:off x="6336196" y="2888940"/>
                <a:ext cx="936104" cy="1296144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6" name="Straight Connector 15"/>
          <p:cNvCxnSpPr/>
          <p:nvPr/>
        </p:nvCxnSpPr>
        <p:spPr>
          <a:xfrm>
            <a:off x="7308304" y="1484784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172400" y="1484784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308304" y="1916832"/>
            <a:ext cx="86409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24328" y="1907540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U</a:t>
            </a:r>
            <a:endParaRPr lang="en-US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236296" y="18448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+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236296" y="1196752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96336" y="83671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endParaRPr lang="en-US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7740352" y="371703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/>
              <a:t>U</a:t>
            </a:r>
            <a:endParaRPr lang="en-US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4283968" y="1484784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/>
              <a:t>I</a:t>
            </a:r>
            <a:endParaRPr lang="en-US" b="1" i="1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076056" y="3645048"/>
            <a:ext cx="0" cy="216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879788" y="386104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U</a:t>
            </a:r>
            <a:r>
              <a:rPr lang="sr-Latn-ME" baseline="-25000" dirty="0"/>
              <a:t>d</a:t>
            </a:r>
            <a:endParaRPr lang="en-US" baseline="-25000" dirty="0"/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4229869" y="3595117"/>
            <a:ext cx="864096" cy="1440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076056" y="1556792"/>
            <a:ext cx="792088" cy="20162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39"/>
          <p:cNvSpPr/>
          <p:nvPr/>
        </p:nvSpPr>
        <p:spPr>
          <a:xfrm>
            <a:off x="1266825" y="3762375"/>
            <a:ext cx="2962275" cy="1685925"/>
          </a:xfrm>
          <a:custGeom>
            <a:avLst/>
            <a:gdLst>
              <a:gd name="connsiteX0" fmla="*/ 2962275 w 2962275"/>
              <a:gd name="connsiteY0" fmla="*/ 0 h 1685925"/>
              <a:gd name="connsiteX1" fmla="*/ 2495550 w 2962275"/>
              <a:gd name="connsiteY1" fmla="*/ 171450 h 1685925"/>
              <a:gd name="connsiteX2" fmla="*/ 571500 w 2962275"/>
              <a:gd name="connsiteY2" fmla="*/ 285750 h 1685925"/>
              <a:gd name="connsiteX3" fmla="*/ 0 w 2962275"/>
              <a:gd name="connsiteY3" fmla="*/ 1685925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275" h="1685925">
                <a:moveTo>
                  <a:pt x="2962275" y="0"/>
                </a:moveTo>
                <a:cubicBezTo>
                  <a:pt x="2928143" y="61912"/>
                  <a:pt x="2894012" y="123825"/>
                  <a:pt x="2495550" y="171450"/>
                </a:cubicBezTo>
                <a:cubicBezTo>
                  <a:pt x="2097088" y="219075"/>
                  <a:pt x="987425" y="33338"/>
                  <a:pt x="571500" y="285750"/>
                </a:cubicBezTo>
                <a:cubicBezTo>
                  <a:pt x="155575" y="538162"/>
                  <a:pt x="139700" y="1304925"/>
                  <a:pt x="0" y="1685925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899592" y="3573016"/>
            <a:ext cx="1080120" cy="2376264"/>
          </a:xfrm>
          <a:prstGeom prst="roundRect">
            <a:avLst/>
          </a:prstGeom>
          <a:noFill/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971600" y="6021288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Пробој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2195736" y="3933056"/>
            <a:ext cx="216024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355976" y="378904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Ic</a:t>
            </a:r>
            <a:endParaRPr lang="en-US" i="1" dirty="0"/>
          </a:p>
        </p:txBody>
      </p:sp>
      <p:cxnSp>
        <p:nvCxnSpPr>
          <p:cNvPr id="47" name="Shape 46"/>
          <p:cNvCxnSpPr>
            <a:stCxn id="45" idx="2"/>
          </p:cNvCxnSpPr>
          <p:nvPr/>
        </p:nvCxnSpPr>
        <p:spPr>
          <a:xfrm rot="16200000" flipH="1">
            <a:off x="4625681" y="4058745"/>
            <a:ext cx="782796" cy="98204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hape 48"/>
          <p:cNvCxnSpPr>
            <a:stCxn id="29" idx="2"/>
          </p:cNvCxnSpPr>
          <p:nvPr/>
        </p:nvCxnSpPr>
        <p:spPr>
          <a:xfrm rot="16200000" flipH="1">
            <a:off x="5229657" y="4086657"/>
            <a:ext cx="206732" cy="49417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652120" y="4293096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Праг провођења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580112" y="4787860"/>
            <a:ext cx="1593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Струја цурења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5" grpId="0"/>
      <p:bldP spid="26" grpId="0"/>
      <p:bldP spid="29" grpId="0"/>
      <p:bldP spid="40" grpId="0" animBg="1"/>
      <p:bldP spid="41" grpId="0" animBg="1"/>
      <p:bldP spid="42" grpId="0"/>
      <p:bldP spid="45" grpId="0"/>
      <p:bldP spid="50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Диода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92500"/>
          </a:bodyPr>
          <a:lstStyle/>
          <a:p>
            <a:r>
              <a:rPr lang="sr-Cyrl-ME" dirty="0"/>
              <a:t>Струја може протећи кроз диоду само ако је анода на већем потенцијалу од катоде и ако је напон на диоди већи од прага провођења.</a:t>
            </a:r>
          </a:p>
          <a:p>
            <a:r>
              <a:rPr lang="sr-Cyrl-ME" dirty="0"/>
              <a:t>Уобичајени напон прага је око 0,6 </a:t>
            </a:r>
            <a:r>
              <a:rPr lang="sr-Latn-ME" dirty="0"/>
              <a:t>V </a:t>
            </a:r>
            <a:r>
              <a:rPr lang="sr-Cyrl-ME" dirty="0"/>
              <a:t>за силицијумске диоде.</a:t>
            </a:r>
          </a:p>
          <a:p>
            <a:r>
              <a:rPr lang="sr-Cyrl-ME" dirty="0"/>
              <a:t>Ако је диода обрнуто поларисана тече ВЕОМА МАЛА струја цурења у обрнутом смјеру.</a:t>
            </a:r>
          </a:p>
          <a:p>
            <a:r>
              <a:rPr lang="sr-Cyrl-ME" dirty="0"/>
              <a:t>Ако је обрнути напон довољно велики долази до пробоја и највјероватније и уништења </a:t>
            </a:r>
            <a:r>
              <a:rPr lang="sr-Latn-ME" dirty="0"/>
              <a:t>PN </a:t>
            </a:r>
            <a:r>
              <a:rPr lang="sr-Cyrl-ME" dirty="0"/>
              <a:t>споја.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Диода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b="1" dirty="0"/>
              <a:t>ДИОДА ЈЕ УСМЈЕРАВАЧ</a:t>
            </a:r>
          </a:p>
          <a:p>
            <a:r>
              <a:rPr lang="sr-Cyrl-ME" b="1" dirty="0"/>
              <a:t>ПРОПУШТА СТРУЈУ У САМО ЈЕДНОМ ПРАВЦУ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Диода у колу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76333" y="1535113"/>
            <a:ext cx="4040188" cy="639762"/>
          </a:xfrm>
        </p:spPr>
        <p:txBody>
          <a:bodyPr/>
          <a:lstStyle/>
          <a:p>
            <a:pPr algn="ctr"/>
            <a:r>
              <a:rPr lang="sr-Cyrl-ME" dirty="0"/>
              <a:t>Директна поларизација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65531" y="1535113"/>
            <a:ext cx="4041775" cy="639762"/>
          </a:xfrm>
        </p:spPr>
        <p:txBody>
          <a:bodyPr/>
          <a:lstStyle/>
          <a:p>
            <a:pPr algn="ctr"/>
            <a:r>
              <a:rPr lang="sr-Cyrl-ME" dirty="0"/>
              <a:t>Инверзна поларизација</a:t>
            </a:r>
            <a:endParaRPr lang="en-US" dirty="0"/>
          </a:p>
        </p:txBody>
      </p:sp>
      <p:pic>
        <p:nvPicPr>
          <p:cNvPr id="22530" name="Picture 2" descr="http://fizis.rs/wp-content/uploads/2018/01/dioda-u-strujnom-kolu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380" y="2348880"/>
            <a:ext cx="4124095" cy="1800200"/>
          </a:xfrm>
          <a:prstGeom prst="rect">
            <a:avLst/>
          </a:prstGeom>
          <a:noFill/>
        </p:spPr>
      </p:pic>
      <p:pic>
        <p:nvPicPr>
          <p:cNvPr id="22532" name="Picture 4" descr="http://fizis.rs/wp-content/uploads/2018/01/dioda-u-strujnom-kolu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4373" y="2348880"/>
            <a:ext cx="4124091" cy="1800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066474" y="4653136"/>
            <a:ext cx="1059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4000" b="1" i="1" dirty="0"/>
              <a:t>I &gt; 0</a:t>
            </a:r>
            <a:endParaRPr lang="en-US" sz="4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56465" y="4653136"/>
            <a:ext cx="1059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4000" b="1" i="1" dirty="0"/>
              <a:t>I = 0</a:t>
            </a:r>
            <a:endParaRPr lang="en-US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Пробој ПН споја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Лавински</a:t>
            </a:r>
          </a:p>
          <a:p>
            <a:endParaRPr lang="sr-Cyrl-ME" dirty="0"/>
          </a:p>
          <a:p>
            <a:r>
              <a:rPr lang="sr-Cyrl-ME" dirty="0"/>
              <a:t>Зенеров</a:t>
            </a:r>
          </a:p>
          <a:p>
            <a:pPr lvl="1"/>
            <a:r>
              <a:rPr lang="sr-Cyrl-ME" dirty="0"/>
              <a:t>Висока концентрација</a:t>
            </a:r>
          </a:p>
          <a:p>
            <a:pPr lvl="1"/>
            <a:r>
              <a:rPr lang="sr-Cyrl-ME" dirty="0"/>
              <a:t>Мала зона просторног товара</a:t>
            </a:r>
          </a:p>
          <a:p>
            <a:pPr lvl="1"/>
            <a:r>
              <a:rPr lang="sr-Cyrl-ME" dirty="0"/>
              <a:t>Нижи напон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0D2D5875ECA84CB4561F5B2907EB8F" ma:contentTypeVersion="7" ma:contentTypeDescription="Create a new document." ma:contentTypeScope="" ma:versionID="750ee630856f233e8a0456c7e1bb0e13">
  <xsd:schema xmlns:xsd="http://www.w3.org/2001/XMLSchema" xmlns:xs="http://www.w3.org/2001/XMLSchema" xmlns:p="http://schemas.microsoft.com/office/2006/metadata/properties" xmlns:ns2="53e7a904-f3bf-4a13-a9db-e1218eb48547" targetNamespace="http://schemas.microsoft.com/office/2006/metadata/properties" ma:root="true" ma:fieldsID="51d1aa8ca446442a0775a96865c7c47d" ns2:_="">
    <xsd:import namespace="53e7a904-f3bf-4a13-a9db-e1218eb485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e7a904-f3bf-4a13-a9db-e1218eb485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326BA5-4373-4F95-9B11-461A0F5419E6}"/>
</file>

<file path=customXml/itemProps2.xml><?xml version="1.0" encoding="utf-8"?>
<ds:datastoreItem xmlns:ds="http://schemas.openxmlformats.org/officeDocument/2006/customXml" ds:itemID="{905E87FC-F613-4A5A-AABA-F432D3CDA1CC}"/>
</file>

<file path=customXml/itemProps3.xml><?xml version="1.0" encoding="utf-8"?>
<ds:datastoreItem xmlns:ds="http://schemas.openxmlformats.org/officeDocument/2006/customXml" ds:itemID="{4DCAFD94-612B-4C51-BCC9-691B651AFDD8}"/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476</Words>
  <Application>Microsoft Office PowerPoint</Application>
  <PresentationFormat>On-screen Show (4:3)</PresentationFormat>
  <Paragraphs>202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ПН спој и диоде</vt:lpstr>
      <vt:lpstr>ПН спој</vt:lpstr>
      <vt:lpstr>ПН спој</vt:lpstr>
      <vt:lpstr>ПН спој</vt:lpstr>
      <vt:lpstr>ПН спој</vt:lpstr>
      <vt:lpstr>Директна поларизација ПН споја</vt:lpstr>
      <vt:lpstr>Директна поларизација ПН споја</vt:lpstr>
      <vt:lpstr>Инверзна поларизација ПН споја</vt:lpstr>
      <vt:lpstr>Инверзна поларизација ПН споја</vt:lpstr>
      <vt:lpstr>Диода</vt:lpstr>
      <vt:lpstr>Струјно напонска карактеристика диоде</vt:lpstr>
      <vt:lpstr>Диода</vt:lpstr>
      <vt:lpstr>Диода</vt:lpstr>
      <vt:lpstr>Диода у колу</vt:lpstr>
      <vt:lpstr>Пробој ПН споја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ПН спој и диоде</dc:title>
  <dc:creator>Blazo</dc:creator>
  <cp:lastModifiedBy>Блажо Ђуровић</cp:lastModifiedBy>
  <cp:revision>21</cp:revision>
  <dcterms:created xsi:type="dcterms:W3CDTF">2020-02-17T20:05:17Z</dcterms:created>
  <dcterms:modified xsi:type="dcterms:W3CDTF">2021-04-05T06:50:37Z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0x0101000A0D2D5875ECA84CB4561F5B2907EB8F</vt:lpwstr>
  </property>
</Properties>
</file>