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93" r:id="rId6"/>
    <p:sldId id="262" r:id="rId7"/>
    <p:sldId id="294" r:id="rId8"/>
    <p:sldId id="264" r:id="rId9"/>
    <p:sldId id="268" r:id="rId10"/>
    <p:sldId id="270" r:id="rId11"/>
    <p:sldId id="263" r:id="rId12"/>
    <p:sldId id="265" r:id="rId13"/>
    <p:sldId id="266" r:id="rId14"/>
    <p:sldId id="267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4F4E-52C3-4CEF-B681-FB5CA12AED4F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br>
              <a:rPr lang="sr-Cyrl-CS" dirty="0"/>
            </a:br>
            <a:r>
              <a:rPr lang="sr-Cyrl-CS" dirty="0"/>
              <a:t>магнетно поље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Магнетно поље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2411760" y="2060848"/>
            <a:ext cx="3209256" cy="3346221"/>
            <a:chOff x="1187624" y="2093012"/>
            <a:chExt cx="3209256" cy="3346221"/>
          </a:xfrm>
        </p:grpSpPr>
        <p:sp>
          <p:nvSpPr>
            <p:cNvPr id="4" name="Oval 3"/>
            <p:cNvSpPr/>
            <p:nvPr/>
          </p:nvSpPr>
          <p:spPr>
            <a:xfrm>
              <a:off x="2627784" y="3356992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+</a:t>
              </a: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2915816" y="2420888"/>
              <a:ext cx="1224136" cy="100811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067944" y="234888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v</a:t>
              </a:r>
              <a:endParaRPr lang="en-US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87824" y="357301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Q</a:t>
              </a:r>
              <a:endParaRPr lang="en-US" dirty="0"/>
            </a:p>
          </p:txBody>
        </p:sp>
        <p:sp>
          <p:nvSpPr>
            <p:cNvPr id="9" name="Arc 8"/>
            <p:cNvSpPr/>
            <p:nvPr/>
          </p:nvSpPr>
          <p:spPr>
            <a:xfrm rot="2980288">
              <a:off x="1948771" y="3173724"/>
              <a:ext cx="1584176" cy="788141"/>
            </a:xfrm>
            <a:prstGeom prst="arc">
              <a:avLst>
                <a:gd name="adj1" fmla="val 2716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/>
            <p:cNvSpPr/>
            <p:nvPr/>
          </p:nvSpPr>
          <p:spPr>
            <a:xfrm rot="2980288">
              <a:off x="1385068" y="3013596"/>
              <a:ext cx="2565960" cy="1327748"/>
            </a:xfrm>
            <a:prstGeom prst="arc">
              <a:avLst>
                <a:gd name="adj1" fmla="val 2716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/>
            <p:cNvSpPr/>
            <p:nvPr/>
          </p:nvSpPr>
          <p:spPr>
            <a:xfrm rot="2980288">
              <a:off x="870168" y="2808668"/>
              <a:ext cx="3346221" cy="1914909"/>
            </a:xfrm>
            <a:prstGeom prst="arc">
              <a:avLst>
                <a:gd name="adj1" fmla="val 2716"/>
                <a:gd name="adj2" fmla="val 0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11" idx="2"/>
            </p:cNvCxnSpPr>
            <p:nvPr/>
          </p:nvCxnSpPr>
          <p:spPr>
            <a:xfrm flipV="1">
              <a:off x="3626064" y="4581128"/>
              <a:ext cx="513888" cy="4604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3563888" y="3356992"/>
              <a:ext cx="216024" cy="7200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 flipV="1">
              <a:off x="1979712" y="2132856"/>
              <a:ext cx="648072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187624" y="2924944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067944" y="4653136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H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/>
              <a:t>Примјери покретног наелектрисања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dirty="0"/>
              <a:t>Магнети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CS" dirty="0"/>
              <a:t>Електрична струја у проводнику</a:t>
            </a:r>
            <a:endParaRPr lang="en-US" dirty="0"/>
          </a:p>
        </p:txBody>
      </p:sp>
      <p:pic>
        <p:nvPicPr>
          <p:cNvPr id="1026" name="Picture 2" descr="Rezultat slika za atom magnetic field"/>
          <p:cNvPicPr>
            <a:picLocks noChangeAspect="1" noChangeArrowheads="1"/>
          </p:cNvPicPr>
          <p:nvPr/>
        </p:nvPicPr>
        <p:blipFill>
          <a:blip r:embed="rId2" cstate="print"/>
          <a:srcRect t="8330" b="34"/>
          <a:stretch>
            <a:fillRect/>
          </a:stretch>
        </p:blipFill>
        <p:spPr bwMode="auto">
          <a:xfrm>
            <a:off x="251520" y="2708920"/>
            <a:ext cx="4048125" cy="3168352"/>
          </a:xfrm>
          <a:prstGeom prst="rect">
            <a:avLst/>
          </a:prstGeom>
          <a:noFill/>
        </p:spPr>
      </p:pic>
      <p:grpSp>
        <p:nvGrpSpPr>
          <p:cNvPr id="32" name="Group 31"/>
          <p:cNvGrpSpPr/>
          <p:nvPr/>
        </p:nvGrpSpPr>
        <p:grpSpPr>
          <a:xfrm>
            <a:off x="5292080" y="1971212"/>
            <a:ext cx="2592288" cy="4690899"/>
            <a:chOff x="5292080" y="1971212"/>
            <a:chExt cx="2592288" cy="4690899"/>
          </a:xfrm>
        </p:grpSpPr>
        <p:sp>
          <p:nvSpPr>
            <p:cNvPr id="8" name="Can 7"/>
            <p:cNvSpPr/>
            <p:nvPr/>
          </p:nvSpPr>
          <p:spPr>
            <a:xfrm rot="2620698">
              <a:off x="6026054" y="1971212"/>
              <a:ext cx="1203290" cy="4690899"/>
            </a:xfrm>
            <a:prstGeom prst="can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96336" y="4653136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I</a:t>
              </a:r>
              <a:endParaRPr lang="en-US" i="1" dirty="0">
                <a:latin typeface="Times" pitchFamily="18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7236296" y="4365104"/>
              <a:ext cx="648072" cy="6480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6876256" y="3284984"/>
              <a:ext cx="576064" cy="576064"/>
              <a:chOff x="6876256" y="3284984"/>
              <a:chExt cx="576064" cy="576064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876256" y="3933056"/>
              <a:ext cx="576064" cy="576064"/>
              <a:chOff x="6876256" y="3284984"/>
              <a:chExt cx="576064" cy="576064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6156176" y="3933056"/>
              <a:ext cx="576064" cy="576064"/>
              <a:chOff x="6876256" y="3284984"/>
              <a:chExt cx="576064" cy="576064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012160" y="4725144"/>
              <a:ext cx="576064" cy="576064"/>
              <a:chOff x="6876256" y="3284984"/>
              <a:chExt cx="576064" cy="576064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Oval 23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292080" y="4941168"/>
              <a:ext cx="576064" cy="576064"/>
              <a:chOff x="6876256" y="3284984"/>
              <a:chExt cx="576064" cy="576064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val 26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364088" y="5517232"/>
              <a:ext cx="576064" cy="576064"/>
              <a:chOff x="6876256" y="3284984"/>
              <a:chExt cx="576064" cy="576064"/>
            </a:xfrm>
          </p:grpSpPr>
          <p:cxnSp>
            <p:nvCxnSpPr>
              <p:cNvPr id="29" name="Straight Arrow Connector 28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sr-Cyrl-CS" dirty="0"/>
              <a:t>Правац и смјер магнетног поља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152128"/>
          </a:xfrm>
        </p:spPr>
        <p:txBody>
          <a:bodyPr/>
          <a:lstStyle/>
          <a:p>
            <a:r>
              <a:rPr lang="sr-Cyrl-CS" dirty="0"/>
              <a:t>Магнетно поље – </a:t>
            </a:r>
            <a:r>
              <a:rPr lang="sr-Latn-ME" dirty="0"/>
              <a:t>H</a:t>
            </a:r>
            <a:endParaRPr lang="sr-Latn-CS" dirty="0"/>
          </a:p>
          <a:p>
            <a:pPr lvl="1"/>
            <a:r>
              <a:rPr lang="sr-Cyrl-CS" dirty="0"/>
              <a:t>Јединица: </a:t>
            </a:r>
            <a:r>
              <a:rPr lang="sr-Latn-ME" dirty="0"/>
              <a:t>A/m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 rot="20777127">
            <a:off x="2627298" y="2243748"/>
            <a:ext cx="1800200" cy="4464496"/>
            <a:chOff x="3059832" y="1916832"/>
            <a:chExt cx="2160240" cy="4690899"/>
          </a:xfrm>
        </p:grpSpPr>
        <p:sp>
          <p:nvSpPr>
            <p:cNvPr id="5" name="Can 4"/>
            <p:cNvSpPr/>
            <p:nvPr/>
          </p:nvSpPr>
          <p:spPr>
            <a:xfrm rot="2620698">
              <a:off x="3793806" y="1916832"/>
              <a:ext cx="1203290" cy="4690899"/>
            </a:xfrm>
            <a:prstGeom prst="can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4"/>
            <p:cNvGrpSpPr/>
            <p:nvPr/>
          </p:nvGrpSpPr>
          <p:grpSpPr>
            <a:xfrm>
              <a:off x="4644008" y="3230604"/>
              <a:ext cx="576064" cy="576064"/>
              <a:chOff x="6876256" y="3284984"/>
              <a:chExt cx="576064" cy="576064"/>
            </a:xfrm>
          </p:grpSpPr>
          <p:cxnSp>
            <p:nvCxnSpPr>
              <p:cNvPr id="24" name="Straight Arrow Connector 13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11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9" name="Group 15"/>
            <p:cNvGrpSpPr/>
            <p:nvPr/>
          </p:nvGrpSpPr>
          <p:grpSpPr>
            <a:xfrm>
              <a:off x="4644008" y="3878676"/>
              <a:ext cx="576064" cy="576064"/>
              <a:chOff x="6876256" y="3284984"/>
              <a:chExt cx="576064" cy="576064"/>
            </a:xfrm>
          </p:grpSpPr>
          <p:cxnSp>
            <p:nvCxnSpPr>
              <p:cNvPr id="22" name="Straight Arrow Connector 21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0" name="Group 18"/>
            <p:cNvGrpSpPr/>
            <p:nvPr/>
          </p:nvGrpSpPr>
          <p:grpSpPr>
            <a:xfrm>
              <a:off x="3923928" y="3878676"/>
              <a:ext cx="576064" cy="576064"/>
              <a:chOff x="6876256" y="3284984"/>
              <a:chExt cx="576064" cy="576064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1" name="Group 21"/>
            <p:cNvGrpSpPr/>
            <p:nvPr/>
          </p:nvGrpSpPr>
          <p:grpSpPr>
            <a:xfrm>
              <a:off x="3779912" y="4670764"/>
              <a:ext cx="576064" cy="576064"/>
              <a:chOff x="6876256" y="3284984"/>
              <a:chExt cx="576064" cy="576064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2" name="Group 24"/>
            <p:cNvGrpSpPr/>
            <p:nvPr/>
          </p:nvGrpSpPr>
          <p:grpSpPr>
            <a:xfrm>
              <a:off x="3059832" y="4886788"/>
              <a:ext cx="576064" cy="576064"/>
              <a:chOff x="6876256" y="3284984"/>
              <a:chExt cx="576064" cy="576064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  <p:grpSp>
          <p:nvGrpSpPr>
            <p:cNvPr id="13" name="Group 27"/>
            <p:cNvGrpSpPr/>
            <p:nvPr/>
          </p:nvGrpSpPr>
          <p:grpSpPr>
            <a:xfrm>
              <a:off x="3131840" y="5462852"/>
              <a:ext cx="576064" cy="576064"/>
              <a:chOff x="6876256" y="3284984"/>
              <a:chExt cx="576064" cy="576064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H="1">
                <a:off x="6876256" y="3429000"/>
                <a:ext cx="432048" cy="43204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7236296" y="3284984"/>
                <a:ext cx="216024" cy="21602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CS" dirty="0"/>
                  <a:t>-</a:t>
                </a:r>
                <a:endParaRPr lang="en-US" dirty="0"/>
              </a:p>
            </p:txBody>
          </p:sp>
        </p:grpSp>
      </p:grpSp>
      <p:sp>
        <p:nvSpPr>
          <p:cNvPr id="28" name="Arc 27"/>
          <p:cNvSpPr/>
          <p:nvPr/>
        </p:nvSpPr>
        <p:spPr>
          <a:xfrm rot="1736407">
            <a:off x="2756322" y="4035645"/>
            <a:ext cx="1941506" cy="736683"/>
          </a:xfrm>
          <a:prstGeom prst="arc">
            <a:avLst>
              <a:gd name="adj1" fmla="val 19832990"/>
              <a:gd name="adj2" fmla="val 1289163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 rot="1736407">
            <a:off x="2339213" y="3905686"/>
            <a:ext cx="2700056" cy="1144430"/>
          </a:xfrm>
          <a:prstGeom prst="arc">
            <a:avLst>
              <a:gd name="adj1" fmla="val 18918879"/>
              <a:gd name="adj2" fmla="val 1364018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1736407">
            <a:off x="1937688" y="3755216"/>
            <a:ext cx="3378405" cy="1663426"/>
          </a:xfrm>
          <a:prstGeom prst="arc">
            <a:avLst>
              <a:gd name="adj1" fmla="val 18163277"/>
              <a:gd name="adj2" fmla="val 1438817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27298" y="591615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i="1" dirty="0">
                <a:latin typeface="Times" pitchFamily="18" charset="0"/>
              </a:rPr>
              <a:t>I</a:t>
            </a:r>
            <a:endParaRPr lang="en-US" i="1" dirty="0">
              <a:latin typeface="Times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411274" y="5268084"/>
            <a:ext cx="504056" cy="8097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736407">
            <a:off x="1418733" y="3566101"/>
            <a:ext cx="4210961" cy="2341516"/>
          </a:xfrm>
          <a:prstGeom prst="arc">
            <a:avLst>
              <a:gd name="adj1" fmla="val 17759667"/>
              <a:gd name="adj2" fmla="val 1488307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desna ruka.png"/>
          <p:cNvPicPr>
            <a:picLocks noChangeAspect="1"/>
          </p:cNvPicPr>
          <p:nvPr/>
        </p:nvPicPr>
        <p:blipFill>
          <a:blip r:embed="rId2" cstate="print"/>
          <a:srcRect l="70790" t="13461" b="29840"/>
          <a:stretch>
            <a:fillRect/>
          </a:stretch>
        </p:blipFill>
        <p:spPr>
          <a:xfrm rot="1942021">
            <a:off x="6951706" y="3319753"/>
            <a:ext cx="2088232" cy="30400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092280" y="3212976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СТРУЈА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155429" y="6240485"/>
            <a:ext cx="1936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МАГНЕТНО ПОЉЕ</a:t>
            </a:r>
            <a:endParaRPr lang="en-US" dirty="0"/>
          </a:p>
        </p:txBody>
      </p:sp>
      <p:sp>
        <p:nvSpPr>
          <p:cNvPr id="35" name="Isosceles Triangle 34"/>
          <p:cNvSpPr/>
          <p:nvPr/>
        </p:nvSpPr>
        <p:spPr>
          <a:xfrm rot="13391337">
            <a:off x="1678988" y="3464210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11488743">
            <a:off x="2006211" y="3735647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8941054">
            <a:off x="2510268" y="4167695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619672" y="4221088"/>
            <a:ext cx="0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4572000" y="6093296"/>
            <a:ext cx="720080" cy="720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436096" y="4941168"/>
            <a:ext cx="144016" cy="6480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580112" y="4797152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92080" y="594928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259632" y="450912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sr-Cyrl-CS" dirty="0"/>
              <a:t>Правац и смјер </a:t>
            </a:r>
            <a:r>
              <a:rPr lang="sr-Cyrl-ME" dirty="0"/>
              <a:t>магнетног поља</a:t>
            </a:r>
            <a:endParaRPr lang="en-US" dirty="0"/>
          </a:p>
        </p:txBody>
      </p:sp>
      <p:sp>
        <p:nvSpPr>
          <p:cNvPr id="28" name="Arc 27"/>
          <p:cNvSpPr/>
          <p:nvPr/>
        </p:nvSpPr>
        <p:spPr>
          <a:xfrm rot="1736407">
            <a:off x="2756809" y="3700796"/>
            <a:ext cx="1941506" cy="736683"/>
          </a:xfrm>
          <a:prstGeom prst="arc">
            <a:avLst>
              <a:gd name="adj1" fmla="val 19832990"/>
              <a:gd name="adj2" fmla="val 1289163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 rot="1736407">
            <a:off x="2339700" y="3570837"/>
            <a:ext cx="2700056" cy="1144430"/>
          </a:xfrm>
          <a:prstGeom prst="arc">
            <a:avLst>
              <a:gd name="adj1" fmla="val 18918879"/>
              <a:gd name="adj2" fmla="val 1364018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1736407">
            <a:off x="1938175" y="3420367"/>
            <a:ext cx="3378405" cy="1663426"/>
          </a:xfrm>
          <a:prstGeom prst="arc">
            <a:avLst>
              <a:gd name="adj1" fmla="val 18163277"/>
              <a:gd name="adj2" fmla="val 1438817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13416" y="293676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i="1" dirty="0">
                <a:latin typeface="Times" pitchFamily="18" charset="0"/>
              </a:rPr>
              <a:t>I</a:t>
            </a:r>
            <a:endParaRPr lang="en-US" sz="3200" i="1" dirty="0">
              <a:latin typeface="Times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143507" y="2815411"/>
            <a:ext cx="504056" cy="8097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736407">
            <a:off x="1419220" y="3231252"/>
            <a:ext cx="4210961" cy="2341516"/>
          </a:xfrm>
          <a:prstGeom prst="arc">
            <a:avLst>
              <a:gd name="adj1" fmla="val 17759667"/>
              <a:gd name="adj2" fmla="val 1488307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desna ruka.png"/>
          <p:cNvPicPr>
            <a:picLocks noChangeAspect="1"/>
          </p:cNvPicPr>
          <p:nvPr/>
        </p:nvPicPr>
        <p:blipFill>
          <a:blip r:embed="rId2" cstate="print"/>
          <a:srcRect l="70790" t="13461" b="29840"/>
          <a:stretch>
            <a:fillRect/>
          </a:stretch>
        </p:blipFill>
        <p:spPr>
          <a:xfrm rot="1942021">
            <a:off x="5960678" y="2466388"/>
            <a:ext cx="2088232" cy="30400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101252" y="2359611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СТРУЈА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758389" y="5353718"/>
            <a:ext cx="1936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МАГНЕТНО ПОЉЕ</a:t>
            </a:r>
            <a:endParaRPr lang="en-US" dirty="0"/>
          </a:p>
        </p:txBody>
      </p:sp>
      <p:sp>
        <p:nvSpPr>
          <p:cNvPr id="35" name="Isosceles Triangle 34"/>
          <p:cNvSpPr/>
          <p:nvPr/>
        </p:nvSpPr>
        <p:spPr>
          <a:xfrm rot="13391337">
            <a:off x="1679475" y="3129361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11488743">
            <a:off x="2006698" y="3400798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8941054">
            <a:off x="2510755" y="3832846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cxnSpLocks/>
          </p:cNvCxnSpPr>
          <p:nvPr/>
        </p:nvCxnSpPr>
        <p:spPr>
          <a:xfrm>
            <a:off x="1589055" y="3707445"/>
            <a:ext cx="31104" cy="7548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cxnSpLocks/>
          </p:cNvCxnSpPr>
          <p:nvPr/>
        </p:nvCxnSpPr>
        <p:spPr>
          <a:xfrm flipV="1">
            <a:off x="4647563" y="5758447"/>
            <a:ext cx="645004" cy="7079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436583" y="4606319"/>
            <a:ext cx="144016" cy="6480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580599" y="4462303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92567" y="5614431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260119" y="4174271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H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66ADCD7-9625-476E-A282-DBF3B5CE8F56}"/>
              </a:ext>
            </a:extLst>
          </p:cNvPr>
          <p:cNvCxnSpPr/>
          <p:nvPr/>
        </p:nvCxnSpPr>
        <p:spPr>
          <a:xfrm flipV="1">
            <a:off x="2481675" y="2027051"/>
            <a:ext cx="2343571" cy="425776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142BDA2-89EB-416A-B19C-88EF0F6C9D12}"/>
              </a:ext>
            </a:extLst>
          </p:cNvPr>
          <p:cNvSpPr txBox="1"/>
          <p:nvPr/>
        </p:nvSpPr>
        <p:spPr>
          <a:xfrm>
            <a:off x="1620159" y="1697775"/>
            <a:ext cx="2738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400" dirty="0"/>
              <a:t>Линије магнетног поља</a:t>
            </a:r>
            <a:endParaRPr lang="sr-Cyrl-ME" sz="240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E9AA44-1E36-41D0-A69B-1FFF17C3F909}"/>
              </a:ext>
            </a:extLst>
          </p:cNvPr>
          <p:cNvSpPr/>
          <p:nvPr/>
        </p:nvSpPr>
        <p:spPr>
          <a:xfrm rot="4345445">
            <a:off x="2559963" y="2977263"/>
            <a:ext cx="967843" cy="515932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085C97-3EA4-493B-BED1-D840A69C6E47}"/>
              </a:ext>
            </a:extLst>
          </p:cNvPr>
          <p:cNvCxnSpPr>
            <a:cxnSpLocks/>
            <a:stCxn id="38" idx="2"/>
            <a:endCxn id="41" idx="1"/>
          </p:cNvCxnSpPr>
          <p:nvPr/>
        </p:nvCxnSpPr>
        <p:spPr>
          <a:xfrm>
            <a:off x="2989282" y="2528772"/>
            <a:ext cx="0" cy="3251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F9C075A-6010-4849-AA96-859ACFBCE766}"/>
              </a:ext>
            </a:extLst>
          </p:cNvPr>
          <p:cNvSpPr txBox="1"/>
          <p:nvPr/>
        </p:nvSpPr>
        <p:spPr>
          <a:xfrm>
            <a:off x="3789404" y="6193365"/>
            <a:ext cx="4238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Вектор поља је ТАНГЕНТА на линију поља</a:t>
            </a:r>
          </a:p>
        </p:txBody>
      </p:sp>
    </p:spTree>
    <p:extLst>
      <p:ext uri="{BB962C8B-B14F-4D97-AF65-F5344CB8AC3E}">
        <p14:creationId xmlns:p14="http://schemas.microsoft.com/office/powerpoint/2010/main" val="271855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zultat slika za arrow"/>
          <p:cNvPicPr>
            <a:picLocks noChangeAspect="1" noChangeArrowheads="1"/>
          </p:cNvPicPr>
          <p:nvPr/>
        </p:nvPicPr>
        <p:blipFill>
          <a:blip r:embed="rId2" cstate="print"/>
          <a:srcRect b="86560"/>
          <a:stretch>
            <a:fillRect/>
          </a:stretch>
        </p:blipFill>
        <p:spPr bwMode="auto">
          <a:xfrm>
            <a:off x="1403648" y="980728"/>
            <a:ext cx="4286250" cy="5760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Други начини обиљежавања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27584" y="1484784"/>
            <a:ext cx="792088" cy="720080"/>
            <a:chOff x="611560" y="1484784"/>
            <a:chExt cx="792088" cy="720080"/>
          </a:xfrm>
        </p:grpSpPr>
        <p:sp>
          <p:nvSpPr>
            <p:cNvPr id="4" name="Oval 3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91680" y="1628800"/>
            <a:ext cx="1865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Вектор “ИЗВИРЕ”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40152" y="162880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Вектор “УВИРЕ”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076056" y="1484784"/>
            <a:ext cx="792088" cy="720080"/>
            <a:chOff x="5076056" y="1484784"/>
            <a:chExt cx="792088" cy="720080"/>
          </a:xfrm>
        </p:grpSpPr>
        <p:sp>
          <p:nvSpPr>
            <p:cNvPr id="9" name="Oval 8"/>
            <p:cNvSpPr/>
            <p:nvPr/>
          </p:nvSpPr>
          <p:spPr>
            <a:xfrm>
              <a:off x="5076056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9" idx="1"/>
              <a:endCxn id="9" idx="5"/>
            </p:cNvCxnSpPr>
            <p:nvPr/>
          </p:nvCxnSpPr>
          <p:spPr>
            <a:xfrm>
              <a:off x="5192055" y="1590237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>
            <a:stCxn id="9" idx="3"/>
            <a:endCxn id="9" idx="7"/>
          </p:cNvCxnSpPr>
          <p:nvPr/>
        </p:nvCxnSpPr>
        <p:spPr>
          <a:xfrm flipV="1">
            <a:off x="5192055" y="1590237"/>
            <a:ext cx="560090" cy="50917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123728" y="2708920"/>
            <a:ext cx="144016" cy="388843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411760" y="3068960"/>
            <a:ext cx="72008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83768" y="342900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827584" y="2996952"/>
            <a:ext cx="360040" cy="288032"/>
            <a:chOff x="4427984" y="2852936"/>
            <a:chExt cx="792088" cy="720080"/>
          </a:xfrm>
        </p:grpSpPr>
        <p:grpSp>
          <p:nvGrpSpPr>
            <p:cNvPr id="23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/>
              <p:cNvCxnSpPr>
                <a:stCxn id="24" idx="1"/>
                <a:endCxn id="24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/>
            <p:cNvCxnSpPr>
              <a:stCxn id="24" idx="3"/>
              <a:endCxn id="24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827584" y="3933056"/>
            <a:ext cx="360040" cy="288032"/>
            <a:chOff x="4427984" y="2852936"/>
            <a:chExt cx="792088" cy="720080"/>
          </a:xfrm>
        </p:grpSpPr>
        <p:grpSp>
          <p:nvGrpSpPr>
            <p:cNvPr id="31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/>
              <p:cNvCxnSpPr>
                <a:stCxn id="33" idx="1"/>
                <a:endCxn id="33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/>
            <p:cNvCxnSpPr>
              <a:stCxn id="33" idx="3"/>
              <a:endCxn id="33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259632" y="5013176"/>
            <a:ext cx="360040" cy="288032"/>
            <a:chOff x="4427984" y="2852936"/>
            <a:chExt cx="792088" cy="720080"/>
          </a:xfrm>
        </p:grpSpPr>
        <p:grpSp>
          <p:nvGrpSpPr>
            <p:cNvPr id="36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/>
              <p:cNvCxnSpPr>
                <a:stCxn id="38" idx="1"/>
                <a:endCxn id="38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36"/>
            <p:cNvCxnSpPr>
              <a:stCxn id="38" idx="3"/>
              <a:endCxn id="38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11560" y="5661248"/>
            <a:ext cx="360040" cy="288032"/>
            <a:chOff x="4427984" y="2852936"/>
            <a:chExt cx="792088" cy="720080"/>
          </a:xfrm>
        </p:grpSpPr>
        <p:grpSp>
          <p:nvGrpSpPr>
            <p:cNvPr id="41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/>
              <p:cNvCxnSpPr>
                <a:stCxn id="43" idx="1"/>
                <a:endCxn id="43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>
              <a:stCxn id="43" idx="3"/>
              <a:endCxn id="43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491880" y="3068960"/>
            <a:ext cx="360040" cy="360040"/>
            <a:chOff x="611560" y="1484784"/>
            <a:chExt cx="792088" cy="720080"/>
          </a:xfrm>
        </p:grpSpPr>
        <p:sp>
          <p:nvSpPr>
            <p:cNvPr id="46" name="Oval 45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987824" y="3645024"/>
            <a:ext cx="360040" cy="360040"/>
            <a:chOff x="611560" y="1484784"/>
            <a:chExt cx="792088" cy="720080"/>
          </a:xfrm>
        </p:grpSpPr>
        <p:sp>
          <p:nvSpPr>
            <p:cNvPr id="49" name="Oval 48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491880" y="4797152"/>
            <a:ext cx="360040" cy="360040"/>
            <a:chOff x="611560" y="1484784"/>
            <a:chExt cx="792088" cy="720080"/>
          </a:xfrm>
        </p:grpSpPr>
        <p:sp>
          <p:nvSpPr>
            <p:cNvPr id="52" name="Oval 51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915816" y="5661248"/>
            <a:ext cx="360040" cy="360040"/>
            <a:chOff x="611560" y="1484784"/>
            <a:chExt cx="792088" cy="720080"/>
          </a:xfrm>
        </p:grpSpPr>
        <p:sp>
          <p:nvSpPr>
            <p:cNvPr id="55" name="Oval 54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779912" y="335699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3275856" y="386104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  <p:sp>
        <p:nvSpPr>
          <p:cNvPr id="59" name="TextBox 58"/>
          <p:cNvSpPr txBox="1"/>
          <p:nvPr/>
        </p:nvSpPr>
        <p:spPr>
          <a:xfrm>
            <a:off x="1115616" y="414908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1115616" y="321297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4572000" y="2492896"/>
            <a:ext cx="0" cy="4365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6588224" y="4451513"/>
            <a:ext cx="504056" cy="432048"/>
            <a:chOff x="4427984" y="2852936"/>
            <a:chExt cx="792088" cy="720080"/>
          </a:xfrm>
        </p:grpSpPr>
        <p:grpSp>
          <p:nvGrpSpPr>
            <p:cNvPr id="67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/>
              <p:cNvCxnSpPr>
                <a:stCxn id="69" idx="1"/>
                <a:endCxn id="69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Straight Connector 67"/>
            <p:cNvCxnSpPr>
              <a:stCxn id="69" idx="3"/>
              <a:endCxn id="69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6948264" y="4797152"/>
            <a:ext cx="242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sp>
        <p:nvSpPr>
          <p:cNvPr id="72" name="Oval 71"/>
          <p:cNvSpPr/>
          <p:nvPr/>
        </p:nvSpPr>
        <p:spPr>
          <a:xfrm>
            <a:off x="5940152" y="3947457"/>
            <a:ext cx="1800200" cy="144016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5652120" y="3717032"/>
            <a:ext cx="2376264" cy="1901011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5292080" y="3429000"/>
            <a:ext cx="3096344" cy="2477075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5220072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/>
          <p:cNvSpPr/>
          <p:nvPr/>
        </p:nvSpPr>
        <p:spPr>
          <a:xfrm>
            <a:off x="5580112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5868144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4932040" y="42210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9518-A8B6-4DBC-9009-99063FB1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Магнетно поље у материјалу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063307-0294-42D0-ABF2-3D2BC62B452B}"/>
              </a:ext>
            </a:extLst>
          </p:cNvPr>
          <p:cNvSpPr/>
          <p:nvPr/>
        </p:nvSpPr>
        <p:spPr>
          <a:xfrm>
            <a:off x="2218153" y="2276872"/>
            <a:ext cx="4104456" cy="25202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919400-0452-49B9-864F-4B0BA52D4987}"/>
              </a:ext>
            </a:extLst>
          </p:cNvPr>
          <p:cNvGrpSpPr/>
          <p:nvPr/>
        </p:nvGrpSpPr>
        <p:grpSpPr>
          <a:xfrm>
            <a:off x="1187624" y="2492896"/>
            <a:ext cx="6192688" cy="2088232"/>
            <a:chOff x="1187624" y="2492896"/>
            <a:chExt cx="6192688" cy="20882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FA0588E-D737-4A7D-9C03-4DA73C842E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624" y="2492896"/>
              <a:ext cx="6192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507DF6E-4C05-40B9-B255-947EBF322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624" y="3188973"/>
              <a:ext cx="6192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A22144A-03BE-4C6E-858E-A76E92726E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624" y="3885050"/>
              <a:ext cx="6192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6E92CE2-AA14-43A9-B3BD-2A9FD80009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624" y="4581128"/>
              <a:ext cx="61926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AA3D19E-81DA-4D1C-A858-774902A71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203" y="1978353"/>
            <a:ext cx="428685" cy="4667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8D3A-486B-44BB-BB7F-9F2A57BFC242}"/>
              </a:ext>
            </a:extLst>
          </p:cNvPr>
          <p:cNvGrpSpPr/>
          <p:nvPr/>
        </p:nvGrpSpPr>
        <p:grpSpPr>
          <a:xfrm>
            <a:off x="2218153" y="2852936"/>
            <a:ext cx="4104456" cy="1440160"/>
            <a:chOff x="2218153" y="2852936"/>
            <a:chExt cx="4104456" cy="144016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3760ED7-3882-4A89-87D6-271B337ECF43}"/>
                </a:ext>
              </a:extLst>
            </p:cNvPr>
            <p:cNvCxnSpPr/>
            <p:nvPr/>
          </p:nvCxnSpPr>
          <p:spPr>
            <a:xfrm>
              <a:off x="2218153" y="2852936"/>
              <a:ext cx="4104456" cy="0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2947A33-89F9-490C-8C9D-DD7A7E5CFA77}"/>
                </a:ext>
              </a:extLst>
            </p:cNvPr>
            <p:cNvCxnSpPr/>
            <p:nvPr/>
          </p:nvCxnSpPr>
          <p:spPr>
            <a:xfrm>
              <a:off x="2218153" y="3540530"/>
              <a:ext cx="4104456" cy="0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C2517C9-5599-4727-B899-E5C1A5D7E7AD}"/>
                </a:ext>
              </a:extLst>
            </p:cNvPr>
            <p:cNvCxnSpPr/>
            <p:nvPr/>
          </p:nvCxnSpPr>
          <p:spPr>
            <a:xfrm>
              <a:off x="2218153" y="4293096"/>
              <a:ext cx="4104456" cy="0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03BE439-E683-417A-B1CD-8424DFD6B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861048"/>
            <a:ext cx="457264" cy="4382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A7FD59-4E2F-4652-BD9E-AC17A631F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88" y="5281750"/>
            <a:ext cx="428685" cy="4667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E1D0E1A-A01B-4DBE-A065-3A8ECAB6C34A}"/>
              </a:ext>
            </a:extLst>
          </p:cNvPr>
          <p:cNvSpPr txBox="1"/>
          <p:nvPr/>
        </p:nvSpPr>
        <p:spPr>
          <a:xfrm>
            <a:off x="1396179" y="5379208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 </a:t>
            </a:r>
            <a:r>
              <a:rPr lang="sr-Cyrl-ME" dirty="0"/>
              <a:t>магнетно поље у вакуму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0F73B7-4DF5-4E9E-9115-FAC59D9ECC0F}"/>
              </a:ext>
            </a:extLst>
          </p:cNvPr>
          <p:cNvSpPr txBox="1"/>
          <p:nvPr/>
        </p:nvSpPr>
        <p:spPr>
          <a:xfrm>
            <a:off x="1396179" y="5960052"/>
            <a:ext cx="5929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 </a:t>
            </a:r>
            <a:r>
              <a:rPr lang="sr-Cyrl-ME" dirty="0"/>
              <a:t>Унутрашње магнетно поље – настало услијед материјала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418869-3E1A-4338-A57A-27D714368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88" y="5897934"/>
            <a:ext cx="457264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4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273" y="40792"/>
            <a:ext cx="8229600" cy="1287903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Магнетна индукција/</a:t>
            </a:r>
            <a:br>
              <a:rPr lang="sr-Cyrl-ME" dirty="0"/>
            </a:br>
            <a:r>
              <a:rPr lang="sr-Cyrl-ME" dirty="0"/>
              <a:t>Густина магнетног флукса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64211-58CB-49DA-920B-B83CD62B8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602397"/>
            <a:ext cx="3086531" cy="1086002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  <a:stCxn id="2" idx="2"/>
          </p:cNvCxnSpPr>
          <p:nvPr/>
        </p:nvCxnSpPr>
        <p:spPr>
          <a:xfrm flipH="1">
            <a:off x="3347865" y="1328695"/>
            <a:ext cx="1039208" cy="11642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28184" y="1628800"/>
            <a:ext cx="249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Вектор магнетног поља</a:t>
            </a:r>
            <a:endParaRPr lang="en-US" dirty="0"/>
          </a:p>
        </p:txBody>
      </p:sp>
      <p:cxnSp>
        <p:nvCxnSpPr>
          <p:cNvPr id="8" name="Straight Arrow Connector 7"/>
          <p:cNvCxnSpPr>
            <a:cxnSpLocks/>
            <a:stCxn id="7" idx="2"/>
          </p:cNvCxnSpPr>
          <p:nvPr/>
        </p:nvCxnSpPr>
        <p:spPr>
          <a:xfrm flipH="1">
            <a:off x="6084179" y="1998132"/>
            <a:ext cx="1389026" cy="7469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39952" y="4859868"/>
            <a:ext cx="2724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Магнетна пермеабилност</a:t>
            </a:r>
            <a:endParaRPr lang="en-US" dirty="0"/>
          </a:p>
        </p:txBody>
      </p:sp>
      <p:cxnSp>
        <p:nvCxnSpPr>
          <p:cNvPr id="13" name="Straight Arrow Connector 12"/>
          <p:cNvCxnSpPr>
            <a:cxnSpLocks/>
            <a:stCxn id="12" idx="0"/>
          </p:cNvCxnSpPr>
          <p:nvPr/>
        </p:nvCxnSpPr>
        <p:spPr>
          <a:xfrm flipH="1" flipV="1">
            <a:off x="4788024" y="3671924"/>
            <a:ext cx="714192" cy="11879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9397" y="4069549"/>
            <a:ext cx="377263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H – </a:t>
            </a:r>
            <a:r>
              <a:rPr lang="sr-Cyrl-CS" dirty="0"/>
              <a:t>јачина магнетног поља</a:t>
            </a:r>
          </a:p>
          <a:p>
            <a:r>
              <a:rPr lang="sr-Latn-CS" dirty="0"/>
              <a:t>A/m – </a:t>
            </a:r>
            <a:r>
              <a:rPr lang="sr-Cyrl-CS" dirty="0"/>
              <a:t>јединица</a:t>
            </a:r>
          </a:p>
          <a:p>
            <a:endParaRPr lang="sr-Cyrl-CS" dirty="0"/>
          </a:p>
          <a:p>
            <a:r>
              <a:rPr lang="sr-Latn-ME" sz="2800" dirty="0"/>
              <a:t>B </a:t>
            </a:r>
            <a:r>
              <a:rPr lang="sr-Latn-CS" sz="2800" dirty="0"/>
              <a:t>–</a:t>
            </a:r>
            <a:r>
              <a:rPr lang="sr-Latn-ME" sz="2800" dirty="0"/>
              <a:t> </a:t>
            </a:r>
            <a:r>
              <a:rPr lang="sr-Cyrl-ME" sz="2800" dirty="0"/>
              <a:t>магнетна индукција</a:t>
            </a:r>
          </a:p>
          <a:p>
            <a:r>
              <a:rPr lang="sr-Cyrl-ME" sz="2800" dirty="0"/>
              <a:t>Т </a:t>
            </a:r>
            <a:r>
              <a:rPr lang="sr-Latn-CS" sz="2800" dirty="0"/>
              <a:t>–</a:t>
            </a:r>
            <a:r>
              <a:rPr lang="sr-Cyrl-ME" sz="2800" dirty="0"/>
              <a:t> јединица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9CF757-43A8-4ACA-956E-6A229E086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Материјали према магнетним својствима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C5E59-261D-473C-BAED-520F29184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sr-Cyrl-ME" dirty="0"/>
              <a:t>Дијамагнетни</a:t>
            </a:r>
          </a:p>
          <a:p>
            <a:pPr lvl="1"/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 &lt; 1, </a:t>
            </a:r>
            <a:r>
              <a:rPr lang="sr-Cyrl-ME" sz="2000" b="1" dirty="0">
                <a:latin typeface="Calibri" panose="020F0502020204030204" pitchFamily="34" charset="0"/>
                <a:cs typeface="Calibri" panose="020F0502020204030204" pitchFamily="34" charset="0"/>
              </a:rPr>
              <a:t>мало слабе поље</a:t>
            </a:r>
            <a:endParaRPr lang="sr-Cyrl-ME" b="1" dirty="0"/>
          </a:p>
          <a:p>
            <a:r>
              <a:rPr lang="sr-Cyrl-ME" dirty="0"/>
              <a:t>Парамагнетни</a:t>
            </a:r>
          </a:p>
          <a:p>
            <a:pPr lvl="1"/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 &gt; 1, </a:t>
            </a:r>
            <a:r>
              <a:rPr lang="sr-Cyrl-ME" sz="2000" b="1" dirty="0">
                <a:latin typeface="Calibri" panose="020F0502020204030204" pitchFamily="34" charset="0"/>
                <a:cs typeface="Calibri" panose="020F0502020204030204" pitchFamily="34" charset="0"/>
              </a:rPr>
              <a:t>мало појачавају поље</a:t>
            </a:r>
            <a:endParaRPr lang="sr-Cyrl-ME" b="1" dirty="0"/>
          </a:p>
          <a:p>
            <a:r>
              <a:rPr lang="sr-Cyrl-ME" dirty="0"/>
              <a:t>Феромагнетни</a:t>
            </a:r>
          </a:p>
          <a:p>
            <a:pPr lvl="1"/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 &gt;&gt; 1, </a:t>
            </a:r>
            <a:r>
              <a:rPr lang="sr-Cyrl-ME" b="1" dirty="0">
                <a:latin typeface="Calibri" panose="020F0502020204030204" pitchFamily="34" charset="0"/>
                <a:cs typeface="Calibri" panose="020F0502020204030204" pitchFamily="34" charset="0"/>
              </a:rPr>
              <a:t>МНОГО појачавају поље</a:t>
            </a:r>
            <a:endParaRPr lang="sr-Cyrl-ME" b="1" dirty="0"/>
          </a:p>
          <a:p>
            <a:endParaRPr lang="sr-Cyrl-M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EBB8F-754C-49F3-AAC8-241B2E4ED0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493875"/>
            <a:ext cx="2085975" cy="6096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A89C7D-9DAF-491C-ADF5-E3F77D556589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6176738" y="1916832"/>
            <a:ext cx="1059558" cy="512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C5B9FC5-0925-4508-92D6-E3A1BC72D382}"/>
              </a:ext>
            </a:extLst>
          </p:cNvPr>
          <p:cNvSpPr txBox="1"/>
          <p:nvPr/>
        </p:nvSpPr>
        <p:spPr>
          <a:xfrm>
            <a:off x="4788024" y="2429036"/>
            <a:ext cx="27774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Магнетна пермеабилност </a:t>
            </a:r>
          </a:p>
          <a:p>
            <a:pPr algn="ctr"/>
            <a:r>
              <a:rPr lang="sr-Cyrl-ME" dirty="0"/>
              <a:t>ваздуха/вакума</a:t>
            </a:r>
          </a:p>
          <a:p>
            <a:pPr algn="ctr"/>
            <a:r>
              <a:rPr lang="sr-Cyrl-CS" dirty="0">
                <a:latin typeface="Times New Roman"/>
                <a:cs typeface="Times New Roman"/>
              </a:rPr>
              <a:t>4</a:t>
            </a:r>
            <a:r>
              <a:rPr lang="el-GR" dirty="0">
                <a:latin typeface="Times New Roman"/>
                <a:cs typeface="Times New Roman"/>
              </a:rPr>
              <a:t>π</a:t>
            </a:r>
            <a:r>
              <a:rPr lang="sr-Cyrl-CS" dirty="0">
                <a:latin typeface="Times New Roman"/>
                <a:cs typeface="Times New Roman"/>
              </a:rPr>
              <a:t> 10</a:t>
            </a:r>
            <a:r>
              <a:rPr lang="sr-Cyrl-CS" baseline="30000" dirty="0">
                <a:latin typeface="Times New Roman"/>
                <a:cs typeface="Times New Roman"/>
              </a:rPr>
              <a:t>-7</a:t>
            </a:r>
            <a:r>
              <a:rPr lang="sr-Cyrl-CS" dirty="0">
                <a:latin typeface="Times New Roman"/>
                <a:cs typeface="Times New Roman"/>
              </a:rPr>
              <a:t> </a:t>
            </a:r>
            <a:r>
              <a:rPr lang="sr-Latn-CS" dirty="0">
                <a:latin typeface="Times New Roman"/>
                <a:cs typeface="Times New Roman"/>
              </a:rPr>
              <a:t>N/A</a:t>
            </a:r>
            <a:endParaRPr lang="sr-Cyrl-ME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6D8FB9B-A9E0-446E-BDF1-850877EE64EE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7571132" y="1988840"/>
            <a:ext cx="241228" cy="1406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7DFF6BA-5452-4291-9316-943CB8C95052}"/>
              </a:ext>
            </a:extLst>
          </p:cNvPr>
          <p:cNvSpPr txBox="1"/>
          <p:nvPr/>
        </p:nvSpPr>
        <p:spPr>
          <a:xfrm>
            <a:off x="6182418" y="3395112"/>
            <a:ext cx="2777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Релативна пермеабилност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F9CCA3F1-2378-4DBF-9D30-F0E2D9663371}"/>
              </a:ext>
            </a:extLst>
          </p:cNvPr>
          <p:cNvSpPr/>
          <p:nvPr/>
        </p:nvSpPr>
        <p:spPr>
          <a:xfrm>
            <a:off x="3419872" y="2420888"/>
            <a:ext cx="493712" cy="201622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724C3-C66A-486B-AF3E-61EDB505C523}"/>
              </a:ext>
            </a:extLst>
          </p:cNvPr>
          <p:cNvSpPr txBox="1"/>
          <p:nvPr/>
        </p:nvSpPr>
        <p:spPr>
          <a:xfrm>
            <a:off x="3922380" y="3203684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dirty="0">
                <a:latin typeface="Calibri" panose="020F0502020204030204" pitchFamily="34" charset="0"/>
                <a:cs typeface="Calibri" panose="020F0502020204030204" pitchFamily="34" charset="0"/>
              </a:rPr>
              <a:t> ≈ 1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51511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2" grpId="0"/>
      <p:bldP spid="18" grpId="0"/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E1954-60D6-4A07-87A5-1E58D9C3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Релативна магнетна пермеабилност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94F09-1867-4FB2-9C80-03DA31343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1277145"/>
            <a:ext cx="3034680" cy="639762"/>
          </a:xfrm>
        </p:spPr>
        <p:txBody>
          <a:bodyPr>
            <a:normAutofit fontScale="92500" lnSpcReduction="20000"/>
          </a:bodyPr>
          <a:lstStyle/>
          <a:p>
            <a:r>
              <a:rPr lang="sr-Cyrl-ME" dirty="0"/>
              <a:t>Парамагнетни и дијамагнетни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4E9F052-7BF3-42FF-BAC3-A5B2BD41CAE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9552" y="1916113"/>
          <a:ext cx="303468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338">
                  <a:extLst>
                    <a:ext uri="{9D8B030D-6E8A-4147-A177-3AD203B41FA5}">
                      <a16:colId xmlns:a16="http://schemas.microsoft.com/office/drawing/2014/main" val="3630742817"/>
                    </a:ext>
                  </a:extLst>
                </a:gridCol>
                <a:gridCol w="1651342">
                  <a:extLst>
                    <a:ext uri="{9D8B030D-6E8A-4147-A177-3AD203B41FA5}">
                      <a16:colId xmlns:a16="http://schemas.microsoft.com/office/drawing/2014/main" val="2549253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материјал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3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бизмут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сребро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0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олово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3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бакар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3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вода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67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платина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алуминијум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0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кисеоник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68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ваздух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1,00000036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36694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CE738-BB6F-49A9-AAD8-6C31629E6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95935" y="1124744"/>
            <a:ext cx="4690865" cy="639762"/>
          </a:xfrm>
        </p:spPr>
        <p:txBody>
          <a:bodyPr>
            <a:normAutofit/>
          </a:bodyPr>
          <a:lstStyle/>
          <a:p>
            <a:r>
              <a:rPr lang="sr-Cyrl-ME" dirty="0"/>
              <a:t>Феромагнетни материјали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2CD18A3-05BD-4ACC-B8AD-C0B3B34ADD16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3995936" y="1916113"/>
          <a:ext cx="496855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39323595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907628117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4997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материјал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почетно </a:t>
                      </a:r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максимално </a:t>
                      </a:r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супермалој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8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гвожђе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25 000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250 000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7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пермалој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7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динамо лим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7 000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гвоздени лив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5915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EC6C06B-78ED-4A20-B910-EA1BA199F521}"/>
              </a:ext>
            </a:extLst>
          </p:cNvPr>
          <p:cNvSpPr txBox="1"/>
          <p:nvPr/>
        </p:nvSpPr>
        <p:spPr>
          <a:xfrm>
            <a:off x="733795" y="5762947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Релативна магнетна пермеабилност говори колико је пута интензитет поља магнетне индукције већи у неком материјалу у односу на то исто поље у вакуму.</a:t>
            </a:r>
          </a:p>
        </p:txBody>
      </p:sp>
    </p:spTree>
    <p:extLst>
      <p:ext uri="{BB962C8B-B14F-4D97-AF65-F5344CB8AC3E}">
        <p14:creationId xmlns:p14="http://schemas.microsoft.com/office/powerpoint/2010/main" val="196742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Био-Савартов закон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38385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04248" y="2060848"/>
            <a:ext cx="0" cy="36724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48264" y="220486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948264" y="2060848"/>
            <a:ext cx="0" cy="8640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12160" y="3501008"/>
            <a:ext cx="1656184" cy="648072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5"/>
          </p:cNvCxnSpPr>
          <p:nvPr/>
        </p:nvCxnSpPr>
        <p:spPr>
          <a:xfrm flipV="1">
            <a:off x="7425801" y="3861048"/>
            <a:ext cx="530575" cy="19312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3933056"/>
            <a:ext cx="238150" cy="31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>
            <a:endCxn id="10" idx="5"/>
          </p:cNvCxnSpPr>
          <p:nvPr/>
        </p:nvCxnSpPr>
        <p:spPr>
          <a:xfrm>
            <a:off x="6804248" y="3789040"/>
            <a:ext cx="621553" cy="2651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3553852"/>
            <a:ext cx="311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i="1" dirty="0">
                <a:solidFill>
                  <a:srgbClr val="0070C0"/>
                </a:solidFill>
              </a:rPr>
              <a:t>r</a:t>
            </a:r>
            <a:endParaRPr lang="en-US" b="1" i="1" dirty="0">
              <a:solidFill>
                <a:srgbClr val="0070C0"/>
              </a:solidFill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11560" y="4005064"/>
            <a:ext cx="38865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Times New Roman"/>
                <a:cs typeface="Times New Roman"/>
              </a:rPr>
              <a:t>μ</a:t>
            </a:r>
            <a:r>
              <a:rPr lang="sr-Latn-CS" dirty="0">
                <a:latin typeface="Times New Roman"/>
                <a:cs typeface="Times New Roman"/>
              </a:rPr>
              <a:t> – </a:t>
            </a:r>
            <a:r>
              <a:rPr lang="sr-Cyrl-CS" dirty="0">
                <a:latin typeface="Times New Roman"/>
                <a:cs typeface="Times New Roman"/>
              </a:rPr>
              <a:t>магнетна пермеабилност средине </a:t>
            </a:r>
          </a:p>
          <a:p>
            <a:r>
              <a:rPr lang="sr-Cyrl-CS" dirty="0">
                <a:latin typeface="Times New Roman"/>
                <a:cs typeface="Times New Roman"/>
              </a:rPr>
              <a:t>       </a:t>
            </a:r>
            <a:endParaRPr lang="sr-Latn-CS" baseline="30000" dirty="0">
              <a:latin typeface="Times New Roman"/>
              <a:cs typeface="Times New Roman"/>
            </a:endParaRPr>
          </a:p>
          <a:p>
            <a:r>
              <a:rPr lang="sr-Latn-CS" i="1" dirty="0">
                <a:latin typeface="Times New Roman"/>
                <a:cs typeface="Times New Roman"/>
              </a:rPr>
              <a:t>I</a:t>
            </a:r>
            <a:r>
              <a:rPr lang="sr-Latn-CS" dirty="0">
                <a:latin typeface="Times New Roman"/>
                <a:cs typeface="Times New Roman"/>
              </a:rPr>
              <a:t> – </a:t>
            </a:r>
            <a:r>
              <a:rPr lang="sr-Cyrl-CS" dirty="0">
                <a:latin typeface="Times New Roman"/>
                <a:cs typeface="Times New Roman"/>
              </a:rPr>
              <a:t>струја (А)</a:t>
            </a:r>
          </a:p>
          <a:p>
            <a:r>
              <a:rPr lang="sr-Latn-CS" i="1" dirty="0">
                <a:latin typeface="Times New Roman"/>
                <a:cs typeface="Times New Roman"/>
              </a:rPr>
              <a:t>r – </a:t>
            </a:r>
            <a:r>
              <a:rPr lang="sr-Cyrl-CS" dirty="0">
                <a:latin typeface="Times New Roman"/>
                <a:cs typeface="Times New Roman"/>
              </a:rPr>
              <a:t>раздаљина од проводника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5805264"/>
            <a:ext cx="5699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Овај облик САМО ВАЖИ за праволинијске проводнике!!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Амперов закон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54578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 l="7424" t="25033" b="17392"/>
          <a:stretch>
            <a:fillRect/>
          </a:stretch>
        </p:blipFill>
        <p:spPr bwMode="auto">
          <a:xfrm>
            <a:off x="3419872" y="2996952"/>
            <a:ext cx="53877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5" descr="{\displaystyle \oint _{C}\mathbf {B} \cdot \mathrm {d} {\boldsymbol {l}}=\mu _{0}\iint _{S}\mathbf {J} \cdot \mathrm {d} \mathbf {S} =\mu _{0}I_{\mathrm {enc} 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877272"/>
            <a:ext cx="51530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5576" y="4869160"/>
            <a:ext cx="8099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Производ  јачине магнетног поља и дужине линије по којој је оно константно је </a:t>
            </a:r>
          </a:p>
          <a:p>
            <a:r>
              <a:rPr lang="sr-Cyrl-CS" dirty="0"/>
              <a:t>раван суми свих струја које та линија обухвата.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dirty="0"/>
              <a:t>Торус</a:t>
            </a:r>
            <a:endParaRPr lang="en-US" dirty="0"/>
          </a:p>
        </p:txBody>
      </p:sp>
      <p:pic>
        <p:nvPicPr>
          <p:cNvPr id="22530" name="Picture 2" descr="Rezultat slika za toro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562350" cy="3829051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4064085" cy="439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8670-DE17-4050-BE2B-D449BE91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ME" dirty="0"/>
              <a:t>Калем/соленоид</a:t>
            </a:r>
          </a:p>
        </p:txBody>
      </p:sp>
      <p:pic>
        <p:nvPicPr>
          <p:cNvPr id="1026" name="Picture 2" descr="http://i.imgur.com/fEAquEj.jpg">
            <a:extLst>
              <a:ext uri="{FF2B5EF4-FFF2-40B4-BE49-F238E27FC236}">
                <a16:creationId xmlns:a16="http://schemas.microsoft.com/office/drawing/2014/main" id="{06B79189-0B82-4F6D-B28F-1F903B8D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" y="1340767"/>
            <a:ext cx="3616424" cy="289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7849A48-17DB-454B-B4F0-1FB0BB7DE5D8}"/>
              </a:ext>
            </a:extLst>
          </p:cNvPr>
          <p:cNvCxnSpPr>
            <a:cxnSpLocks/>
          </p:cNvCxnSpPr>
          <p:nvPr/>
        </p:nvCxnSpPr>
        <p:spPr>
          <a:xfrm>
            <a:off x="5580112" y="2348880"/>
            <a:ext cx="19731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E931091-41DA-448A-8BE9-954A57D7F8C6}"/>
              </a:ext>
            </a:extLst>
          </p:cNvPr>
          <p:cNvCxnSpPr>
            <a:cxnSpLocks/>
          </p:cNvCxnSpPr>
          <p:nvPr/>
        </p:nvCxnSpPr>
        <p:spPr>
          <a:xfrm flipH="1" flipV="1">
            <a:off x="5545081" y="-271882"/>
            <a:ext cx="35031" cy="26207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BDA7101-88C7-4866-8413-1F51E0A8398F}"/>
              </a:ext>
            </a:extLst>
          </p:cNvPr>
          <p:cNvCxnSpPr>
            <a:cxnSpLocks/>
          </p:cNvCxnSpPr>
          <p:nvPr/>
        </p:nvCxnSpPr>
        <p:spPr>
          <a:xfrm flipH="1" flipV="1">
            <a:off x="7518253" y="-271882"/>
            <a:ext cx="35031" cy="26207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2DE1832E-F338-4002-B3E4-850BEBFFE65B}"/>
              </a:ext>
            </a:extLst>
          </p:cNvPr>
          <p:cNvCxnSpPr/>
          <p:nvPr/>
        </p:nvCxnSpPr>
        <p:spPr>
          <a:xfrm flipH="1" flipV="1">
            <a:off x="6537041" y="0"/>
            <a:ext cx="148909" cy="620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>
            <a:extLst>
              <a:ext uri="{FF2B5EF4-FFF2-40B4-BE49-F238E27FC236}">
                <a16:creationId xmlns:a16="http://schemas.microsoft.com/office/drawing/2014/main" id="{35268552-9DF7-4984-A30F-8DC636D4C40E}"/>
              </a:ext>
            </a:extLst>
          </p:cNvPr>
          <p:cNvSpPr txBox="1"/>
          <p:nvPr/>
        </p:nvSpPr>
        <p:spPr>
          <a:xfrm>
            <a:off x="6175818" y="535434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53B0D6E-BF94-426E-A719-49D1FF6C0A74}"/>
              </a:ext>
            </a:extLst>
          </p:cNvPr>
          <p:cNvSpPr txBox="1"/>
          <p:nvPr/>
        </p:nvSpPr>
        <p:spPr>
          <a:xfrm>
            <a:off x="4892361" y="379528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3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3580876-AC04-4028-BE98-667ED737265A}"/>
              </a:ext>
            </a:extLst>
          </p:cNvPr>
          <p:cNvSpPr txBox="1"/>
          <p:nvPr/>
        </p:nvSpPr>
        <p:spPr>
          <a:xfrm>
            <a:off x="7235468" y="1400521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7B0710B-2C98-4A23-A3D7-244AFBD0E298}"/>
              </a:ext>
            </a:extLst>
          </p:cNvPr>
          <p:cNvSpPr txBox="1"/>
          <p:nvPr/>
        </p:nvSpPr>
        <p:spPr>
          <a:xfrm>
            <a:off x="5946464" y="1269876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1</a:t>
            </a:r>
          </a:p>
        </p:txBody>
      </p:sp>
      <p:cxnSp>
        <p:nvCxnSpPr>
          <p:cNvPr id="1032" name="Straight Arrow Connector 1031">
            <a:extLst>
              <a:ext uri="{FF2B5EF4-FFF2-40B4-BE49-F238E27FC236}">
                <a16:creationId xmlns:a16="http://schemas.microsoft.com/office/drawing/2014/main" id="{0FC832D8-8993-4369-A202-7C4A99B5275E}"/>
              </a:ext>
            </a:extLst>
          </p:cNvPr>
          <p:cNvCxnSpPr>
            <a:cxnSpLocks/>
            <a:stCxn id="143" idx="2"/>
          </p:cNvCxnSpPr>
          <p:nvPr/>
        </p:nvCxnSpPr>
        <p:spPr>
          <a:xfrm>
            <a:off x="6524283" y="1639208"/>
            <a:ext cx="324146" cy="7292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Isosceles Triangle 1035">
            <a:extLst>
              <a:ext uri="{FF2B5EF4-FFF2-40B4-BE49-F238E27FC236}">
                <a16:creationId xmlns:a16="http://schemas.microsoft.com/office/drawing/2014/main" id="{8581B913-1176-45A3-9D31-D282F1279370}"/>
              </a:ext>
            </a:extLst>
          </p:cNvPr>
          <p:cNvSpPr/>
          <p:nvPr/>
        </p:nvSpPr>
        <p:spPr>
          <a:xfrm rot="16858465">
            <a:off x="4409177" y="2246412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0" name="Isosceles Triangle 149">
            <a:extLst>
              <a:ext uri="{FF2B5EF4-FFF2-40B4-BE49-F238E27FC236}">
                <a16:creationId xmlns:a16="http://schemas.microsoft.com/office/drawing/2014/main" id="{DD60682A-A604-44E6-A885-5012BC7E50CC}"/>
              </a:ext>
            </a:extLst>
          </p:cNvPr>
          <p:cNvSpPr/>
          <p:nvPr/>
        </p:nvSpPr>
        <p:spPr>
          <a:xfrm rot="16852141">
            <a:off x="4381309" y="2393860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1" name="Isosceles Triangle 150">
            <a:extLst>
              <a:ext uri="{FF2B5EF4-FFF2-40B4-BE49-F238E27FC236}">
                <a16:creationId xmlns:a16="http://schemas.microsoft.com/office/drawing/2014/main" id="{7D414FAD-CD75-4BBE-86CB-889D55165C7A}"/>
              </a:ext>
            </a:extLst>
          </p:cNvPr>
          <p:cNvSpPr/>
          <p:nvPr/>
        </p:nvSpPr>
        <p:spPr>
          <a:xfrm rot="16200000">
            <a:off x="4383932" y="2587628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1432B75-4E8B-4D42-84F1-A6D389F438BB}"/>
              </a:ext>
            </a:extLst>
          </p:cNvPr>
          <p:cNvGrpSpPr/>
          <p:nvPr/>
        </p:nvGrpSpPr>
        <p:grpSpPr>
          <a:xfrm>
            <a:off x="5545081" y="2294362"/>
            <a:ext cx="2018116" cy="847211"/>
            <a:chOff x="5545081" y="2294362"/>
            <a:chExt cx="2018116" cy="847211"/>
          </a:xfrm>
        </p:grpSpPr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4E2A5582-A4A2-4F3F-AD0C-77049FD9660D}"/>
                </a:ext>
              </a:extLst>
            </p:cNvPr>
            <p:cNvSpPr txBox="1"/>
            <p:nvPr/>
          </p:nvSpPr>
          <p:spPr>
            <a:xfrm>
              <a:off x="6470855" y="277224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/>
                <a:t>X</a:t>
              </a:r>
              <a:endParaRPr lang="sr-Cyrl-ME" b="1" dirty="0"/>
            </a:p>
          </p:txBody>
        </p: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07C3EAAA-E612-4DF7-98F2-1CB149AF8D53}"/>
                </a:ext>
              </a:extLst>
            </p:cNvPr>
            <p:cNvCxnSpPr/>
            <p:nvPr/>
          </p:nvCxnSpPr>
          <p:spPr>
            <a:xfrm>
              <a:off x="5545081" y="2326085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D7A7A2B-FE66-4FA4-92DA-C71DDEB1B7F5}"/>
                </a:ext>
              </a:extLst>
            </p:cNvPr>
            <p:cNvCxnSpPr/>
            <p:nvPr/>
          </p:nvCxnSpPr>
          <p:spPr>
            <a:xfrm>
              <a:off x="7563197" y="2294362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Arrow Connector 1041">
              <a:extLst>
                <a:ext uri="{FF2B5EF4-FFF2-40B4-BE49-F238E27FC236}">
                  <a16:creationId xmlns:a16="http://schemas.microsoft.com/office/drawing/2014/main" id="{F8746E05-3191-4C57-A103-CD51B587D03C}"/>
                </a:ext>
              </a:extLst>
            </p:cNvPr>
            <p:cNvCxnSpPr/>
            <p:nvPr/>
          </p:nvCxnSpPr>
          <p:spPr>
            <a:xfrm>
              <a:off x="5545081" y="2790558"/>
              <a:ext cx="200820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91A60D4-0818-4A7E-BDDE-8CE37A13AB31}"/>
              </a:ext>
            </a:extLst>
          </p:cNvPr>
          <p:cNvCxnSpPr/>
          <p:nvPr/>
        </p:nvCxnSpPr>
        <p:spPr>
          <a:xfrm>
            <a:off x="8352392" y="3469224"/>
            <a:ext cx="0" cy="711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00877DC-6531-4443-946D-547F7D3F47EF}"/>
              </a:ext>
            </a:extLst>
          </p:cNvPr>
          <p:cNvGrpSpPr/>
          <p:nvPr/>
        </p:nvGrpSpPr>
        <p:grpSpPr>
          <a:xfrm>
            <a:off x="4766361" y="1898056"/>
            <a:ext cx="3586031" cy="2386656"/>
            <a:chOff x="4766361" y="1898056"/>
            <a:chExt cx="3586031" cy="23866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6D24FA5-7E79-4A31-B74F-0E2860C83D30}"/>
                </a:ext>
              </a:extLst>
            </p:cNvPr>
            <p:cNvGrpSpPr/>
            <p:nvPr/>
          </p:nvGrpSpPr>
          <p:grpSpPr>
            <a:xfrm flipV="1">
              <a:off x="8100392" y="1898056"/>
              <a:ext cx="252000" cy="252000"/>
              <a:chOff x="4427984" y="2852936"/>
              <a:chExt cx="792088" cy="72008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79A988B-77B3-479B-9DAE-615112EB66F6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97744348-243B-4276-A93C-F3BFFD3A7838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33151E00-6371-43DB-9B82-BBCFFA4538BD}"/>
                    </a:ext>
                  </a:extLst>
                </p:cNvPr>
                <p:cNvCxnSpPr>
                  <a:stCxn id="7" idx="1"/>
                  <a:endCxn id="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405295B-60FE-4C04-8E49-F419F8A00CA6}"/>
                  </a:ext>
                </a:extLst>
              </p:cNvPr>
              <p:cNvCxnSpPr>
                <a:cxnSpLocks/>
                <a:stCxn id="7" idx="3"/>
                <a:endCxn id="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3D0F52A-6AB0-4AC8-9290-3D5DADADCCAA}"/>
                </a:ext>
              </a:extLst>
            </p:cNvPr>
            <p:cNvGrpSpPr/>
            <p:nvPr/>
          </p:nvGrpSpPr>
          <p:grpSpPr>
            <a:xfrm>
              <a:off x="8100392" y="3249075"/>
              <a:ext cx="252000" cy="252000"/>
              <a:chOff x="611560" y="1484784"/>
              <a:chExt cx="792088" cy="72008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E678227-6906-4CFF-BAB1-3E2E30F381A3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10658C1-FBD6-4B71-9ABC-64E21AC6C7E4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EE463F7-5CBE-4A14-9BCD-7BA8E7DD7858}"/>
                </a:ext>
              </a:extLst>
            </p:cNvPr>
            <p:cNvGrpSpPr/>
            <p:nvPr/>
          </p:nvGrpSpPr>
          <p:grpSpPr>
            <a:xfrm flipV="1">
              <a:off x="7664378" y="1898056"/>
              <a:ext cx="252000" cy="252000"/>
              <a:chOff x="4427984" y="2852936"/>
              <a:chExt cx="792088" cy="72008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C8F66DC-93C2-487F-8086-6542CEA5BA65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3F66DF8-DFD5-48E2-8A4D-0D2F7DB57EBF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FD890CA3-064D-4E58-A6BC-B48F53BC5486}"/>
                    </a:ext>
                  </a:extLst>
                </p:cNvPr>
                <p:cNvCxnSpPr>
                  <a:stCxn id="17" idx="1"/>
                  <a:endCxn id="1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DCB387A-FCDD-4B62-B38A-FBAD148515F3}"/>
                  </a:ext>
                </a:extLst>
              </p:cNvPr>
              <p:cNvCxnSpPr>
                <a:cxnSpLocks/>
                <a:stCxn id="17" idx="3"/>
                <a:endCxn id="1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104FF34-FAA9-4C91-BB64-7CF2D79D93D6}"/>
                </a:ext>
              </a:extLst>
            </p:cNvPr>
            <p:cNvGrpSpPr/>
            <p:nvPr/>
          </p:nvGrpSpPr>
          <p:grpSpPr>
            <a:xfrm>
              <a:off x="7664378" y="3249075"/>
              <a:ext cx="252000" cy="252000"/>
              <a:chOff x="611560" y="1484784"/>
              <a:chExt cx="792088" cy="72008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72E97EC-557C-4976-855F-9D1614156EBB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83BD14B-5990-4203-B443-4042CEBCDAC4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D69A8DD-9F8F-4538-8CC9-630B66F6567D}"/>
                </a:ext>
              </a:extLst>
            </p:cNvPr>
            <p:cNvGrpSpPr/>
            <p:nvPr/>
          </p:nvGrpSpPr>
          <p:grpSpPr>
            <a:xfrm flipV="1">
              <a:off x="7228364" y="1898056"/>
              <a:ext cx="252000" cy="252000"/>
              <a:chOff x="4427984" y="2852936"/>
              <a:chExt cx="792088" cy="72008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4CC3F8E-39B2-41E6-B971-E58FEAA46C8E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ECDC1D59-1446-4E04-9D0C-CFCCEC2A17E9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80817D76-B332-49FE-A620-0F3E750B2FB9}"/>
                    </a:ext>
                  </a:extLst>
                </p:cNvPr>
                <p:cNvCxnSpPr>
                  <a:stCxn id="25" idx="1"/>
                  <a:endCxn id="25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99523C1-650B-4578-BB17-2927A18842AC}"/>
                  </a:ext>
                </a:extLst>
              </p:cNvPr>
              <p:cNvCxnSpPr>
                <a:cxnSpLocks/>
                <a:stCxn id="25" idx="3"/>
                <a:endCxn id="25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CA427FB-D060-4093-8E03-EF3FE7CE4E3E}"/>
                </a:ext>
              </a:extLst>
            </p:cNvPr>
            <p:cNvGrpSpPr/>
            <p:nvPr/>
          </p:nvGrpSpPr>
          <p:grpSpPr>
            <a:xfrm>
              <a:off x="7228364" y="3249075"/>
              <a:ext cx="252000" cy="252000"/>
              <a:chOff x="611560" y="1484784"/>
              <a:chExt cx="792088" cy="72008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95BB984-1BB5-47F4-AD49-407D8116630A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D7B395C-90CA-415E-9917-143BD11FED45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0DC2A8-19D2-41A4-9A43-56E6A015239C}"/>
                </a:ext>
              </a:extLst>
            </p:cNvPr>
            <p:cNvGrpSpPr/>
            <p:nvPr/>
          </p:nvGrpSpPr>
          <p:grpSpPr>
            <a:xfrm flipV="1">
              <a:off x="6869964" y="1898056"/>
              <a:ext cx="252000" cy="252000"/>
              <a:chOff x="4427984" y="2852936"/>
              <a:chExt cx="792088" cy="72008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F4D9E6B-7A04-49E6-A264-2E6D52C02E7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30E733A9-4B9D-4CE1-9DE7-C12CF0DF1B2E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D015D247-771F-43E5-9109-86E60B756E60}"/>
                    </a:ext>
                  </a:extLst>
                </p:cNvPr>
                <p:cNvCxnSpPr>
                  <a:stCxn id="33" idx="1"/>
                  <a:endCxn id="33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E2660B0-48E3-4531-A69D-2780EF28A4BF}"/>
                  </a:ext>
                </a:extLst>
              </p:cNvPr>
              <p:cNvCxnSpPr>
                <a:cxnSpLocks/>
                <a:stCxn id="33" idx="3"/>
                <a:endCxn id="33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F33ACBA-6CB9-492B-9F63-29458B515288}"/>
                </a:ext>
              </a:extLst>
            </p:cNvPr>
            <p:cNvGrpSpPr/>
            <p:nvPr/>
          </p:nvGrpSpPr>
          <p:grpSpPr>
            <a:xfrm>
              <a:off x="6869964" y="3249075"/>
              <a:ext cx="252000" cy="252000"/>
              <a:chOff x="611560" y="1484784"/>
              <a:chExt cx="792088" cy="72008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08E9A11-96E3-4AA8-BC7F-21F3BC485C30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704F1B8-6692-4B16-84EA-7166E7574213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D0B48FF-1566-4A02-9E1F-82529DFC1975}"/>
                </a:ext>
              </a:extLst>
            </p:cNvPr>
            <p:cNvGrpSpPr/>
            <p:nvPr/>
          </p:nvGrpSpPr>
          <p:grpSpPr>
            <a:xfrm flipV="1">
              <a:off x="6433950" y="1898056"/>
              <a:ext cx="252000" cy="252000"/>
              <a:chOff x="4427984" y="2852936"/>
              <a:chExt cx="792088" cy="72008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5C8DCE1-F05E-44B2-B360-14A84DD476DF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BA3E4875-7328-4B95-BD2C-D44E482FA56C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82C03FE-542F-4E28-A657-CA78D37E88F1}"/>
                    </a:ext>
                  </a:extLst>
                </p:cNvPr>
                <p:cNvCxnSpPr>
                  <a:stCxn id="41" idx="1"/>
                  <a:endCxn id="41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7C8E608-00A2-4684-A5B6-438B7EA4A443}"/>
                  </a:ext>
                </a:extLst>
              </p:cNvPr>
              <p:cNvCxnSpPr>
                <a:cxnSpLocks/>
                <a:stCxn id="41" idx="3"/>
                <a:endCxn id="41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C95A187-255C-4F2B-8FAB-AF5CB4A0CFCF}"/>
                </a:ext>
              </a:extLst>
            </p:cNvPr>
            <p:cNvGrpSpPr/>
            <p:nvPr/>
          </p:nvGrpSpPr>
          <p:grpSpPr>
            <a:xfrm>
              <a:off x="6433950" y="3249075"/>
              <a:ext cx="252000" cy="252000"/>
              <a:chOff x="611560" y="1484784"/>
              <a:chExt cx="792088" cy="72008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203B0DE-E785-488A-9EE9-9682C318AF65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A46F4D0-ABC2-43FC-A9C9-FDC74442A30C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7FEFDB8-19FB-49FF-808F-1DD4A09D5DF6}"/>
                </a:ext>
              </a:extLst>
            </p:cNvPr>
            <p:cNvGrpSpPr/>
            <p:nvPr/>
          </p:nvGrpSpPr>
          <p:grpSpPr>
            <a:xfrm flipV="1">
              <a:off x="5997936" y="1898056"/>
              <a:ext cx="252000" cy="252000"/>
              <a:chOff x="4427984" y="2852936"/>
              <a:chExt cx="792088" cy="72008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EFE03D0-99B0-421A-90ED-A84A16082922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C9BEBDB7-194F-42D9-A8BE-C728C3C40B5C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EEF8DDF1-D4FD-4FCB-BE0D-2494F869F7F3}"/>
                    </a:ext>
                  </a:extLst>
                </p:cNvPr>
                <p:cNvCxnSpPr>
                  <a:stCxn id="49" idx="1"/>
                  <a:endCxn id="49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8D608B1-6617-40FD-A6A2-8277EADC44EE}"/>
                  </a:ext>
                </a:extLst>
              </p:cNvPr>
              <p:cNvCxnSpPr>
                <a:cxnSpLocks/>
                <a:stCxn id="49" idx="3"/>
                <a:endCxn id="49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36E7F13-28F6-4903-A15E-675E315ED0E4}"/>
                </a:ext>
              </a:extLst>
            </p:cNvPr>
            <p:cNvGrpSpPr/>
            <p:nvPr/>
          </p:nvGrpSpPr>
          <p:grpSpPr>
            <a:xfrm>
              <a:off x="5997936" y="3249075"/>
              <a:ext cx="252000" cy="252000"/>
              <a:chOff x="611560" y="1484784"/>
              <a:chExt cx="792088" cy="72008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703AF35-3EA0-4C06-B40C-564EFE772D18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521B1A0-85A0-4799-9861-E4C42167257B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9C050F-E19D-48D9-B16A-BB2F58ECA778}"/>
                </a:ext>
              </a:extLst>
            </p:cNvPr>
            <p:cNvGrpSpPr/>
            <p:nvPr/>
          </p:nvGrpSpPr>
          <p:grpSpPr>
            <a:xfrm flipV="1">
              <a:off x="5638389" y="1904912"/>
              <a:ext cx="252000" cy="252000"/>
              <a:chOff x="4427984" y="2852936"/>
              <a:chExt cx="792088" cy="72008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3DC09F39-42BE-4BE0-BE8E-0A0BB6C51CA5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F41A2E50-4B4A-4FA5-851B-D738D1A2D844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E6D7315F-D502-4795-A635-DFEAC05580F8}"/>
                    </a:ext>
                  </a:extLst>
                </p:cNvPr>
                <p:cNvCxnSpPr>
                  <a:stCxn id="57" idx="1"/>
                  <a:endCxn id="5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2EC571DC-379C-4706-BDA6-0BC242293FB5}"/>
                  </a:ext>
                </a:extLst>
              </p:cNvPr>
              <p:cNvCxnSpPr>
                <a:cxnSpLocks/>
                <a:stCxn id="57" idx="3"/>
                <a:endCxn id="5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8F7B02C-259C-4235-9241-D5FE0A290DA4}"/>
                </a:ext>
              </a:extLst>
            </p:cNvPr>
            <p:cNvGrpSpPr/>
            <p:nvPr/>
          </p:nvGrpSpPr>
          <p:grpSpPr>
            <a:xfrm>
              <a:off x="5638389" y="3255931"/>
              <a:ext cx="252000" cy="252000"/>
              <a:chOff x="611560" y="1484784"/>
              <a:chExt cx="792088" cy="720080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ED9CA8C-7324-45B3-AAD6-4E40D4301887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BF039081-3D4A-4FD7-BB04-F1E31F8403A1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378A492-DD52-4989-B413-A5DBCE164776}"/>
                </a:ext>
              </a:extLst>
            </p:cNvPr>
            <p:cNvGrpSpPr/>
            <p:nvPr/>
          </p:nvGrpSpPr>
          <p:grpSpPr>
            <a:xfrm flipV="1">
              <a:off x="5202375" y="1904912"/>
              <a:ext cx="252000" cy="252000"/>
              <a:chOff x="4427984" y="2852936"/>
              <a:chExt cx="792088" cy="72008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9D61C8D6-C092-4B24-B7B1-A79B54F10E7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4175356-7D25-4E85-BD77-72A0E330C66A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2BF0866-921E-4C0A-9862-437457C0E7DB}"/>
                    </a:ext>
                  </a:extLst>
                </p:cNvPr>
                <p:cNvCxnSpPr>
                  <a:stCxn id="65" idx="1"/>
                  <a:endCxn id="65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140B848-E0EC-4D38-9742-72D9E02679AA}"/>
                  </a:ext>
                </a:extLst>
              </p:cNvPr>
              <p:cNvCxnSpPr>
                <a:cxnSpLocks/>
                <a:stCxn id="65" idx="3"/>
                <a:endCxn id="65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84D0256-E0DB-4B00-970F-98247EA22460}"/>
                </a:ext>
              </a:extLst>
            </p:cNvPr>
            <p:cNvGrpSpPr/>
            <p:nvPr/>
          </p:nvGrpSpPr>
          <p:grpSpPr>
            <a:xfrm>
              <a:off x="5202375" y="3255931"/>
              <a:ext cx="252000" cy="252000"/>
              <a:chOff x="611560" y="1484784"/>
              <a:chExt cx="792088" cy="720080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5F90435C-29F6-48D7-AB57-98599BB295D0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D24FCEA-5FA5-4046-8490-45EA8132AAEB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B076368-E17F-4DF7-8458-CA8D875C96EA}"/>
                </a:ext>
              </a:extLst>
            </p:cNvPr>
            <p:cNvGrpSpPr/>
            <p:nvPr/>
          </p:nvGrpSpPr>
          <p:grpSpPr>
            <a:xfrm flipV="1">
              <a:off x="4766361" y="1904912"/>
              <a:ext cx="252000" cy="252000"/>
              <a:chOff x="4427984" y="2852936"/>
              <a:chExt cx="792088" cy="720080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3D32344-4432-4CD5-8D2C-838A4735022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A17D2A2-554C-4186-BE0C-CC6B0977333E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17076ACC-BDA9-4036-BC4B-B29F7EBD5199}"/>
                    </a:ext>
                  </a:extLst>
                </p:cNvPr>
                <p:cNvCxnSpPr>
                  <a:stCxn id="73" idx="1"/>
                  <a:endCxn id="73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676446F-6D92-488D-AF22-CDDC32522DC3}"/>
                  </a:ext>
                </a:extLst>
              </p:cNvPr>
              <p:cNvCxnSpPr>
                <a:cxnSpLocks/>
                <a:stCxn id="73" idx="3"/>
                <a:endCxn id="73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574D505-64AA-4515-BF86-2F502DD50CE0}"/>
                </a:ext>
              </a:extLst>
            </p:cNvPr>
            <p:cNvGrpSpPr/>
            <p:nvPr/>
          </p:nvGrpSpPr>
          <p:grpSpPr>
            <a:xfrm>
              <a:off x="4766361" y="3255931"/>
              <a:ext cx="252000" cy="252000"/>
              <a:chOff x="611560" y="1484784"/>
              <a:chExt cx="792088" cy="720080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76E3E834-412A-4C02-80E0-DCF283A82266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D440DC38-7620-4A18-A0E7-66FB3FC49B92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150D00C-A01C-4553-BA9B-1457EFD70905}"/>
                </a:ext>
              </a:extLst>
            </p:cNvPr>
            <p:cNvSpPr txBox="1"/>
            <p:nvPr/>
          </p:nvSpPr>
          <p:spPr>
            <a:xfrm>
              <a:off x="5692135" y="3915380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/>
                <a:t>L</a:t>
              </a:r>
              <a:endParaRPr lang="sr-Cyrl-ME" b="1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C6434C1-AF31-4D9F-9546-EFEC42D77B37}"/>
                </a:ext>
              </a:extLst>
            </p:cNvPr>
            <p:cNvCxnSpPr/>
            <p:nvPr/>
          </p:nvCxnSpPr>
          <p:spPr>
            <a:xfrm>
              <a:off x="4766361" y="3469224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9DFF0162-47D9-45B1-BCE8-7877DF38A6E8}"/>
                </a:ext>
              </a:extLst>
            </p:cNvPr>
            <p:cNvCxnSpPr>
              <a:cxnSpLocks/>
            </p:cNvCxnSpPr>
            <p:nvPr/>
          </p:nvCxnSpPr>
          <p:spPr>
            <a:xfrm>
              <a:off x="4766361" y="3933697"/>
              <a:ext cx="354912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46" name="Picture 1045">
            <a:extLst>
              <a:ext uri="{FF2B5EF4-FFF2-40B4-BE49-F238E27FC236}">
                <a16:creationId xmlns:a16="http://schemas.microsoft.com/office/drawing/2014/main" id="{C52FCF75-F7B0-46F6-83FA-73F564130E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003" y="4555286"/>
            <a:ext cx="3456267" cy="770541"/>
          </a:xfrm>
          <a:prstGeom prst="rect">
            <a:avLst/>
          </a:prstGeom>
        </p:spPr>
      </p:pic>
      <p:sp>
        <p:nvSpPr>
          <p:cNvPr id="1047" name="TextBox 1046">
            <a:extLst>
              <a:ext uri="{FF2B5EF4-FFF2-40B4-BE49-F238E27FC236}">
                <a16:creationId xmlns:a16="http://schemas.microsoft.com/office/drawing/2014/main" id="{14932A60-BBDB-4BD4-B854-8DD65C57A1AF}"/>
              </a:ext>
            </a:extLst>
          </p:cNvPr>
          <p:cNvSpPr txBox="1"/>
          <p:nvPr/>
        </p:nvSpPr>
        <p:spPr>
          <a:xfrm>
            <a:off x="107504" y="4590632"/>
            <a:ext cx="121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1: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DFFBA15-DB0C-44C3-A843-122C6EB6A7B2}"/>
              </a:ext>
            </a:extLst>
          </p:cNvPr>
          <p:cNvSpPr txBox="1"/>
          <p:nvPr/>
        </p:nvSpPr>
        <p:spPr>
          <a:xfrm>
            <a:off x="83258" y="5325827"/>
            <a:ext cx="156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2 и 3:</a:t>
            </a:r>
          </a:p>
        </p:txBody>
      </p:sp>
      <p:pic>
        <p:nvPicPr>
          <p:cNvPr id="1048" name="Picture 1047">
            <a:extLst>
              <a:ext uri="{FF2B5EF4-FFF2-40B4-BE49-F238E27FC236}">
                <a16:creationId xmlns:a16="http://schemas.microsoft.com/office/drawing/2014/main" id="{AEA938FE-1E9B-4D7C-B460-003652433D4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25768" y="5350836"/>
            <a:ext cx="2922736" cy="706658"/>
          </a:xfrm>
          <a:prstGeom prst="rect">
            <a:avLst/>
          </a:prstGeom>
        </p:spPr>
      </p:pic>
      <p:sp>
        <p:nvSpPr>
          <p:cNvPr id="172" name="TextBox 171">
            <a:extLst>
              <a:ext uri="{FF2B5EF4-FFF2-40B4-BE49-F238E27FC236}">
                <a16:creationId xmlns:a16="http://schemas.microsoft.com/office/drawing/2014/main" id="{2EF274EE-3F63-498B-A3DF-23D5C2842AF5}"/>
              </a:ext>
            </a:extLst>
          </p:cNvPr>
          <p:cNvSpPr txBox="1"/>
          <p:nvPr/>
        </p:nvSpPr>
        <p:spPr>
          <a:xfrm>
            <a:off x="107504" y="6039652"/>
            <a:ext cx="121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4:</a:t>
            </a:r>
          </a:p>
        </p:txBody>
      </p:sp>
      <p:pic>
        <p:nvPicPr>
          <p:cNvPr id="1049" name="Picture 1048">
            <a:extLst>
              <a:ext uri="{FF2B5EF4-FFF2-40B4-BE49-F238E27FC236}">
                <a16:creationId xmlns:a16="http://schemas.microsoft.com/office/drawing/2014/main" id="{A956EBAF-9038-4619-9BAA-F3B8EAC2061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25658" y="6059567"/>
            <a:ext cx="2542681" cy="698834"/>
          </a:xfrm>
          <a:prstGeom prst="rect">
            <a:avLst/>
          </a:prstGeom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EC3356E3-5F88-44D1-BF99-9BC64DD1BA7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60365" y="4296506"/>
            <a:ext cx="2528189" cy="709126"/>
          </a:xfrm>
          <a:prstGeom prst="rect">
            <a:avLst/>
          </a:prstGeom>
        </p:spPr>
      </p:pic>
      <p:pic>
        <p:nvPicPr>
          <p:cNvPr id="1051" name="Picture 1050">
            <a:extLst>
              <a:ext uri="{FF2B5EF4-FFF2-40B4-BE49-F238E27FC236}">
                <a16:creationId xmlns:a16="http://schemas.microsoft.com/office/drawing/2014/main" id="{11EB319F-C854-471A-8D29-523D5903E7A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92135" y="5121397"/>
            <a:ext cx="3221282" cy="327118"/>
          </a:xfrm>
          <a:prstGeom prst="rect">
            <a:avLst/>
          </a:prstGeom>
        </p:spPr>
      </p:pic>
      <p:cxnSp>
        <p:nvCxnSpPr>
          <p:cNvPr id="1053" name="Straight Arrow Connector 1052">
            <a:extLst>
              <a:ext uri="{FF2B5EF4-FFF2-40B4-BE49-F238E27FC236}">
                <a16:creationId xmlns:a16="http://schemas.microsoft.com/office/drawing/2014/main" id="{CD640580-DAA2-4BCF-B132-6A2B16144A40}"/>
              </a:ext>
            </a:extLst>
          </p:cNvPr>
          <p:cNvCxnSpPr/>
          <p:nvPr/>
        </p:nvCxnSpPr>
        <p:spPr>
          <a:xfrm flipV="1">
            <a:off x="4876556" y="4725822"/>
            <a:ext cx="1098029" cy="395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2C379C11-D1B1-4BBD-B7F6-AC58A2E244D3}"/>
              </a:ext>
            </a:extLst>
          </p:cNvPr>
          <p:cNvCxnSpPr>
            <a:cxnSpLocks/>
          </p:cNvCxnSpPr>
          <p:nvPr/>
        </p:nvCxnSpPr>
        <p:spPr>
          <a:xfrm flipV="1">
            <a:off x="4355976" y="4829794"/>
            <a:ext cx="1641960" cy="1042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36CEC84D-4149-43E8-A6D5-FBB31095F2F8}"/>
              </a:ext>
            </a:extLst>
          </p:cNvPr>
          <p:cNvCxnSpPr>
            <a:cxnSpLocks/>
          </p:cNvCxnSpPr>
          <p:nvPr/>
        </p:nvCxnSpPr>
        <p:spPr>
          <a:xfrm flipV="1">
            <a:off x="3684965" y="4989264"/>
            <a:ext cx="2261499" cy="1589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>
            <a:extLst>
              <a:ext uri="{FF2B5EF4-FFF2-40B4-BE49-F238E27FC236}">
                <a16:creationId xmlns:a16="http://schemas.microsoft.com/office/drawing/2014/main" id="{A1C31A01-73B9-485D-BB46-0390B8947D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b="71915"/>
          <a:stretch/>
        </p:blipFill>
        <p:spPr>
          <a:xfrm>
            <a:off x="6542858" y="5479998"/>
            <a:ext cx="1641960" cy="375956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DDA32733-A1C8-4A03-8619-296A7F25EF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t="29266"/>
          <a:stretch/>
        </p:blipFill>
        <p:spPr>
          <a:xfrm>
            <a:off x="6662216" y="5898803"/>
            <a:ext cx="1501010" cy="86557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257EBE6-8FC4-45C4-9FA8-DD0A2049BA8F}"/>
              </a:ext>
            </a:extLst>
          </p:cNvPr>
          <p:cNvSpPr/>
          <p:nvPr/>
        </p:nvSpPr>
        <p:spPr>
          <a:xfrm>
            <a:off x="3292880" y="-269592"/>
            <a:ext cx="6803352" cy="2939640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B2BA840C-7B0B-441C-B5F2-43E60D2EFB9D}"/>
              </a:ext>
            </a:extLst>
          </p:cNvPr>
          <p:cNvSpPr/>
          <p:nvPr/>
        </p:nvSpPr>
        <p:spPr>
          <a:xfrm>
            <a:off x="3491880" y="279531"/>
            <a:ext cx="6336704" cy="2205278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E3DDFFD1-872D-4660-BFBE-F5AA0991F16E}"/>
              </a:ext>
            </a:extLst>
          </p:cNvPr>
          <p:cNvSpPr/>
          <p:nvPr/>
        </p:nvSpPr>
        <p:spPr>
          <a:xfrm>
            <a:off x="3876048" y="876591"/>
            <a:ext cx="5664504" cy="1477182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66FE4EB3-5D1F-4126-95E3-0E1346EBEEC2}"/>
              </a:ext>
            </a:extLst>
          </p:cNvPr>
          <p:cNvSpPr/>
          <p:nvPr/>
        </p:nvSpPr>
        <p:spPr>
          <a:xfrm rot="14761240">
            <a:off x="8655532" y="2170975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530AE17C-ED4B-4406-8C1F-22B879DDEB42}"/>
              </a:ext>
            </a:extLst>
          </p:cNvPr>
          <p:cNvSpPr/>
          <p:nvPr/>
        </p:nvSpPr>
        <p:spPr>
          <a:xfrm rot="15155612">
            <a:off x="8627664" y="2336028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9" name="Isosceles Triangle 118">
            <a:extLst>
              <a:ext uri="{FF2B5EF4-FFF2-40B4-BE49-F238E27FC236}">
                <a16:creationId xmlns:a16="http://schemas.microsoft.com/office/drawing/2014/main" id="{E78F2D4E-4A65-4CBC-AE06-1384DA227887}"/>
              </a:ext>
            </a:extLst>
          </p:cNvPr>
          <p:cNvSpPr/>
          <p:nvPr/>
        </p:nvSpPr>
        <p:spPr>
          <a:xfrm rot="15002378">
            <a:off x="8618618" y="2548635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68D0A76-5E8B-49FB-B866-4997D3D0AE6D}"/>
              </a:ext>
            </a:extLst>
          </p:cNvPr>
          <p:cNvCxnSpPr>
            <a:cxnSpLocks/>
          </p:cNvCxnSpPr>
          <p:nvPr/>
        </p:nvCxnSpPr>
        <p:spPr>
          <a:xfrm>
            <a:off x="5580112" y="980728"/>
            <a:ext cx="6698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Arc 82">
            <a:extLst>
              <a:ext uri="{FF2B5EF4-FFF2-40B4-BE49-F238E27FC236}">
                <a16:creationId xmlns:a16="http://schemas.microsoft.com/office/drawing/2014/main" id="{479ABBCD-D111-4CF0-8BFD-9D3CE8760850}"/>
              </a:ext>
            </a:extLst>
          </p:cNvPr>
          <p:cNvSpPr/>
          <p:nvPr/>
        </p:nvSpPr>
        <p:spPr>
          <a:xfrm>
            <a:off x="5292080" y="712917"/>
            <a:ext cx="522715" cy="522715"/>
          </a:xfrm>
          <a:prstGeom prst="arc">
            <a:avLst>
              <a:gd name="adj1" fmla="val 156175"/>
              <a:gd name="adj2" fmla="val 515713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21CB21-E6D1-4458-B51D-6ED763913E03}"/>
              </a:ext>
            </a:extLst>
          </p:cNvPr>
          <p:cNvSpPr/>
          <p:nvPr/>
        </p:nvSpPr>
        <p:spPr>
          <a:xfrm>
            <a:off x="5638389" y="105907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61A1986-A214-4C5A-9E6E-3E9B34747C6F}"/>
              </a:ext>
            </a:extLst>
          </p:cNvPr>
          <p:cNvSpPr txBox="1"/>
          <p:nvPr/>
        </p:nvSpPr>
        <p:spPr>
          <a:xfrm>
            <a:off x="5953337" y="91404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1128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41" grpId="0"/>
      <p:bldP spid="142" grpId="0"/>
      <p:bldP spid="143" grpId="0"/>
      <p:bldP spid="1036" grpId="0" animBg="1"/>
      <p:bldP spid="150" grpId="0" animBg="1"/>
      <p:bldP spid="151" grpId="0" animBg="1"/>
      <p:bldP spid="1047" grpId="0"/>
      <p:bldP spid="170" grpId="0"/>
      <p:bldP spid="172" grpId="0"/>
      <p:bldP spid="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83" grpId="0" animBg="1"/>
      <p:bldP spid="84" grpId="0" animBg="1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4E7AEC9-8018-49FA-95A4-90957592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Флукс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9FEE166-38B4-4528-90EE-F6BAFABE0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3887105"/>
            <a:ext cx="4038600" cy="2239058"/>
          </a:xfrm>
        </p:spPr>
        <p:txBody>
          <a:bodyPr/>
          <a:lstStyle/>
          <a:p>
            <a:r>
              <a:rPr lang="sr-Cyrl-ME" dirty="0"/>
              <a:t>Јединица: вебер </a:t>
            </a:r>
            <a:r>
              <a:rPr lang="sr-Latn-ME" dirty="0"/>
              <a:t>(Wb)</a:t>
            </a:r>
            <a:endParaRPr lang="sr-Cyrl-ME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F24045-66EA-4C6F-A77B-21FE80260BE5}"/>
              </a:ext>
            </a:extLst>
          </p:cNvPr>
          <p:cNvCxnSpPr>
            <a:cxnSpLocks/>
          </p:cNvCxnSpPr>
          <p:nvPr/>
        </p:nvCxnSpPr>
        <p:spPr>
          <a:xfrm>
            <a:off x="1475656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AA3F3A-299D-4598-AF5C-D2A927D973ED}"/>
              </a:ext>
            </a:extLst>
          </p:cNvPr>
          <p:cNvCxnSpPr>
            <a:cxnSpLocks/>
          </p:cNvCxnSpPr>
          <p:nvPr/>
        </p:nvCxnSpPr>
        <p:spPr>
          <a:xfrm>
            <a:off x="2514600" y="3248431"/>
            <a:ext cx="1193304" cy="75461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78386D-8EE8-479D-8A29-0BE35D2FF99E}"/>
              </a:ext>
            </a:extLst>
          </p:cNvPr>
          <p:cNvCxnSpPr>
            <a:cxnSpLocks/>
          </p:cNvCxnSpPr>
          <p:nvPr/>
        </p:nvCxnSpPr>
        <p:spPr>
          <a:xfrm>
            <a:off x="2514600" y="4210733"/>
            <a:ext cx="1193304" cy="7343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80C37A-5AE3-4D2D-A25D-CB4B5847A043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2533650" y="5105400"/>
            <a:ext cx="117425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8817D1-A222-46A8-9F29-76CBD12A02A4}"/>
              </a:ext>
            </a:extLst>
          </p:cNvPr>
          <p:cNvCxnSpPr>
            <a:cxnSpLocks/>
          </p:cNvCxnSpPr>
          <p:nvPr/>
        </p:nvCxnSpPr>
        <p:spPr>
          <a:xfrm>
            <a:off x="499939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0601036-A660-4786-9EFF-DC771C2C2831}"/>
              </a:ext>
            </a:extLst>
          </p:cNvPr>
          <p:cNvCxnSpPr>
            <a:cxnSpLocks/>
          </p:cNvCxnSpPr>
          <p:nvPr/>
        </p:nvCxnSpPr>
        <p:spPr>
          <a:xfrm>
            <a:off x="1569777" y="3243535"/>
            <a:ext cx="1162410" cy="759508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2E1F14B-749D-4B2B-837D-D49BA380B127}"/>
              </a:ext>
            </a:extLst>
          </p:cNvPr>
          <p:cNvCxnSpPr>
            <a:cxnSpLocks/>
          </p:cNvCxnSpPr>
          <p:nvPr/>
        </p:nvCxnSpPr>
        <p:spPr>
          <a:xfrm>
            <a:off x="1574304" y="4206669"/>
            <a:ext cx="1157883" cy="73844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8CD217-0E44-46E0-B2BB-73F17AE4C3EA}"/>
              </a:ext>
            </a:extLst>
          </p:cNvPr>
          <p:cNvCxnSpPr>
            <a:cxnSpLocks/>
          </p:cNvCxnSpPr>
          <p:nvPr/>
        </p:nvCxnSpPr>
        <p:spPr>
          <a:xfrm>
            <a:off x="1616063" y="5105400"/>
            <a:ext cx="111612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0766F2C-84B8-4021-B1BE-80F21919AA52}"/>
              </a:ext>
            </a:extLst>
          </p:cNvPr>
          <p:cNvCxnSpPr>
            <a:cxnSpLocks/>
          </p:cNvCxnSpPr>
          <p:nvPr/>
        </p:nvCxnSpPr>
        <p:spPr>
          <a:xfrm>
            <a:off x="-475778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69B4457-68C6-4767-8F37-9447D63999D2}"/>
              </a:ext>
            </a:extLst>
          </p:cNvPr>
          <p:cNvCxnSpPr>
            <a:cxnSpLocks/>
          </p:cNvCxnSpPr>
          <p:nvPr/>
        </p:nvCxnSpPr>
        <p:spPr>
          <a:xfrm>
            <a:off x="-475778" y="2534283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23B740-D742-4458-BDAC-36D5FFFF59BA}"/>
              </a:ext>
            </a:extLst>
          </p:cNvPr>
          <p:cNvCxnSpPr>
            <a:cxnSpLocks/>
          </p:cNvCxnSpPr>
          <p:nvPr/>
        </p:nvCxnSpPr>
        <p:spPr>
          <a:xfrm>
            <a:off x="-475778" y="3476353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E40253D-7A28-451F-B44A-1C4360D3EB9F}"/>
              </a:ext>
            </a:extLst>
          </p:cNvPr>
          <p:cNvCxnSpPr>
            <a:cxnSpLocks/>
          </p:cNvCxnSpPr>
          <p:nvPr/>
        </p:nvCxnSpPr>
        <p:spPr>
          <a:xfrm>
            <a:off x="-475778" y="4410436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E625B29-92B8-4074-A6FC-50B010C130E1}"/>
              </a:ext>
            </a:extLst>
          </p:cNvPr>
          <p:cNvSpPr txBox="1"/>
          <p:nvPr/>
        </p:nvSpPr>
        <p:spPr>
          <a:xfrm>
            <a:off x="3611805" y="277525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6D5CFE4-09C9-4E1A-9511-BB66C07AF4CC}"/>
              </a:ext>
            </a:extLst>
          </p:cNvPr>
          <p:cNvSpPr/>
          <p:nvPr/>
        </p:nvSpPr>
        <p:spPr>
          <a:xfrm>
            <a:off x="400050" y="2152650"/>
            <a:ext cx="2133600" cy="2952750"/>
          </a:xfrm>
          <a:custGeom>
            <a:avLst/>
            <a:gdLst>
              <a:gd name="connsiteX0" fmla="*/ 0 w 2133600"/>
              <a:gd name="connsiteY0" fmla="*/ 0 h 2952750"/>
              <a:gd name="connsiteX1" fmla="*/ 2057400 w 2133600"/>
              <a:gd name="connsiteY1" fmla="*/ 57150 h 2952750"/>
              <a:gd name="connsiteX2" fmla="*/ 2133600 w 2133600"/>
              <a:gd name="connsiteY2" fmla="*/ 2952750 h 2952750"/>
              <a:gd name="connsiteX3" fmla="*/ 142875 w 2133600"/>
              <a:gd name="connsiteY3" fmla="*/ 2924175 h 2952750"/>
              <a:gd name="connsiteX4" fmla="*/ 0 w 2133600"/>
              <a:gd name="connsiteY4" fmla="*/ 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952750">
                <a:moveTo>
                  <a:pt x="0" y="0"/>
                </a:moveTo>
                <a:lnTo>
                  <a:pt x="2057400" y="57150"/>
                </a:lnTo>
                <a:lnTo>
                  <a:pt x="2133600" y="2952750"/>
                </a:lnTo>
                <a:lnTo>
                  <a:pt x="142875" y="292417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2000"/>
            </a:srgbClr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578704-54D8-40E3-BA8E-C6E9C2475F7D}"/>
              </a:ext>
            </a:extLst>
          </p:cNvPr>
          <p:cNvSpPr txBox="1"/>
          <p:nvPr/>
        </p:nvSpPr>
        <p:spPr>
          <a:xfrm>
            <a:off x="2533650" y="134076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8D80E22-D909-437D-92CF-BFB081DEDF6D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2223950" y="1600200"/>
            <a:ext cx="454932" cy="77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0299DD5-5089-48A6-A3D1-48F84D5B0F6D}"/>
              </a:ext>
            </a:extLst>
          </p:cNvPr>
          <p:cNvCxnSpPr/>
          <p:nvPr/>
        </p:nvCxnSpPr>
        <p:spPr>
          <a:xfrm>
            <a:off x="1434518" y="2556558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FF0189-B2F2-4E59-A3D7-7EDDC02CBB94}"/>
              </a:ext>
            </a:extLst>
          </p:cNvPr>
          <p:cNvCxnSpPr/>
          <p:nvPr/>
        </p:nvCxnSpPr>
        <p:spPr>
          <a:xfrm>
            <a:off x="1416807" y="3519692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0288C4E-9ACA-42D9-9A82-0AF4DAE58016}"/>
              </a:ext>
            </a:extLst>
          </p:cNvPr>
          <p:cNvCxnSpPr/>
          <p:nvPr/>
        </p:nvCxnSpPr>
        <p:spPr>
          <a:xfrm>
            <a:off x="1461394" y="4418423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1D4BD0D-7609-449F-8F08-0F5F3BABB9D5}"/>
              </a:ext>
            </a:extLst>
          </p:cNvPr>
          <p:cNvCxnSpPr/>
          <p:nvPr/>
        </p:nvCxnSpPr>
        <p:spPr>
          <a:xfrm>
            <a:off x="558788" y="4414429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F685CDE-09EA-4A4E-A4CA-B0A7EBDB741B}"/>
              </a:ext>
            </a:extLst>
          </p:cNvPr>
          <p:cNvCxnSpPr/>
          <p:nvPr/>
        </p:nvCxnSpPr>
        <p:spPr>
          <a:xfrm>
            <a:off x="561678" y="3534111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2CB026-AE6A-42C5-B7A5-30B2697EDB47}"/>
              </a:ext>
            </a:extLst>
          </p:cNvPr>
          <p:cNvCxnSpPr/>
          <p:nvPr/>
        </p:nvCxnSpPr>
        <p:spPr>
          <a:xfrm>
            <a:off x="489695" y="2545033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E3AC854-170A-4A9B-BE7D-78554208EA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991680"/>
            <a:ext cx="1885950" cy="685800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B788479-C035-4DE2-83A4-0E3DDFC16EE6}"/>
              </a:ext>
            </a:extLst>
          </p:cNvPr>
          <p:cNvCxnSpPr/>
          <p:nvPr/>
        </p:nvCxnSpPr>
        <p:spPr>
          <a:xfrm>
            <a:off x="1557623" y="3235200"/>
            <a:ext cx="607887" cy="11215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13AED9B-B819-48CC-90C0-28D2D1742884}"/>
              </a:ext>
            </a:extLst>
          </p:cNvPr>
          <p:cNvSpPr txBox="1"/>
          <p:nvPr/>
        </p:nvSpPr>
        <p:spPr>
          <a:xfrm>
            <a:off x="2127454" y="416333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8DDE10C6-CABB-44F0-A353-99C4900193E3}"/>
              </a:ext>
            </a:extLst>
          </p:cNvPr>
          <p:cNvSpPr/>
          <p:nvPr/>
        </p:nvSpPr>
        <p:spPr>
          <a:xfrm rot="20268817">
            <a:off x="951742" y="3007829"/>
            <a:ext cx="1774188" cy="953002"/>
          </a:xfrm>
          <a:prstGeom prst="arc">
            <a:avLst>
              <a:gd name="adj1" fmla="val 3060722"/>
              <a:gd name="adj2" fmla="val 59627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527BB66-3126-4824-95DA-AF94DBA6DC05}"/>
              </a:ext>
            </a:extLst>
          </p:cNvPr>
          <p:cNvSpPr txBox="1"/>
          <p:nvPr/>
        </p:nvSpPr>
        <p:spPr>
          <a:xfrm>
            <a:off x="2604343" y="366451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4BA3C3-7165-433E-A7FF-6722B3FA91C4}"/>
              </a:ext>
            </a:extLst>
          </p:cNvPr>
          <p:cNvSpPr txBox="1"/>
          <p:nvPr/>
        </p:nvSpPr>
        <p:spPr>
          <a:xfrm>
            <a:off x="1879421" y="351777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θ</a:t>
            </a:r>
            <a:endParaRPr lang="sr-Cyrl-ME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B7041C6-2465-456C-A3F1-62E6942CA4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96817" y="2519635"/>
            <a:ext cx="3533775" cy="7239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70C1224-5F12-4511-902A-7C45070B064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5917" y="3119437"/>
            <a:ext cx="2971800" cy="619125"/>
          </a:xfrm>
          <a:prstGeom prst="rect">
            <a:avLst/>
          </a:prstGeom>
        </p:spPr>
      </p:pic>
      <p:sp>
        <p:nvSpPr>
          <p:cNvPr id="63" name="Arc 62">
            <a:extLst>
              <a:ext uri="{FF2B5EF4-FFF2-40B4-BE49-F238E27FC236}">
                <a16:creationId xmlns:a16="http://schemas.microsoft.com/office/drawing/2014/main" id="{C3682AEB-364A-4459-901A-5CC0243E1CB1}"/>
              </a:ext>
            </a:extLst>
          </p:cNvPr>
          <p:cNvSpPr/>
          <p:nvPr/>
        </p:nvSpPr>
        <p:spPr>
          <a:xfrm>
            <a:off x="1261962" y="2986896"/>
            <a:ext cx="581976" cy="529172"/>
          </a:xfrm>
          <a:prstGeom prst="arc">
            <a:avLst>
              <a:gd name="adj1" fmla="val 4177005"/>
              <a:gd name="adj2" fmla="val 1010493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E3D4A-AF0F-4AE2-A92A-04944FE762A4}"/>
              </a:ext>
            </a:extLst>
          </p:cNvPr>
          <p:cNvSpPr txBox="1"/>
          <p:nvPr/>
        </p:nvSpPr>
        <p:spPr>
          <a:xfrm>
            <a:off x="4253596" y="119680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Број линија магнетног поља које пролазе кроз одређену површину. </a:t>
            </a:r>
          </a:p>
        </p:txBody>
      </p:sp>
    </p:spTree>
    <p:extLst>
      <p:ext uri="{BB962C8B-B14F-4D97-AF65-F5344CB8AC3E}">
        <p14:creationId xmlns:p14="http://schemas.microsoft.com/office/powerpoint/2010/main" val="263503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8295-8146-40FA-AA97-188E1D333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177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Флукс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70412F-D82E-4367-8950-87B906BC1D2C}"/>
              </a:ext>
            </a:extLst>
          </p:cNvPr>
          <p:cNvGrpSpPr/>
          <p:nvPr/>
        </p:nvGrpSpPr>
        <p:grpSpPr>
          <a:xfrm>
            <a:off x="395536" y="1196752"/>
            <a:ext cx="4068452" cy="2520280"/>
            <a:chOff x="395536" y="1196752"/>
            <a:chExt cx="4068452" cy="252028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29C4E08-BB7F-4D2E-A210-52169BB4F6D9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C343B90-226A-4B50-BC6B-09772EF9372C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5B32D1-D512-4DDF-AC33-430194CD5D13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2B7374-BF6C-4286-A013-4D84EAB1F79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0523452-35F9-4C39-AB4F-DE9808C7FF5E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EE6B4DA-6152-4F3D-A709-6559E9954327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EF9E011-7652-4501-BE3B-E6E446FC5CB2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0E837A1-AB6F-40D8-8D8E-CC9CF249710A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901D90-E5AE-4B94-B6CC-4BE9C9636B0B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FF08D8-6599-423A-BE50-788CED5D0141}"/>
              </a:ext>
            </a:extLst>
          </p:cNvPr>
          <p:cNvGrpSpPr/>
          <p:nvPr/>
        </p:nvGrpSpPr>
        <p:grpSpPr>
          <a:xfrm>
            <a:off x="2267744" y="1484784"/>
            <a:ext cx="1080120" cy="1570984"/>
            <a:chOff x="2267744" y="1484784"/>
            <a:chExt cx="1080120" cy="1570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7EB5838-F4E2-425B-B80B-3C9AE0014DD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7475A95-9B0F-4FB2-9DB3-967659C38536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0E0C8F7-ED7F-4E2E-9EB7-AD463F4E22D0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3E4DA5-DB02-4DF9-B623-5F4406F942F9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A1DE274-E3E5-4306-8B9F-94394A351B7C}"/>
              </a:ext>
            </a:extLst>
          </p:cNvPr>
          <p:cNvSpPr txBox="1"/>
          <p:nvPr/>
        </p:nvSpPr>
        <p:spPr>
          <a:xfrm>
            <a:off x="395536" y="802265"/>
            <a:ext cx="183223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1 = 100%</a:t>
            </a:r>
            <a:endParaRPr lang="sr-Cyrl-ME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4C94B9-E74A-414F-A777-E14EEBFFCF8C}"/>
              </a:ext>
            </a:extLst>
          </p:cNvPr>
          <p:cNvGrpSpPr/>
          <p:nvPr/>
        </p:nvGrpSpPr>
        <p:grpSpPr>
          <a:xfrm>
            <a:off x="4823774" y="1255568"/>
            <a:ext cx="4068452" cy="2520280"/>
            <a:chOff x="395536" y="1196752"/>
            <a:chExt cx="4068452" cy="2520280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B9CAF66-2171-4D65-9CEE-99FF15ABF2A8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B4BE0BF-04AD-4F08-84C5-DEC9E021F411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5C9D94D-84B7-41E0-92EC-2CF29A6D88EA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AD730D1-562F-4D55-A8F5-C3983B94AE47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299E21D-E438-4666-BC02-40EEC3476B28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47F6259-0E87-45FC-8128-CC2406661EC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D808FE7-8BD0-4674-ACD0-5877DEB133C6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7BB8756-0489-4266-BC2E-7661F4DF957F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9556B2-5309-4055-B54D-93D7D13BB48D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CD4BEA-9F97-489E-AC0D-0C57099F9C8E}"/>
              </a:ext>
            </a:extLst>
          </p:cNvPr>
          <p:cNvGrpSpPr/>
          <p:nvPr/>
        </p:nvGrpSpPr>
        <p:grpSpPr>
          <a:xfrm rot="2700000">
            <a:off x="6361685" y="1874425"/>
            <a:ext cx="1483413" cy="1407362"/>
            <a:chOff x="1864451" y="1592846"/>
            <a:chExt cx="1483413" cy="1407362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547CB88-B35D-410A-9192-AFAB8B54705C}"/>
                </a:ext>
              </a:extLst>
            </p:cNvPr>
            <p:cNvCxnSpPr>
              <a:cxnSpLocks/>
            </p:cNvCxnSpPr>
            <p:nvPr/>
          </p:nvCxnSpPr>
          <p:spPr>
            <a:xfrm rot="19800000" flipH="1">
              <a:off x="1864451" y="1592846"/>
              <a:ext cx="809349" cy="140736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CAE8E18-7623-4D00-9883-0B2A093BB72E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02146C1C-FB39-475D-848E-5F58C89D425C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61F4166-44AD-4E8C-AAFD-861911831E4E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773E1FD-B4D8-4FEF-AF48-3D9FD75B5980}"/>
              </a:ext>
            </a:extLst>
          </p:cNvPr>
          <p:cNvSpPr txBox="1"/>
          <p:nvPr/>
        </p:nvSpPr>
        <p:spPr>
          <a:xfrm>
            <a:off x="4823774" y="861081"/>
            <a:ext cx="229870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45°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0,707 = 70,7%</a:t>
            </a:r>
            <a:endParaRPr lang="sr-Cyrl-ME" dirty="0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260E93D4-E4E2-4A8C-B4C0-0E38BD1C7764}"/>
              </a:ext>
            </a:extLst>
          </p:cNvPr>
          <p:cNvSpPr/>
          <p:nvPr/>
        </p:nvSpPr>
        <p:spPr>
          <a:xfrm>
            <a:off x="6168205" y="1568821"/>
            <a:ext cx="1500139" cy="1500139"/>
          </a:xfrm>
          <a:prstGeom prst="arc">
            <a:avLst>
              <a:gd name="adj1" fmla="val 58211"/>
              <a:gd name="adj2" fmla="val 2882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F9EE62-2A47-4919-A9F7-13D24843B803}"/>
              </a:ext>
            </a:extLst>
          </p:cNvPr>
          <p:cNvSpPr txBox="1"/>
          <p:nvPr/>
        </p:nvSpPr>
        <p:spPr>
          <a:xfrm>
            <a:off x="7218268" y="23519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FA68A8-EE6F-4B2C-B894-4CD4E04EE0A3}"/>
              </a:ext>
            </a:extLst>
          </p:cNvPr>
          <p:cNvGrpSpPr/>
          <p:nvPr/>
        </p:nvGrpSpPr>
        <p:grpSpPr>
          <a:xfrm>
            <a:off x="395536" y="4240889"/>
            <a:ext cx="4068452" cy="2520280"/>
            <a:chOff x="395536" y="1196752"/>
            <a:chExt cx="4068452" cy="252028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CD3D2DA2-75D5-45D8-86F0-CBFAB2D5B20B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8985452-A3AC-4385-BE58-B845709F3A74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E5C60E3-1F0E-4CF9-B8A9-FAE9C3966FD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F6D3425-9FB0-47E0-8EE8-C0D2C38B240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6C719D7-C0DB-46C7-95D9-C5F03BE11436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D5A444B-1A1E-4199-A8CD-910A7886515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88C5DAC-F940-4ADF-8756-93C144DF733E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ED3288A-EC8E-4493-B360-CC39F991CF93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B2AFBA-0916-407F-B8C7-BA69E98ED519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16A11C-62DB-4BFE-98DF-B4894C1E2EE6}"/>
              </a:ext>
            </a:extLst>
          </p:cNvPr>
          <p:cNvGrpSpPr/>
          <p:nvPr/>
        </p:nvGrpSpPr>
        <p:grpSpPr>
          <a:xfrm rot="3600000">
            <a:off x="1920350" y="4949700"/>
            <a:ext cx="1467407" cy="1323700"/>
            <a:chOff x="1880457" y="1606457"/>
            <a:chExt cx="1467407" cy="13237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6AF6547-78CD-4E53-B05D-9EAD926A3FD7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1639295" y="1847619"/>
              <a:ext cx="1323700" cy="84137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FB32EDF-3F3B-4379-A6A0-DBC4F774375F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193C4C9-E502-42F2-B9B4-A64DAAF5DEED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7B076BF-25FA-4BB8-80FD-627EE63D95B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71A20311-DB2A-4C58-8BE8-8119BA28F1D6}"/>
              </a:ext>
            </a:extLst>
          </p:cNvPr>
          <p:cNvSpPr txBox="1"/>
          <p:nvPr/>
        </p:nvSpPr>
        <p:spPr>
          <a:xfrm>
            <a:off x="395536" y="3846402"/>
            <a:ext cx="188994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60°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0,5 = 50%</a:t>
            </a:r>
            <a:endParaRPr lang="sr-Cyrl-ME" dirty="0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28E3A7C2-DE56-428C-A07B-6C0F4952DF82}"/>
              </a:ext>
            </a:extLst>
          </p:cNvPr>
          <p:cNvSpPr/>
          <p:nvPr/>
        </p:nvSpPr>
        <p:spPr>
          <a:xfrm>
            <a:off x="1739967" y="4593157"/>
            <a:ext cx="1500139" cy="1500139"/>
          </a:xfrm>
          <a:prstGeom prst="arc">
            <a:avLst>
              <a:gd name="adj1" fmla="val 21440025"/>
              <a:gd name="adj2" fmla="val 357582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CE06DA6-49AA-4A86-85C5-3B5ED6FFABC5}"/>
              </a:ext>
            </a:extLst>
          </p:cNvPr>
          <p:cNvSpPr txBox="1"/>
          <p:nvPr/>
        </p:nvSpPr>
        <p:spPr>
          <a:xfrm>
            <a:off x="2750251" y="54040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CA621FA-2EB5-486C-8179-D054C2F63327}"/>
              </a:ext>
            </a:extLst>
          </p:cNvPr>
          <p:cNvGrpSpPr/>
          <p:nvPr/>
        </p:nvGrpSpPr>
        <p:grpSpPr>
          <a:xfrm>
            <a:off x="4823774" y="4240721"/>
            <a:ext cx="4068452" cy="2520280"/>
            <a:chOff x="395536" y="1196752"/>
            <a:chExt cx="4068452" cy="2520280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067C67-D8F0-4288-B039-4122D3C4E4E7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173AB54-AB87-412F-9824-BDEB9D5D9319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743070C-FDF4-4791-BFC7-9BDB4D33058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D46987D-E23B-464D-B2EA-D8EB881BED15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5FC6B6F-2383-4685-BB8C-FBBCA3A79C9B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AB324D3-EAA3-4722-A99D-C49DEFC34CAE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4C85FB9-24E7-4121-A82D-E0C6BB0DE317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1195560-9B4F-4504-B03E-97202C91BEC0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925603F-82E2-4CB7-AAA0-D013156FA715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E50361-D6B6-43DF-A5B3-634ABEE5DBE6}"/>
              </a:ext>
            </a:extLst>
          </p:cNvPr>
          <p:cNvGrpSpPr/>
          <p:nvPr/>
        </p:nvGrpSpPr>
        <p:grpSpPr>
          <a:xfrm rot="5400000">
            <a:off x="6382128" y="5075409"/>
            <a:ext cx="1080120" cy="1570984"/>
            <a:chOff x="2267744" y="1484784"/>
            <a:chExt cx="1080120" cy="157098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5A8B96E-FA75-46A1-B937-6A18D8A6716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EB05220-CC54-446C-A2CA-C4A18C65D71B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9351EF5-ABAE-46A3-966C-C3A36B573662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5805844-979F-43E0-AE56-13CA852A1E8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F433F8FB-D42B-4609-A080-DFCD42C8897A}"/>
              </a:ext>
            </a:extLst>
          </p:cNvPr>
          <p:cNvSpPr txBox="1"/>
          <p:nvPr/>
        </p:nvSpPr>
        <p:spPr>
          <a:xfrm>
            <a:off x="4823774" y="3846234"/>
            <a:ext cx="15981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90°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 = 0%</a:t>
            </a:r>
            <a:endParaRPr lang="sr-Cyrl-ME" dirty="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84877B00-89F2-421C-9931-504F4968C73A}"/>
              </a:ext>
            </a:extLst>
          </p:cNvPr>
          <p:cNvSpPr/>
          <p:nvPr/>
        </p:nvSpPr>
        <p:spPr>
          <a:xfrm>
            <a:off x="6156176" y="4581128"/>
            <a:ext cx="1500139" cy="1500139"/>
          </a:xfrm>
          <a:prstGeom prst="arc">
            <a:avLst>
              <a:gd name="adj1" fmla="val 21440025"/>
              <a:gd name="adj2" fmla="val 527887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D6C0B6-AB62-4EC9-A326-609E83160630}"/>
              </a:ext>
            </a:extLst>
          </p:cNvPr>
          <p:cNvSpPr txBox="1"/>
          <p:nvPr/>
        </p:nvSpPr>
        <p:spPr>
          <a:xfrm>
            <a:off x="7036263" y="547658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825108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435</Words>
  <Application>Microsoft Office PowerPoint</Application>
  <PresentationFormat>On-screen Show (4:3)</PresentationFormat>
  <Paragraphs>166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</vt:lpstr>
      <vt:lpstr>Times New Roman</vt:lpstr>
      <vt:lpstr>Office Theme</vt:lpstr>
      <vt:lpstr>Електромагнетика магнетно поље</vt:lpstr>
      <vt:lpstr>Магнетно поље</vt:lpstr>
      <vt:lpstr>Примјери покретног наелектрисања</vt:lpstr>
      <vt:lpstr>Правац и смјер магнетног поља</vt:lpstr>
      <vt:lpstr>Правац и смјер магнетног поља</vt:lpstr>
      <vt:lpstr>Други начини обиљежавања</vt:lpstr>
      <vt:lpstr>Магнетно поље у материјалу</vt:lpstr>
      <vt:lpstr>Магнетна индукција/ Густина магнетног флукса</vt:lpstr>
      <vt:lpstr>Материјали према магнетним својствима</vt:lpstr>
      <vt:lpstr>Релативна магнетна пермеабилност</vt:lpstr>
      <vt:lpstr>Био-Савартов закон</vt:lpstr>
      <vt:lpstr>Амперов закон</vt:lpstr>
      <vt:lpstr>Торус</vt:lpstr>
      <vt:lpstr>Калем/соленоид</vt:lpstr>
      <vt:lpstr>Флукс</vt:lpstr>
      <vt:lpstr>Флукс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 магнетно поље</dc:title>
  <dc:creator>blazodj</dc:creator>
  <cp:lastModifiedBy>Блажо Ђуровић</cp:lastModifiedBy>
  <cp:revision>120</cp:revision>
  <dcterms:created xsi:type="dcterms:W3CDTF">2019-04-04T08:13:45Z</dcterms:created>
  <dcterms:modified xsi:type="dcterms:W3CDTF">2021-05-10T20:54:26Z</dcterms:modified>
</cp:coreProperties>
</file>